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 id="2147483716" r:id="rId2"/>
    <p:sldMasterId id="2147483728" r:id="rId3"/>
    <p:sldMasterId id="2147483692" r:id="rId4"/>
  </p:sldMasterIdLst>
  <p:notesMasterIdLst>
    <p:notesMasterId r:id="rId41"/>
  </p:notesMasterIdLst>
  <p:sldIdLst>
    <p:sldId id="258" r:id="rId5"/>
    <p:sldId id="387" r:id="rId6"/>
    <p:sldId id="259" r:id="rId7"/>
    <p:sldId id="260" r:id="rId8"/>
    <p:sldId id="298" r:id="rId9"/>
    <p:sldId id="276" r:id="rId10"/>
    <p:sldId id="285" r:id="rId11"/>
    <p:sldId id="392" r:id="rId12"/>
    <p:sldId id="389" r:id="rId13"/>
    <p:sldId id="390" r:id="rId14"/>
    <p:sldId id="419" r:id="rId15"/>
    <p:sldId id="391" r:id="rId16"/>
    <p:sldId id="393" r:id="rId17"/>
    <p:sldId id="394" r:id="rId18"/>
    <p:sldId id="395" r:id="rId19"/>
    <p:sldId id="396" r:id="rId20"/>
    <p:sldId id="421" r:id="rId21"/>
    <p:sldId id="397" r:id="rId22"/>
    <p:sldId id="280" r:id="rId23"/>
    <p:sldId id="398" r:id="rId24"/>
    <p:sldId id="399" r:id="rId25"/>
    <p:sldId id="400" r:id="rId26"/>
    <p:sldId id="401" r:id="rId27"/>
    <p:sldId id="402" r:id="rId28"/>
    <p:sldId id="403" r:id="rId29"/>
    <p:sldId id="408" r:id="rId30"/>
    <p:sldId id="409" r:id="rId31"/>
    <p:sldId id="410" r:id="rId32"/>
    <p:sldId id="411" r:id="rId33"/>
    <p:sldId id="412" r:id="rId34"/>
    <p:sldId id="413" r:id="rId35"/>
    <p:sldId id="414" r:id="rId36"/>
    <p:sldId id="415" r:id="rId37"/>
    <p:sldId id="418" r:id="rId38"/>
    <p:sldId id="416" r:id="rId39"/>
    <p:sldId id="4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resa Edelstein" initials="TE" lastIdx="20" clrIdx="0">
    <p:extLst>
      <p:ext uri="{19B8F6BF-5375-455C-9EA6-DF929625EA0E}">
        <p15:presenceInfo xmlns:p15="http://schemas.microsoft.com/office/powerpoint/2012/main" userId="S-1-5-21-1406889407-131533285-1844936127-1287" providerId="AD"/>
      </p:ext>
    </p:extLst>
  </p:cmAuthor>
  <p:cmAuthor id="2" name="Sandy Cayo" initials="SC" lastIdx="3" clrIdx="1">
    <p:extLst>
      <p:ext uri="{19B8F6BF-5375-455C-9EA6-DF929625EA0E}">
        <p15:presenceInfo xmlns:p15="http://schemas.microsoft.com/office/powerpoint/2012/main" userId="S::SCayo@njha.com::52e59e9d-b6b0-4cd9-9c36-1308cc543f4d" providerId="AD"/>
      </p:ext>
    </p:extLst>
  </p:cmAuthor>
  <p:cmAuthor id="3" name="Sandy Cayo" initials="SC [2]" lastIdx="8" clrIdx="2">
    <p:extLst>
      <p:ext uri="{19B8F6BF-5375-455C-9EA6-DF929625EA0E}">
        <p15:presenceInfo xmlns:p15="http://schemas.microsoft.com/office/powerpoint/2012/main" userId="S::SCayo@njha.com::0b17483e-49e1-45e4-b8dd-a6d87b1dad45" providerId="AD"/>
      </p:ext>
    </p:extLst>
  </p:cmAuthor>
  <p:cmAuthor id="4" name="Megan Crosser" initials="MC" lastIdx="1" clrIdx="3">
    <p:extLst>
      <p:ext uri="{19B8F6BF-5375-455C-9EA6-DF929625EA0E}">
        <p15:presenceInfo xmlns:p15="http://schemas.microsoft.com/office/powerpoint/2012/main" userId="06f7313dd37000d8" providerId="Windows Live"/>
      </p:ext>
    </p:extLst>
  </p:cmAuthor>
  <p:cmAuthor id="5" name="Theresa Edelstein" initials="TE [2]" lastIdx="4" clrIdx="4">
    <p:extLst>
      <p:ext uri="{19B8F6BF-5375-455C-9EA6-DF929625EA0E}">
        <p15:presenceInfo xmlns:p15="http://schemas.microsoft.com/office/powerpoint/2012/main" userId="S::TEdelstein@njha.com::497d9d11-0a16-4546-a7fe-09237d55de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D9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9" autoAdjust="0"/>
    <p:restoredTop sz="89239" autoAdjust="0"/>
  </p:normalViewPr>
  <p:slideViewPr>
    <p:cSldViewPr snapToGrid="0" snapToObjects="1">
      <p:cViewPr varScale="1">
        <p:scale>
          <a:sx n="124" d="100"/>
          <a:sy n="124" d="100"/>
        </p:scale>
        <p:origin x="592" y="168"/>
      </p:cViewPr>
      <p:guideLst/>
    </p:cSldViewPr>
  </p:slideViewPr>
  <p:notesTextViewPr>
    <p:cViewPr>
      <p:scale>
        <a:sx n="1" d="1"/>
        <a:sy n="1" d="1"/>
      </p:scale>
      <p:origin x="0" y="0"/>
    </p:cViewPr>
  </p:notesTextViewPr>
  <p:notesViewPr>
    <p:cSldViewPr snapToGrid="0" snapToObjects="1">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hyperlink" Target="https://www.cdc.gov/coronavirus/2019-ncov/symptoms-testing/symptoms.html"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www.cdc.gov/flu/prevent/adjuvant.htm" TargetMode="External"/><Relationship Id="rId2" Type="http://schemas.openxmlformats.org/officeDocument/2006/relationships/hyperlink" Target="https://www.cdc.gov/flu/prevent/qa_flublok-vaccine.htm" TargetMode="External"/><Relationship Id="rId1" Type="http://schemas.openxmlformats.org/officeDocument/2006/relationships/hyperlink" Target="https://www.cdc.gov/flu/prevent/qa_fluzone.htm" TargetMode="External"/><Relationship Id="rId4" Type="http://schemas.openxmlformats.org/officeDocument/2006/relationships/hyperlink" Target="https://www.sciencedirect.com/science/article/pii/S0264410X21005624?dgcid=author"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www.cdc.gov/vaccines/parents/schedules/index.html"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cdc.gov/coronavirus/2019-ncov/symptoms-testing/symptoms.html"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cdc.gov/flu/prevent/adjuvant.htm" TargetMode="External"/><Relationship Id="rId2" Type="http://schemas.openxmlformats.org/officeDocument/2006/relationships/hyperlink" Target="https://www.cdc.gov/flu/prevent/qa_flublok-vaccine.htm" TargetMode="External"/><Relationship Id="rId1" Type="http://schemas.openxmlformats.org/officeDocument/2006/relationships/hyperlink" Target="https://www.cdc.gov/flu/prevent/qa_fluzone.htm" TargetMode="External"/><Relationship Id="rId4" Type="http://schemas.openxmlformats.org/officeDocument/2006/relationships/hyperlink" Target="https://www.sciencedirect.com/science/article/pii/S0264410X21005624?dgcid=author"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cdc.gov/vaccines/parents/schedules/index.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9DC67-D608-4AB4-ADAC-2E9795C6236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6165B49-719D-4125-8C42-FD5E01EC4C41}">
      <dgm:prSet custT="1"/>
      <dgm:spPr/>
      <dgm:t>
        <a:bodyPr/>
        <a:lstStyle/>
        <a:p>
          <a:r>
            <a:rPr lang="en-US" sz="1400" dirty="0">
              <a:latin typeface="Arial" panose="020B0604020202020204" pitchFamily="34" charset="0"/>
              <a:cs typeface="Arial" panose="020B0604020202020204" pitchFamily="34" charset="0"/>
            </a:rPr>
            <a:t>As influenza season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approaches, it is essential that healthcare providers and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patients maintain and initiate immunizations for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preventable diseases. </a:t>
          </a:r>
        </a:p>
      </dgm:t>
    </dgm:pt>
    <dgm:pt modelId="{4EFD08CF-2202-4B1C-9DDD-9CFCF7C513C6}" type="parTrans" cxnId="{243DBB71-85B2-4D4A-A3E4-6925D774E946}">
      <dgm:prSet/>
      <dgm:spPr/>
      <dgm:t>
        <a:bodyPr/>
        <a:lstStyle/>
        <a:p>
          <a:endParaRPr lang="en-US">
            <a:latin typeface="Arial" panose="020B0604020202020204" pitchFamily="34" charset="0"/>
            <a:cs typeface="Arial" panose="020B0604020202020204" pitchFamily="34" charset="0"/>
          </a:endParaRPr>
        </a:p>
      </dgm:t>
    </dgm:pt>
    <dgm:pt modelId="{AC4058C9-750B-431D-B842-69626B0A77D3}" type="sibTrans" cxnId="{243DBB71-85B2-4D4A-A3E4-6925D774E946}">
      <dgm:prSet/>
      <dgm:spPr/>
      <dgm:t>
        <a:bodyPr/>
        <a:lstStyle/>
        <a:p>
          <a:endParaRPr lang="en-US">
            <a:latin typeface="Arial" panose="020B0604020202020204" pitchFamily="34" charset="0"/>
            <a:cs typeface="Arial" panose="020B0604020202020204" pitchFamily="34" charset="0"/>
          </a:endParaRPr>
        </a:p>
      </dgm:t>
    </dgm:pt>
    <dgm:pt modelId="{E9AB0DA4-0A64-4905-B4FD-7F36EDD54AE6}">
      <dgm:prSet custT="1"/>
      <dgm:spPr/>
      <dgm:t>
        <a:bodyPr/>
        <a:lstStyle/>
        <a:p>
          <a:r>
            <a:rPr lang="en-US" sz="1400" dirty="0">
              <a:latin typeface="Arial" panose="020B0604020202020204" pitchFamily="34" charset="0"/>
              <a:cs typeface="Arial" panose="020B0604020202020204" pitchFamily="34" charset="0"/>
            </a:rPr>
            <a:t>Routine vaccination is essential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for all patients but, in particular, vulnerable populations including children, pregnant women, immunocompromised individuals and older adults. </a:t>
          </a:r>
        </a:p>
      </dgm:t>
    </dgm:pt>
    <dgm:pt modelId="{5A1D4D71-55BD-4D61-8DBB-E085E63DA0A9}" type="parTrans" cxnId="{3E2272D3-1EB6-4756-BAAE-54F066CEB0E4}">
      <dgm:prSet/>
      <dgm:spPr/>
      <dgm:t>
        <a:bodyPr/>
        <a:lstStyle/>
        <a:p>
          <a:endParaRPr lang="en-US">
            <a:latin typeface="Arial" panose="020B0604020202020204" pitchFamily="34" charset="0"/>
            <a:cs typeface="Arial" panose="020B0604020202020204" pitchFamily="34" charset="0"/>
          </a:endParaRPr>
        </a:p>
      </dgm:t>
    </dgm:pt>
    <dgm:pt modelId="{69CE61DE-2CEB-485F-B576-C7CFFFA31376}" type="sibTrans" cxnId="{3E2272D3-1EB6-4756-BAAE-54F066CEB0E4}">
      <dgm:prSet/>
      <dgm:spPr/>
      <dgm:t>
        <a:bodyPr/>
        <a:lstStyle/>
        <a:p>
          <a:endParaRPr lang="en-US">
            <a:latin typeface="Arial" panose="020B0604020202020204" pitchFamily="34" charset="0"/>
            <a:cs typeface="Arial" panose="020B0604020202020204" pitchFamily="34" charset="0"/>
          </a:endParaRPr>
        </a:p>
      </dgm:t>
    </dgm:pt>
    <dgm:pt modelId="{4BB419A5-99B1-4E7B-B2A6-7058DA749A89}">
      <dgm:prSet custT="1"/>
      <dgm:spPr/>
      <dgm:t>
        <a:bodyPr/>
        <a:lstStyle/>
        <a:p>
          <a:r>
            <a:rPr lang="en-US" sz="1400" dirty="0">
              <a:latin typeface="Arial" panose="020B0604020202020204" pitchFamily="34" charset="0"/>
              <a:cs typeface="Arial" panose="020B0604020202020204" pitchFamily="34" charset="0"/>
            </a:rPr>
            <a:t>Routine pediatric and other</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vaccinations should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not be avoided and delayed.</a:t>
          </a:r>
        </a:p>
      </dgm:t>
    </dgm:pt>
    <dgm:pt modelId="{F99E8AEB-1ACC-4CB1-AD32-399E4BFCA617}" type="parTrans" cxnId="{1CA561F4-4F30-450F-8883-F7D9D600FCE8}">
      <dgm:prSet/>
      <dgm:spPr/>
      <dgm:t>
        <a:bodyPr/>
        <a:lstStyle/>
        <a:p>
          <a:endParaRPr lang="en-US">
            <a:latin typeface="Arial" panose="020B0604020202020204" pitchFamily="34" charset="0"/>
            <a:cs typeface="Arial" panose="020B0604020202020204" pitchFamily="34" charset="0"/>
          </a:endParaRPr>
        </a:p>
      </dgm:t>
    </dgm:pt>
    <dgm:pt modelId="{5C6BC9D0-3B4D-46B3-BAD6-83F56605791E}" type="sibTrans" cxnId="{1CA561F4-4F30-450F-8883-F7D9D600FCE8}">
      <dgm:prSet/>
      <dgm:spPr/>
      <dgm:t>
        <a:bodyPr/>
        <a:lstStyle/>
        <a:p>
          <a:endParaRPr lang="en-US">
            <a:latin typeface="Arial" panose="020B0604020202020204" pitchFamily="34" charset="0"/>
            <a:cs typeface="Arial" panose="020B0604020202020204" pitchFamily="34" charset="0"/>
          </a:endParaRPr>
        </a:p>
      </dgm:t>
    </dgm:pt>
    <dgm:pt modelId="{3F0729ED-7B21-42FE-A630-58CAE573706A}">
      <dgm:prSet custT="1"/>
      <dgm:spPr/>
      <dgm:t>
        <a:bodyPr/>
        <a:lstStyle/>
        <a:p>
          <a:r>
            <a:rPr lang="en-US" sz="1400" dirty="0">
              <a:latin typeface="Arial" panose="020B0604020202020204" pitchFamily="34" charset="0"/>
              <a:cs typeface="Arial" panose="020B0604020202020204" pitchFamily="34" charset="0"/>
            </a:rPr>
            <a:t>Reducing the burden of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respiratory illness is essential for healthcare facilities that must continue to prioritize care for acutely ill patients and places patients at lesser risks of complications from COVID</a:t>
          </a:r>
          <a:r>
            <a:rPr lang="en-US" sz="1500" dirty="0">
              <a:latin typeface="Arial" panose="020B0604020202020204" pitchFamily="34" charset="0"/>
              <a:cs typeface="Arial" panose="020B0604020202020204" pitchFamily="34" charset="0"/>
            </a:rPr>
            <a:t>. </a:t>
          </a:r>
        </a:p>
      </dgm:t>
    </dgm:pt>
    <dgm:pt modelId="{BC4B5FD6-801A-4A7B-9026-DC780E3151BC}" type="parTrans" cxnId="{40BAA926-E690-4EED-BBE5-24F800BBF971}">
      <dgm:prSet/>
      <dgm:spPr/>
      <dgm:t>
        <a:bodyPr/>
        <a:lstStyle/>
        <a:p>
          <a:endParaRPr lang="en-US">
            <a:latin typeface="Arial" panose="020B0604020202020204" pitchFamily="34" charset="0"/>
            <a:cs typeface="Arial" panose="020B0604020202020204" pitchFamily="34" charset="0"/>
          </a:endParaRPr>
        </a:p>
      </dgm:t>
    </dgm:pt>
    <dgm:pt modelId="{514D1A6D-C86F-4C21-ADDA-57988E5E9C02}" type="sibTrans" cxnId="{40BAA926-E690-4EED-BBE5-24F800BBF971}">
      <dgm:prSet/>
      <dgm:spPr/>
      <dgm:t>
        <a:bodyPr/>
        <a:lstStyle/>
        <a:p>
          <a:endParaRPr lang="en-US">
            <a:latin typeface="Arial" panose="020B0604020202020204" pitchFamily="34" charset="0"/>
            <a:cs typeface="Arial" panose="020B0604020202020204" pitchFamily="34" charset="0"/>
          </a:endParaRPr>
        </a:p>
      </dgm:t>
    </dgm:pt>
    <dgm:pt modelId="{542808B7-4560-4F40-893C-3D6E77830121}" type="pres">
      <dgm:prSet presAssocID="{E209DC67-D608-4AB4-ADAC-2E9795C62365}" presName="diagram" presStyleCnt="0">
        <dgm:presLayoutVars>
          <dgm:dir/>
          <dgm:resizeHandles val="exact"/>
        </dgm:presLayoutVars>
      </dgm:prSet>
      <dgm:spPr/>
    </dgm:pt>
    <dgm:pt modelId="{7EA3C3B7-CEEA-0045-AE69-33DC1D3E47C0}" type="pres">
      <dgm:prSet presAssocID="{E6165B49-719D-4125-8C42-FD5E01EC4C41}" presName="node" presStyleLbl="node1" presStyleIdx="0" presStyleCnt="4">
        <dgm:presLayoutVars>
          <dgm:bulletEnabled val="1"/>
        </dgm:presLayoutVars>
      </dgm:prSet>
      <dgm:spPr/>
    </dgm:pt>
    <dgm:pt modelId="{D05C61FD-15AE-624B-BC2F-39462A205118}" type="pres">
      <dgm:prSet presAssocID="{AC4058C9-750B-431D-B842-69626B0A77D3}" presName="sibTrans" presStyleCnt="0"/>
      <dgm:spPr/>
    </dgm:pt>
    <dgm:pt modelId="{C4A36601-CB0F-A94C-984C-7EF4154E4754}" type="pres">
      <dgm:prSet presAssocID="{E9AB0DA4-0A64-4905-B4FD-7F36EDD54AE6}" presName="node" presStyleLbl="node1" presStyleIdx="1" presStyleCnt="4">
        <dgm:presLayoutVars>
          <dgm:bulletEnabled val="1"/>
        </dgm:presLayoutVars>
      </dgm:prSet>
      <dgm:spPr/>
    </dgm:pt>
    <dgm:pt modelId="{96ED8A40-9A49-1B40-83FF-6BCA0559642C}" type="pres">
      <dgm:prSet presAssocID="{69CE61DE-2CEB-485F-B576-C7CFFFA31376}" presName="sibTrans" presStyleCnt="0"/>
      <dgm:spPr/>
    </dgm:pt>
    <dgm:pt modelId="{2C7054D3-CD7A-EA40-AE51-5903C61D46E5}" type="pres">
      <dgm:prSet presAssocID="{4BB419A5-99B1-4E7B-B2A6-7058DA749A89}" presName="node" presStyleLbl="node1" presStyleIdx="2" presStyleCnt="4">
        <dgm:presLayoutVars>
          <dgm:bulletEnabled val="1"/>
        </dgm:presLayoutVars>
      </dgm:prSet>
      <dgm:spPr/>
    </dgm:pt>
    <dgm:pt modelId="{7473FD07-24CE-C440-BA27-DC9640320AE9}" type="pres">
      <dgm:prSet presAssocID="{5C6BC9D0-3B4D-46B3-BAD6-83F56605791E}" presName="sibTrans" presStyleCnt="0"/>
      <dgm:spPr/>
    </dgm:pt>
    <dgm:pt modelId="{792A076C-9F5B-6E4C-99C8-F4451C011C0F}" type="pres">
      <dgm:prSet presAssocID="{3F0729ED-7B21-42FE-A630-58CAE573706A}" presName="node" presStyleLbl="node1" presStyleIdx="3" presStyleCnt="4">
        <dgm:presLayoutVars>
          <dgm:bulletEnabled val="1"/>
        </dgm:presLayoutVars>
      </dgm:prSet>
      <dgm:spPr/>
    </dgm:pt>
  </dgm:ptLst>
  <dgm:cxnLst>
    <dgm:cxn modelId="{B36E2621-81A7-0C4C-8F9A-DF378AB90543}" type="presOf" srcId="{3F0729ED-7B21-42FE-A630-58CAE573706A}" destId="{792A076C-9F5B-6E4C-99C8-F4451C011C0F}" srcOrd="0" destOrd="0" presId="urn:microsoft.com/office/officeart/2005/8/layout/default"/>
    <dgm:cxn modelId="{40BAA926-E690-4EED-BBE5-24F800BBF971}" srcId="{E209DC67-D608-4AB4-ADAC-2E9795C62365}" destId="{3F0729ED-7B21-42FE-A630-58CAE573706A}" srcOrd="3" destOrd="0" parTransId="{BC4B5FD6-801A-4A7B-9026-DC780E3151BC}" sibTransId="{514D1A6D-C86F-4C21-ADDA-57988E5E9C02}"/>
    <dgm:cxn modelId="{1B7DA153-7C4A-304C-A27B-6D07038D199E}" type="presOf" srcId="{4BB419A5-99B1-4E7B-B2A6-7058DA749A89}" destId="{2C7054D3-CD7A-EA40-AE51-5903C61D46E5}" srcOrd="0" destOrd="0" presId="urn:microsoft.com/office/officeart/2005/8/layout/default"/>
    <dgm:cxn modelId="{45703957-CD5E-A147-9021-EC67DBD6C4AF}" type="presOf" srcId="{E6165B49-719D-4125-8C42-FD5E01EC4C41}" destId="{7EA3C3B7-CEEA-0045-AE69-33DC1D3E47C0}" srcOrd="0" destOrd="0" presId="urn:microsoft.com/office/officeart/2005/8/layout/default"/>
    <dgm:cxn modelId="{6C5D3C5E-13DF-5E48-AA34-6CF159D70963}" type="presOf" srcId="{E9AB0DA4-0A64-4905-B4FD-7F36EDD54AE6}" destId="{C4A36601-CB0F-A94C-984C-7EF4154E4754}" srcOrd="0" destOrd="0" presId="urn:microsoft.com/office/officeart/2005/8/layout/default"/>
    <dgm:cxn modelId="{243DBB71-85B2-4D4A-A3E4-6925D774E946}" srcId="{E209DC67-D608-4AB4-ADAC-2E9795C62365}" destId="{E6165B49-719D-4125-8C42-FD5E01EC4C41}" srcOrd="0" destOrd="0" parTransId="{4EFD08CF-2202-4B1C-9DDD-9CFCF7C513C6}" sibTransId="{AC4058C9-750B-431D-B842-69626B0A77D3}"/>
    <dgm:cxn modelId="{60BCDDB6-EB0A-0444-9978-2FE1A7874C83}" type="presOf" srcId="{E209DC67-D608-4AB4-ADAC-2E9795C62365}" destId="{542808B7-4560-4F40-893C-3D6E77830121}" srcOrd="0" destOrd="0" presId="urn:microsoft.com/office/officeart/2005/8/layout/default"/>
    <dgm:cxn modelId="{3E2272D3-1EB6-4756-BAAE-54F066CEB0E4}" srcId="{E209DC67-D608-4AB4-ADAC-2E9795C62365}" destId="{E9AB0DA4-0A64-4905-B4FD-7F36EDD54AE6}" srcOrd="1" destOrd="0" parTransId="{5A1D4D71-55BD-4D61-8DBB-E085E63DA0A9}" sibTransId="{69CE61DE-2CEB-485F-B576-C7CFFFA31376}"/>
    <dgm:cxn modelId="{1CA561F4-4F30-450F-8883-F7D9D600FCE8}" srcId="{E209DC67-D608-4AB4-ADAC-2E9795C62365}" destId="{4BB419A5-99B1-4E7B-B2A6-7058DA749A89}" srcOrd="2" destOrd="0" parTransId="{F99E8AEB-1ACC-4CB1-AD32-399E4BFCA617}" sibTransId="{5C6BC9D0-3B4D-46B3-BAD6-83F56605791E}"/>
    <dgm:cxn modelId="{7FEABB94-4AB8-0944-BD3B-7D57E99AEAE1}" type="presParOf" srcId="{542808B7-4560-4F40-893C-3D6E77830121}" destId="{7EA3C3B7-CEEA-0045-AE69-33DC1D3E47C0}" srcOrd="0" destOrd="0" presId="urn:microsoft.com/office/officeart/2005/8/layout/default"/>
    <dgm:cxn modelId="{50DD0CDE-C6D5-0542-8387-04DC7DE8A15B}" type="presParOf" srcId="{542808B7-4560-4F40-893C-3D6E77830121}" destId="{D05C61FD-15AE-624B-BC2F-39462A205118}" srcOrd="1" destOrd="0" presId="urn:microsoft.com/office/officeart/2005/8/layout/default"/>
    <dgm:cxn modelId="{B0745120-8A68-EF4F-BDEB-93D69275DA0B}" type="presParOf" srcId="{542808B7-4560-4F40-893C-3D6E77830121}" destId="{C4A36601-CB0F-A94C-984C-7EF4154E4754}" srcOrd="2" destOrd="0" presId="urn:microsoft.com/office/officeart/2005/8/layout/default"/>
    <dgm:cxn modelId="{7C9E487E-06F9-F248-AA75-9A313B589781}" type="presParOf" srcId="{542808B7-4560-4F40-893C-3D6E77830121}" destId="{96ED8A40-9A49-1B40-83FF-6BCA0559642C}" srcOrd="3" destOrd="0" presId="urn:microsoft.com/office/officeart/2005/8/layout/default"/>
    <dgm:cxn modelId="{C23AB9FA-35C3-9447-A9D4-F95A2C178A5E}" type="presParOf" srcId="{542808B7-4560-4F40-893C-3D6E77830121}" destId="{2C7054D3-CD7A-EA40-AE51-5903C61D46E5}" srcOrd="4" destOrd="0" presId="urn:microsoft.com/office/officeart/2005/8/layout/default"/>
    <dgm:cxn modelId="{3C1C1AD3-AC29-FF46-99EC-D254FF1B327F}" type="presParOf" srcId="{542808B7-4560-4F40-893C-3D6E77830121}" destId="{7473FD07-24CE-C440-BA27-DC9640320AE9}" srcOrd="5" destOrd="0" presId="urn:microsoft.com/office/officeart/2005/8/layout/default"/>
    <dgm:cxn modelId="{75FC0DDE-2F4E-AB4E-A1C5-1BE363D98B45}" type="presParOf" srcId="{542808B7-4560-4F40-893C-3D6E77830121}" destId="{792A076C-9F5B-6E4C-99C8-F4451C011C0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D5E586-6465-8948-BA05-2E99479F8B6D}"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8052BD3B-0176-0940-AC7F-D1A0B4F08AE1}">
      <dgm:prSet/>
      <dgm:spPr/>
      <dgm:t>
        <a:bodyPr/>
        <a:lstStyle/>
        <a:p>
          <a:r>
            <a:rPr lang="en-US" b="0" i="0" dirty="0">
              <a:solidFill>
                <a:schemeClr val="bg1"/>
              </a:solidFill>
              <a:effectLst/>
              <a:latin typeface="Arial" panose="020B0604020202020204" pitchFamily="34" charset="0"/>
              <a:cs typeface="Arial" panose="020B0604020202020204" pitchFamily="34" charset="0"/>
            </a:rPr>
            <a:t>Patients who are fully vaccinated or who </a:t>
          </a:r>
          <a:br>
            <a:rPr lang="en-US" b="0" i="0" dirty="0">
              <a:solidFill>
                <a:schemeClr val="bg1"/>
              </a:solidFill>
              <a:effectLst/>
              <a:latin typeface="Arial" panose="020B0604020202020204" pitchFamily="34" charset="0"/>
              <a:cs typeface="Arial" panose="020B0604020202020204" pitchFamily="34" charset="0"/>
            </a:rPr>
          </a:br>
          <a:r>
            <a:rPr lang="en-US" b="0" i="0" dirty="0">
              <a:solidFill>
                <a:schemeClr val="bg1"/>
              </a:solidFill>
              <a:effectLst/>
              <a:latin typeface="Arial" panose="020B0604020202020204" pitchFamily="34" charset="0"/>
              <a:cs typeface="Arial" panose="020B0604020202020204" pitchFamily="34" charset="0"/>
            </a:rPr>
            <a:t>have no known recent exposure to a person </a:t>
          </a:r>
          <a:br>
            <a:rPr lang="en-US" b="0" i="0" dirty="0">
              <a:solidFill>
                <a:schemeClr val="bg1"/>
              </a:solidFill>
              <a:effectLst/>
              <a:latin typeface="Arial" panose="020B0604020202020204" pitchFamily="34" charset="0"/>
              <a:cs typeface="Arial" panose="020B0604020202020204" pitchFamily="34" charset="0"/>
            </a:rPr>
          </a:br>
          <a:r>
            <a:rPr lang="en-US" b="0" i="0" dirty="0">
              <a:solidFill>
                <a:schemeClr val="bg1"/>
              </a:solidFill>
              <a:effectLst/>
              <a:latin typeface="Arial" panose="020B0604020202020204" pitchFamily="34" charset="0"/>
              <a:cs typeface="Arial" panose="020B0604020202020204" pitchFamily="34" charset="0"/>
            </a:rPr>
            <a:t>with COVID-19 are recommended to </a:t>
          </a:r>
          <a:br>
            <a:rPr lang="en-US" b="0" i="0" dirty="0">
              <a:solidFill>
                <a:schemeClr val="bg1"/>
              </a:solidFill>
              <a:effectLst/>
              <a:latin typeface="Arial" panose="020B0604020202020204" pitchFamily="34" charset="0"/>
              <a:cs typeface="Arial" panose="020B0604020202020204" pitchFamily="34" charset="0"/>
            </a:rPr>
          </a:br>
          <a:r>
            <a:rPr lang="en-US" b="0" i="0" dirty="0">
              <a:solidFill>
                <a:schemeClr val="bg1"/>
              </a:solidFill>
              <a:effectLst/>
              <a:latin typeface="Arial" panose="020B0604020202020204" pitchFamily="34" charset="0"/>
              <a:cs typeface="Arial" panose="020B0604020202020204" pitchFamily="34" charset="0"/>
            </a:rPr>
            <a:t>receive influenza vaccine.</a:t>
          </a:r>
        </a:p>
      </dgm:t>
    </dgm:pt>
    <dgm:pt modelId="{2A7F7869-8A5B-3441-AD57-FD9A0117D648}" type="parTrans" cxnId="{5825CDCF-AF2F-1341-BF82-9EABE4C0F08C}">
      <dgm:prSet/>
      <dgm:spPr/>
      <dgm:t>
        <a:bodyPr/>
        <a:lstStyle/>
        <a:p>
          <a:endParaRPr lang="en-US" b="0">
            <a:solidFill>
              <a:schemeClr val="bg1"/>
            </a:solidFill>
            <a:latin typeface="Arial" panose="020B0604020202020204" pitchFamily="34" charset="0"/>
            <a:cs typeface="Arial" panose="020B0604020202020204" pitchFamily="34" charset="0"/>
          </a:endParaRPr>
        </a:p>
      </dgm:t>
    </dgm:pt>
    <dgm:pt modelId="{777D4155-0EC3-4D4E-8F77-E5D3618C122F}" type="sibTrans" cxnId="{5825CDCF-AF2F-1341-BF82-9EABE4C0F08C}">
      <dgm:prSet/>
      <dgm:spPr/>
      <dgm:t>
        <a:bodyPr/>
        <a:lstStyle/>
        <a:p>
          <a:endParaRPr lang="en-US" b="0">
            <a:solidFill>
              <a:schemeClr val="bg1"/>
            </a:solidFill>
            <a:latin typeface="Arial" panose="020B0604020202020204" pitchFamily="34" charset="0"/>
            <a:cs typeface="Arial" panose="020B0604020202020204" pitchFamily="34" charset="0"/>
          </a:endParaRPr>
        </a:p>
      </dgm:t>
    </dgm:pt>
    <dgm:pt modelId="{1C244257-7603-B744-9B28-98A79882B7EB}">
      <dgm:prSet/>
      <dgm:spPr/>
      <dgm:t>
        <a:bodyPr/>
        <a:lstStyle/>
        <a:p>
          <a:r>
            <a:rPr lang="en-US" b="0" i="0" dirty="0">
              <a:solidFill>
                <a:schemeClr val="bg1"/>
              </a:solidFill>
              <a:effectLst/>
              <a:latin typeface="Arial" panose="020B0604020202020204" pitchFamily="34" charset="0"/>
              <a:cs typeface="Arial" panose="020B0604020202020204" pitchFamily="34" charset="0"/>
            </a:rPr>
            <a:t>Patients in quarantine due to a close contact/exposure to a person with COVID-19 can receive influenza vaccine, particularly if they might not have another opportunity to be vaccinated. However, if there are concerns that post-vaccination symptoms might cause diagnostic confusion, vaccination can be deferred until quarantine has ended.</a:t>
          </a:r>
        </a:p>
      </dgm:t>
    </dgm:pt>
    <dgm:pt modelId="{3BCF0C63-6A5D-E14F-A109-E9D929233B87}" type="parTrans" cxnId="{00858EBC-FCC3-9046-8BC8-D766BFEF7B5D}">
      <dgm:prSet/>
      <dgm:spPr/>
      <dgm:t>
        <a:bodyPr/>
        <a:lstStyle/>
        <a:p>
          <a:endParaRPr lang="en-US" b="0">
            <a:solidFill>
              <a:schemeClr val="bg1"/>
            </a:solidFill>
            <a:latin typeface="Arial" panose="020B0604020202020204" pitchFamily="34" charset="0"/>
            <a:cs typeface="Arial" panose="020B0604020202020204" pitchFamily="34" charset="0"/>
          </a:endParaRPr>
        </a:p>
      </dgm:t>
    </dgm:pt>
    <dgm:pt modelId="{5269B809-FB7D-824A-AAE4-20AC65861A4E}" type="sibTrans" cxnId="{00858EBC-FCC3-9046-8BC8-D766BFEF7B5D}">
      <dgm:prSet/>
      <dgm:spPr/>
      <dgm:t>
        <a:bodyPr/>
        <a:lstStyle/>
        <a:p>
          <a:endParaRPr lang="en-US" b="0">
            <a:solidFill>
              <a:schemeClr val="bg1"/>
            </a:solidFill>
            <a:latin typeface="Arial" panose="020B0604020202020204" pitchFamily="34" charset="0"/>
            <a:cs typeface="Arial" panose="020B0604020202020204" pitchFamily="34" charset="0"/>
          </a:endParaRPr>
        </a:p>
      </dgm:t>
    </dgm:pt>
    <dgm:pt modelId="{4B9D186B-D772-0C43-A599-C088F16D973F}">
      <dgm:prSet/>
      <dgm:spPr/>
      <dgm:t>
        <a:bodyPr/>
        <a:lstStyle/>
        <a:p>
          <a:r>
            <a:rPr lang="en-US" b="0" i="0" dirty="0">
              <a:solidFill>
                <a:schemeClr val="bg1"/>
              </a:solidFill>
              <a:effectLst/>
              <a:latin typeface="Arial" panose="020B0604020202020204" pitchFamily="34" charset="0"/>
              <a:cs typeface="Arial" panose="020B0604020202020204" pitchFamily="34" charset="0"/>
            </a:rPr>
            <a:t>Patients with suspected or confirmed </a:t>
          </a:r>
          <a:br>
            <a:rPr lang="en-US" b="0" i="0" dirty="0">
              <a:solidFill>
                <a:schemeClr val="bg1"/>
              </a:solidFill>
              <a:effectLst/>
              <a:latin typeface="Arial" panose="020B0604020202020204" pitchFamily="34" charset="0"/>
              <a:cs typeface="Arial" panose="020B0604020202020204" pitchFamily="34" charset="0"/>
            </a:rPr>
          </a:br>
          <a:r>
            <a:rPr lang="en-US" b="0" i="0" dirty="0">
              <a:solidFill>
                <a:schemeClr val="bg1"/>
              </a:solidFill>
              <a:effectLst/>
              <a:latin typeface="Arial" panose="020B0604020202020204" pitchFamily="34" charset="0"/>
              <a:cs typeface="Arial" panose="020B0604020202020204" pitchFamily="34" charset="0"/>
            </a:rPr>
            <a:t>COVID-19 who are asymptomatic or pre-symptomatic, or who have recovered and are now asymptomatic, can receive influenza vaccine, even if criteria for discontinuation of isolation are not yet met. </a:t>
          </a:r>
          <a:endParaRPr lang="en-US" b="0" dirty="0">
            <a:solidFill>
              <a:schemeClr val="bg1"/>
            </a:solidFill>
            <a:latin typeface="Arial" panose="020B0604020202020204" pitchFamily="34" charset="0"/>
            <a:cs typeface="Arial" panose="020B0604020202020204" pitchFamily="34" charset="0"/>
          </a:endParaRPr>
        </a:p>
      </dgm:t>
    </dgm:pt>
    <dgm:pt modelId="{167F0B7A-D6C9-1D47-A7ED-EC5247214997}" type="parTrans" cxnId="{ED709CE7-6C27-DD4F-91F7-EC75CDEFC6E7}">
      <dgm:prSet/>
      <dgm:spPr/>
      <dgm:t>
        <a:bodyPr/>
        <a:lstStyle/>
        <a:p>
          <a:endParaRPr lang="en-US" b="0">
            <a:solidFill>
              <a:schemeClr val="bg1"/>
            </a:solidFill>
            <a:latin typeface="Arial" panose="020B0604020202020204" pitchFamily="34" charset="0"/>
            <a:cs typeface="Arial" panose="020B0604020202020204" pitchFamily="34" charset="0"/>
          </a:endParaRPr>
        </a:p>
      </dgm:t>
    </dgm:pt>
    <dgm:pt modelId="{13F79CF2-7AA6-F243-816F-8A807E06E4CA}" type="sibTrans" cxnId="{ED709CE7-6C27-DD4F-91F7-EC75CDEFC6E7}">
      <dgm:prSet/>
      <dgm:spPr/>
      <dgm:t>
        <a:bodyPr/>
        <a:lstStyle/>
        <a:p>
          <a:endParaRPr lang="en-US" b="0">
            <a:solidFill>
              <a:schemeClr val="bg1"/>
            </a:solidFill>
            <a:latin typeface="Arial" panose="020B0604020202020204" pitchFamily="34" charset="0"/>
            <a:cs typeface="Arial" panose="020B0604020202020204" pitchFamily="34" charset="0"/>
          </a:endParaRPr>
        </a:p>
      </dgm:t>
    </dgm:pt>
    <dgm:pt modelId="{9A8E0C40-FCDA-9D4E-8A69-913375924EA7}">
      <dgm:prSet/>
      <dgm:spPr/>
      <dgm:t>
        <a:bodyPr/>
        <a:lstStyle/>
        <a:p>
          <a:r>
            <a:rPr lang="en-US" b="0" i="0" dirty="0">
              <a:solidFill>
                <a:schemeClr val="bg1"/>
              </a:solidFill>
              <a:effectLst/>
              <a:latin typeface="Arial" panose="020B0604020202020204" pitchFamily="34" charset="0"/>
              <a:cs typeface="Arial" panose="020B0604020202020204" pitchFamily="34" charset="0"/>
            </a:rPr>
            <a:t>For patients with suspected or confirmed COVID-19 who are </a:t>
          </a:r>
          <a:r>
            <a:rPr lang="en-US" b="0" i="0" u="sng" dirty="0">
              <a:solidFill>
                <a:schemeClr val="bg1"/>
              </a:solidFill>
              <a:effectLst/>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symptomatic</a:t>
          </a:r>
          <a:r>
            <a:rPr lang="en-US" b="0" i="0" dirty="0">
              <a:solidFill>
                <a:schemeClr val="bg1"/>
              </a:solidFill>
              <a:effectLst/>
              <a:latin typeface="Arial" panose="020B0604020202020204" pitchFamily="34" charset="0"/>
              <a:cs typeface="Arial" panose="020B0604020202020204" pitchFamily="34" charset="0"/>
            </a:rPr>
            <a:t>, healthcare personnel should consider deferring (postponing) influenza vaccination for at least the isolation period AND until COVID-19 symptoms are improving AND the patient is no longer moderately to severely ill. Consider further deferring vaccination until the patient has fully recovered from acute illness.</a:t>
          </a:r>
        </a:p>
      </dgm:t>
    </dgm:pt>
    <dgm:pt modelId="{3312F19B-B3D2-5E4D-A12A-775628FE135C}" type="parTrans" cxnId="{F883193E-7797-2A46-9181-58DD64BB2781}">
      <dgm:prSet/>
      <dgm:spPr/>
      <dgm:t>
        <a:bodyPr/>
        <a:lstStyle/>
        <a:p>
          <a:endParaRPr lang="en-US" b="0">
            <a:solidFill>
              <a:schemeClr val="bg1"/>
            </a:solidFill>
            <a:latin typeface="Arial" panose="020B0604020202020204" pitchFamily="34" charset="0"/>
            <a:cs typeface="Arial" panose="020B0604020202020204" pitchFamily="34" charset="0"/>
          </a:endParaRPr>
        </a:p>
      </dgm:t>
    </dgm:pt>
    <dgm:pt modelId="{A59511A9-93E8-B44F-9B2C-002C2E820D2B}" type="sibTrans" cxnId="{F883193E-7797-2A46-9181-58DD64BB2781}">
      <dgm:prSet/>
      <dgm:spPr/>
      <dgm:t>
        <a:bodyPr/>
        <a:lstStyle/>
        <a:p>
          <a:endParaRPr lang="en-US" b="0">
            <a:solidFill>
              <a:schemeClr val="bg1"/>
            </a:solidFill>
            <a:latin typeface="Arial" panose="020B0604020202020204" pitchFamily="34" charset="0"/>
            <a:cs typeface="Arial" panose="020B0604020202020204" pitchFamily="34" charset="0"/>
          </a:endParaRPr>
        </a:p>
      </dgm:t>
    </dgm:pt>
    <dgm:pt modelId="{93B4753A-1224-5845-BD57-981F735AFE63}" type="pres">
      <dgm:prSet presAssocID="{ACD5E586-6465-8948-BA05-2E99479F8B6D}" presName="diagram" presStyleCnt="0">
        <dgm:presLayoutVars>
          <dgm:dir/>
          <dgm:resizeHandles val="exact"/>
        </dgm:presLayoutVars>
      </dgm:prSet>
      <dgm:spPr/>
    </dgm:pt>
    <dgm:pt modelId="{430DE24E-E174-704F-8203-6E75A15FA8C7}" type="pres">
      <dgm:prSet presAssocID="{1C244257-7603-B744-9B28-98A79882B7EB}" presName="node" presStyleLbl="node1" presStyleIdx="0" presStyleCnt="4" custScaleX="123961">
        <dgm:presLayoutVars>
          <dgm:bulletEnabled val="1"/>
        </dgm:presLayoutVars>
      </dgm:prSet>
      <dgm:spPr/>
    </dgm:pt>
    <dgm:pt modelId="{8FAB2E9A-F3FD-D44C-AA8A-9BC4D4D45548}" type="pres">
      <dgm:prSet presAssocID="{5269B809-FB7D-824A-AAE4-20AC65861A4E}" presName="sibTrans" presStyleCnt="0"/>
      <dgm:spPr/>
    </dgm:pt>
    <dgm:pt modelId="{548C390C-8DB1-2D47-98F4-A1714FF273F1}" type="pres">
      <dgm:prSet presAssocID="{8052BD3B-0176-0940-AC7F-D1A0B4F08AE1}" presName="node" presStyleLbl="node1" presStyleIdx="1" presStyleCnt="4" custScaleX="123913">
        <dgm:presLayoutVars>
          <dgm:bulletEnabled val="1"/>
        </dgm:presLayoutVars>
      </dgm:prSet>
      <dgm:spPr/>
    </dgm:pt>
    <dgm:pt modelId="{0EE61DD3-7382-9148-AD5C-171F19A5347B}" type="pres">
      <dgm:prSet presAssocID="{777D4155-0EC3-4D4E-8F77-E5D3618C122F}" presName="sibTrans" presStyleCnt="0"/>
      <dgm:spPr/>
    </dgm:pt>
    <dgm:pt modelId="{048E7A20-4642-F24D-B82D-26D764141407}" type="pres">
      <dgm:prSet presAssocID="{4B9D186B-D772-0C43-A599-C088F16D973F}" presName="node" presStyleLbl="node1" presStyleIdx="2" presStyleCnt="4" custScaleX="123961">
        <dgm:presLayoutVars>
          <dgm:bulletEnabled val="1"/>
        </dgm:presLayoutVars>
      </dgm:prSet>
      <dgm:spPr/>
    </dgm:pt>
    <dgm:pt modelId="{798B6429-3105-C74D-ACDB-C47245C57655}" type="pres">
      <dgm:prSet presAssocID="{13F79CF2-7AA6-F243-816F-8A807E06E4CA}" presName="sibTrans" presStyleCnt="0"/>
      <dgm:spPr/>
    </dgm:pt>
    <dgm:pt modelId="{8C0014CC-A920-5B4E-B425-C05EDBE7FBD4}" type="pres">
      <dgm:prSet presAssocID="{9A8E0C40-FCDA-9D4E-8A69-913375924EA7}" presName="node" presStyleLbl="node1" presStyleIdx="3" presStyleCnt="4" custScaleX="123913">
        <dgm:presLayoutVars>
          <dgm:bulletEnabled val="1"/>
        </dgm:presLayoutVars>
      </dgm:prSet>
      <dgm:spPr/>
    </dgm:pt>
  </dgm:ptLst>
  <dgm:cxnLst>
    <dgm:cxn modelId="{DD95AF03-15C0-8141-BC90-21B48D94211B}" type="presOf" srcId="{ACD5E586-6465-8948-BA05-2E99479F8B6D}" destId="{93B4753A-1224-5845-BD57-981F735AFE63}" srcOrd="0" destOrd="0" presId="urn:microsoft.com/office/officeart/2005/8/layout/default"/>
    <dgm:cxn modelId="{EEB17C05-B143-094B-986F-79F914A5790F}" type="presOf" srcId="{4B9D186B-D772-0C43-A599-C088F16D973F}" destId="{048E7A20-4642-F24D-B82D-26D764141407}" srcOrd="0" destOrd="0" presId="urn:microsoft.com/office/officeart/2005/8/layout/default"/>
    <dgm:cxn modelId="{F883193E-7797-2A46-9181-58DD64BB2781}" srcId="{ACD5E586-6465-8948-BA05-2E99479F8B6D}" destId="{9A8E0C40-FCDA-9D4E-8A69-913375924EA7}" srcOrd="3" destOrd="0" parTransId="{3312F19B-B3D2-5E4D-A12A-775628FE135C}" sibTransId="{A59511A9-93E8-B44F-9B2C-002C2E820D2B}"/>
    <dgm:cxn modelId="{00858EBC-FCC3-9046-8BC8-D766BFEF7B5D}" srcId="{ACD5E586-6465-8948-BA05-2E99479F8B6D}" destId="{1C244257-7603-B744-9B28-98A79882B7EB}" srcOrd="0" destOrd="0" parTransId="{3BCF0C63-6A5D-E14F-A109-E9D929233B87}" sibTransId="{5269B809-FB7D-824A-AAE4-20AC65861A4E}"/>
    <dgm:cxn modelId="{D03A68CD-4928-574A-9570-042F11168631}" type="presOf" srcId="{8052BD3B-0176-0940-AC7F-D1A0B4F08AE1}" destId="{548C390C-8DB1-2D47-98F4-A1714FF273F1}" srcOrd="0" destOrd="0" presId="urn:microsoft.com/office/officeart/2005/8/layout/default"/>
    <dgm:cxn modelId="{5825CDCF-AF2F-1341-BF82-9EABE4C0F08C}" srcId="{ACD5E586-6465-8948-BA05-2E99479F8B6D}" destId="{8052BD3B-0176-0940-AC7F-D1A0B4F08AE1}" srcOrd="1" destOrd="0" parTransId="{2A7F7869-8A5B-3441-AD57-FD9A0117D648}" sibTransId="{777D4155-0EC3-4D4E-8F77-E5D3618C122F}"/>
    <dgm:cxn modelId="{E33F4CDF-A362-7A4B-A7A7-6CD97006AA9C}" type="presOf" srcId="{9A8E0C40-FCDA-9D4E-8A69-913375924EA7}" destId="{8C0014CC-A920-5B4E-B425-C05EDBE7FBD4}" srcOrd="0" destOrd="0" presId="urn:microsoft.com/office/officeart/2005/8/layout/default"/>
    <dgm:cxn modelId="{ED709CE7-6C27-DD4F-91F7-EC75CDEFC6E7}" srcId="{ACD5E586-6465-8948-BA05-2E99479F8B6D}" destId="{4B9D186B-D772-0C43-A599-C088F16D973F}" srcOrd="2" destOrd="0" parTransId="{167F0B7A-D6C9-1D47-A7ED-EC5247214997}" sibTransId="{13F79CF2-7AA6-F243-816F-8A807E06E4CA}"/>
    <dgm:cxn modelId="{1B380AEC-3A76-B94E-9356-BD461E97A456}" type="presOf" srcId="{1C244257-7603-B744-9B28-98A79882B7EB}" destId="{430DE24E-E174-704F-8203-6E75A15FA8C7}" srcOrd="0" destOrd="0" presId="urn:microsoft.com/office/officeart/2005/8/layout/default"/>
    <dgm:cxn modelId="{B8EDFB61-08AC-8340-8D76-F7A785F82772}" type="presParOf" srcId="{93B4753A-1224-5845-BD57-981F735AFE63}" destId="{430DE24E-E174-704F-8203-6E75A15FA8C7}" srcOrd="0" destOrd="0" presId="urn:microsoft.com/office/officeart/2005/8/layout/default"/>
    <dgm:cxn modelId="{B1E561E7-168F-F941-9A15-C3E8FBED43C0}" type="presParOf" srcId="{93B4753A-1224-5845-BD57-981F735AFE63}" destId="{8FAB2E9A-F3FD-D44C-AA8A-9BC4D4D45548}" srcOrd="1" destOrd="0" presId="urn:microsoft.com/office/officeart/2005/8/layout/default"/>
    <dgm:cxn modelId="{DEDCA568-F81E-6343-8BB0-41EB9C546471}" type="presParOf" srcId="{93B4753A-1224-5845-BD57-981F735AFE63}" destId="{548C390C-8DB1-2D47-98F4-A1714FF273F1}" srcOrd="2" destOrd="0" presId="urn:microsoft.com/office/officeart/2005/8/layout/default"/>
    <dgm:cxn modelId="{03E796CE-079E-A240-B6A9-1AF37C2BCF00}" type="presParOf" srcId="{93B4753A-1224-5845-BD57-981F735AFE63}" destId="{0EE61DD3-7382-9148-AD5C-171F19A5347B}" srcOrd="3" destOrd="0" presId="urn:microsoft.com/office/officeart/2005/8/layout/default"/>
    <dgm:cxn modelId="{4798AE26-BA58-A84C-82F9-55CFE12EEEB9}" type="presParOf" srcId="{93B4753A-1224-5845-BD57-981F735AFE63}" destId="{048E7A20-4642-F24D-B82D-26D764141407}" srcOrd="4" destOrd="0" presId="urn:microsoft.com/office/officeart/2005/8/layout/default"/>
    <dgm:cxn modelId="{37C18BCF-19C6-A442-B97E-DC2517952873}" type="presParOf" srcId="{93B4753A-1224-5845-BD57-981F735AFE63}" destId="{798B6429-3105-C74D-ACDB-C47245C57655}" srcOrd="5" destOrd="0" presId="urn:microsoft.com/office/officeart/2005/8/layout/default"/>
    <dgm:cxn modelId="{1A2CFF40-79E7-9748-A5AC-0AD3F73A2EEE}" type="presParOf" srcId="{93B4753A-1224-5845-BD57-981F735AFE63}" destId="{8C0014CC-A920-5B4E-B425-C05EDBE7FBD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5E586-6465-8948-BA05-2E99479F8B6D}"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8052BD3B-0176-0940-AC7F-D1A0B4F08AE1}">
      <dgm:prSet/>
      <dgm:spPr/>
      <dgm:t>
        <a:bodyPr/>
        <a:lstStyle/>
        <a:p>
          <a:r>
            <a:rPr lang="en-US" b="0" i="0" dirty="0"/>
            <a:t>You can get a COVID-19 vaccine and a flu vaccine at the same time if you are eligible and the timing coincides.</a:t>
          </a:r>
        </a:p>
        <a:p>
          <a:r>
            <a:rPr lang="en-US" b="0" i="0" dirty="0"/>
            <a:t>Even though both vaccines can be given at the same visit, people should follow the recommended schedule for either vaccine: If you haven’t gotten your currently recommended doses of COVID-19 vaccine, get a COVID-19 vaccine as soon as you can, and ideally get a flu vaccine by the end of October.</a:t>
          </a:r>
          <a:endParaRPr lang="en-US" b="0" i="0" dirty="0">
            <a:solidFill>
              <a:schemeClr val="bg1"/>
            </a:solidFill>
            <a:effectLst/>
            <a:latin typeface="Arial" panose="020B0604020202020204" pitchFamily="34" charset="0"/>
            <a:cs typeface="Arial" panose="020B0604020202020204" pitchFamily="34" charset="0"/>
          </a:endParaRPr>
        </a:p>
      </dgm:t>
    </dgm:pt>
    <dgm:pt modelId="{2A7F7869-8A5B-3441-AD57-FD9A0117D648}" type="parTrans" cxnId="{5825CDCF-AF2F-1341-BF82-9EABE4C0F08C}">
      <dgm:prSet/>
      <dgm:spPr/>
      <dgm:t>
        <a:bodyPr/>
        <a:lstStyle/>
        <a:p>
          <a:endParaRPr lang="en-US" b="0">
            <a:solidFill>
              <a:schemeClr val="bg1"/>
            </a:solidFill>
            <a:latin typeface="Arial" panose="020B0604020202020204" pitchFamily="34" charset="0"/>
            <a:cs typeface="Arial" panose="020B0604020202020204" pitchFamily="34" charset="0"/>
          </a:endParaRPr>
        </a:p>
      </dgm:t>
    </dgm:pt>
    <dgm:pt modelId="{777D4155-0EC3-4D4E-8F77-E5D3618C122F}" type="sibTrans" cxnId="{5825CDCF-AF2F-1341-BF82-9EABE4C0F08C}">
      <dgm:prSet/>
      <dgm:spPr/>
      <dgm:t>
        <a:bodyPr/>
        <a:lstStyle/>
        <a:p>
          <a:endParaRPr lang="en-US" b="0">
            <a:solidFill>
              <a:schemeClr val="bg1"/>
            </a:solidFill>
            <a:latin typeface="Arial" panose="020B0604020202020204" pitchFamily="34" charset="0"/>
            <a:cs typeface="Arial" panose="020B0604020202020204" pitchFamily="34" charset="0"/>
          </a:endParaRPr>
        </a:p>
      </dgm:t>
    </dgm:pt>
    <dgm:pt modelId="{1C244257-7603-B744-9B28-98A79882B7EB}">
      <dgm:prSet/>
      <dgm:spPr/>
      <dgm:t>
        <a:bodyPr/>
        <a:lstStyle/>
        <a:p>
          <a:r>
            <a:rPr lang="en-US" b="0" i="0" dirty="0"/>
            <a:t>For the 2022-2023 flu season, there are three flu vaccines that are preferentially recommended for people 65 years and older. </a:t>
          </a:r>
          <a:r>
            <a:rPr lang="en-US" b="0" i="0" dirty="0">
              <a:solidFill>
                <a:schemeClr val="bg1"/>
              </a:solidFill>
            </a:rPr>
            <a:t>These are </a:t>
          </a:r>
          <a:r>
            <a:rPr lang="en-US" b="0" i="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Fluzone High-Dose Quadrivalent vaccine</a:t>
          </a:r>
          <a:r>
            <a:rPr lang="en-US" b="0" i="0" dirty="0">
              <a:solidFill>
                <a:schemeClr val="bg1"/>
              </a:solidFill>
            </a:rPr>
            <a:t>, </a:t>
          </a:r>
          <a:r>
            <a:rPr lang="en-US" b="0" i="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Flublok Quadrivalent recombinant flu vaccine</a:t>
          </a:r>
          <a:r>
            <a:rPr lang="en-US" b="0" i="0" dirty="0">
              <a:solidFill>
                <a:schemeClr val="bg1"/>
              </a:solidFill>
            </a:rPr>
            <a:t> and </a:t>
          </a:r>
          <a:r>
            <a:rPr lang="en-US" b="0" i="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Fluad Quadrivalent adjuvanted flu vaccine</a:t>
          </a:r>
          <a:r>
            <a:rPr lang="en-US" b="0" i="0" dirty="0">
              <a:solidFill>
                <a:schemeClr val="bg1"/>
              </a:solidFill>
            </a:rPr>
            <a:t>.</a:t>
          </a:r>
          <a:r>
            <a:rPr lang="en-US" b="0" i="0" dirty="0"/>
            <a:t> There is no preferential recommendation for people younger than 65 years.</a:t>
          </a:r>
          <a:endParaRPr lang="en-US" b="0" i="0" dirty="0">
            <a:solidFill>
              <a:schemeClr val="bg1"/>
            </a:solidFill>
            <a:effectLst/>
            <a:latin typeface="Arial" panose="020B0604020202020204" pitchFamily="34" charset="0"/>
            <a:cs typeface="Arial" panose="020B0604020202020204" pitchFamily="34" charset="0"/>
          </a:endParaRPr>
        </a:p>
      </dgm:t>
    </dgm:pt>
    <dgm:pt modelId="{3BCF0C63-6A5D-E14F-A109-E9D929233B87}" type="parTrans" cxnId="{00858EBC-FCC3-9046-8BC8-D766BFEF7B5D}">
      <dgm:prSet/>
      <dgm:spPr/>
      <dgm:t>
        <a:bodyPr/>
        <a:lstStyle/>
        <a:p>
          <a:endParaRPr lang="en-US" b="0">
            <a:solidFill>
              <a:schemeClr val="bg1"/>
            </a:solidFill>
            <a:latin typeface="Arial" panose="020B0604020202020204" pitchFamily="34" charset="0"/>
            <a:cs typeface="Arial" panose="020B0604020202020204" pitchFamily="34" charset="0"/>
          </a:endParaRPr>
        </a:p>
      </dgm:t>
    </dgm:pt>
    <dgm:pt modelId="{5269B809-FB7D-824A-AAE4-20AC65861A4E}" type="sibTrans" cxnId="{00858EBC-FCC3-9046-8BC8-D766BFEF7B5D}">
      <dgm:prSet/>
      <dgm:spPr/>
      <dgm:t>
        <a:bodyPr/>
        <a:lstStyle/>
        <a:p>
          <a:endParaRPr lang="en-US" b="0">
            <a:solidFill>
              <a:schemeClr val="bg1"/>
            </a:solidFill>
            <a:latin typeface="Arial" panose="020B0604020202020204" pitchFamily="34" charset="0"/>
            <a:cs typeface="Arial" panose="020B0604020202020204" pitchFamily="34" charset="0"/>
          </a:endParaRPr>
        </a:p>
      </dgm:t>
    </dgm:pt>
    <dgm:pt modelId="{E85988F7-AB4E-4B01-B0CB-BEF5E70507FC}">
      <dgm:prSet/>
      <dgm:spPr/>
      <dgm:t>
        <a:bodyPr/>
        <a:lstStyle/>
        <a:p>
          <a:pPr>
            <a:buFont typeface="Arial" panose="020B0604020202020204" pitchFamily="34" charset="0"/>
            <a:buChar char="•"/>
          </a:pPr>
          <a:r>
            <a:rPr lang="en-US" b="0" i="0" dirty="0"/>
            <a:t>The age indication for the cell culture-based inactivated flu vaccine, Flucelvax Quadrivalent (ccIIV4), changed from 2 years and older to 6 months and older.</a:t>
          </a:r>
        </a:p>
      </dgm:t>
    </dgm:pt>
    <dgm:pt modelId="{F7DF40E7-BD89-4F76-9485-6F466D3041F9}" type="parTrans" cxnId="{4F042F45-EF5D-49E3-8BBF-55ACAA6FA986}">
      <dgm:prSet/>
      <dgm:spPr/>
      <dgm:t>
        <a:bodyPr/>
        <a:lstStyle/>
        <a:p>
          <a:endParaRPr lang="en-US"/>
        </a:p>
      </dgm:t>
    </dgm:pt>
    <dgm:pt modelId="{C66F392D-C173-40EE-8723-A3BDD024EBE8}" type="sibTrans" cxnId="{4F042F45-EF5D-49E3-8BBF-55ACAA6FA986}">
      <dgm:prSet/>
      <dgm:spPr/>
      <dgm:t>
        <a:bodyPr/>
        <a:lstStyle/>
        <a:p>
          <a:endParaRPr lang="en-US"/>
        </a:p>
      </dgm:t>
    </dgm:pt>
    <dgm:pt modelId="{6A3B449C-22DC-4E0C-8372-791387D712C0}">
      <dgm:prSet/>
      <dgm:spPr/>
      <dgm:t>
        <a:bodyPr/>
        <a:lstStyle/>
        <a:p>
          <a:pPr>
            <a:buFont typeface="Arial" panose="020B0604020202020204" pitchFamily="34" charset="0"/>
            <a:buChar char="•"/>
          </a:pPr>
          <a:r>
            <a:rPr lang="en-US" b="1" i="0" dirty="0"/>
            <a:t>Flu vaccination has been shown in several studies to reduce severity of illness in people who get vaccinated but still get sick. </a:t>
          </a:r>
          <a:r>
            <a:rPr lang="en-US" b="0" i="0" dirty="0">
              <a:solidFill>
                <a:schemeClr val="bg1"/>
              </a:solidFill>
            </a:rPr>
            <a:t>A </a:t>
          </a:r>
          <a:r>
            <a:rPr lang="en-US" b="0" i="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2021 study</a:t>
          </a:r>
          <a:r>
            <a:rPr lang="en-US" b="0" i="0" dirty="0">
              <a:solidFill>
                <a:schemeClr val="bg1"/>
              </a:solidFill>
            </a:rPr>
            <a:t> </a:t>
          </a:r>
          <a:r>
            <a:rPr lang="en-US" b="0" i="0" dirty="0"/>
            <a:t>showed that among adults hospitalized with flu, vaccinated patients had a 26% lower risk of intensive care unit (ICU) admission and a 31% lower risk of death from flu compared with those who were unvaccinated.</a:t>
          </a:r>
        </a:p>
      </dgm:t>
    </dgm:pt>
    <dgm:pt modelId="{94C56C96-A042-4928-B308-786188DFA33C}" type="parTrans" cxnId="{21BBCC01-B33A-4A38-8934-2CD503B69227}">
      <dgm:prSet/>
      <dgm:spPr/>
      <dgm:t>
        <a:bodyPr/>
        <a:lstStyle/>
        <a:p>
          <a:endParaRPr lang="en-US"/>
        </a:p>
      </dgm:t>
    </dgm:pt>
    <dgm:pt modelId="{B5F39AE5-3532-412E-859A-B928480C0637}" type="sibTrans" cxnId="{21BBCC01-B33A-4A38-8934-2CD503B69227}">
      <dgm:prSet/>
      <dgm:spPr/>
      <dgm:t>
        <a:bodyPr/>
        <a:lstStyle/>
        <a:p>
          <a:endParaRPr lang="en-US"/>
        </a:p>
      </dgm:t>
    </dgm:pt>
    <dgm:pt modelId="{FCC627FF-88FA-4DD3-AB81-4C6D7B6D6549}">
      <dgm:prSet/>
      <dgm:spPr/>
      <dgm:t>
        <a:bodyPr/>
        <a:lstStyle/>
        <a:p>
          <a:pPr>
            <a:buFont typeface="Arial" panose="020B0604020202020204" pitchFamily="34" charset="0"/>
            <a:buChar char="•"/>
          </a:pPr>
          <a:r>
            <a:rPr lang="en-US" b="1" i="0" dirty="0"/>
            <a:t>Flu vaccination can reduce the risk of flu-associated hospitalization. </a:t>
          </a:r>
          <a:r>
            <a:rPr lang="en-US" b="0" i="0" dirty="0"/>
            <a:t>Flu vaccine prevents tens of thousands of hospitalizations each year. For example, during 2019-2020 flu vaccination prevented an estimated 105,000 flu-related hospitalizations.</a:t>
          </a:r>
        </a:p>
      </dgm:t>
    </dgm:pt>
    <dgm:pt modelId="{C9BB3A96-4449-4F20-8807-CB3B4C377AD2}" type="parTrans" cxnId="{5630C3CF-B6B5-4336-91FB-C22CF3CE654C}">
      <dgm:prSet/>
      <dgm:spPr/>
      <dgm:t>
        <a:bodyPr/>
        <a:lstStyle/>
        <a:p>
          <a:endParaRPr lang="en-US"/>
        </a:p>
      </dgm:t>
    </dgm:pt>
    <dgm:pt modelId="{FD68C6FE-666D-4F0B-9EA9-64C394D395B1}" type="sibTrans" cxnId="{5630C3CF-B6B5-4336-91FB-C22CF3CE654C}">
      <dgm:prSet/>
      <dgm:spPr/>
      <dgm:t>
        <a:bodyPr/>
        <a:lstStyle/>
        <a:p>
          <a:endParaRPr lang="en-US"/>
        </a:p>
      </dgm:t>
    </dgm:pt>
    <dgm:pt modelId="{93B4753A-1224-5845-BD57-981F735AFE63}" type="pres">
      <dgm:prSet presAssocID="{ACD5E586-6465-8948-BA05-2E99479F8B6D}" presName="diagram" presStyleCnt="0">
        <dgm:presLayoutVars>
          <dgm:dir/>
          <dgm:resizeHandles val="exact"/>
        </dgm:presLayoutVars>
      </dgm:prSet>
      <dgm:spPr/>
    </dgm:pt>
    <dgm:pt modelId="{430DE24E-E174-704F-8203-6E75A15FA8C7}" type="pres">
      <dgm:prSet presAssocID="{1C244257-7603-B744-9B28-98A79882B7EB}" presName="node" presStyleLbl="node1" presStyleIdx="0" presStyleCnt="5" custScaleX="123961">
        <dgm:presLayoutVars>
          <dgm:bulletEnabled val="1"/>
        </dgm:presLayoutVars>
      </dgm:prSet>
      <dgm:spPr/>
    </dgm:pt>
    <dgm:pt modelId="{8FAB2E9A-F3FD-D44C-AA8A-9BC4D4D45548}" type="pres">
      <dgm:prSet presAssocID="{5269B809-FB7D-824A-AAE4-20AC65861A4E}" presName="sibTrans" presStyleCnt="0"/>
      <dgm:spPr/>
    </dgm:pt>
    <dgm:pt modelId="{548C390C-8DB1-2D47-98F4-A1714FF273F1}" type="pres">
      <dgm:prSet presAssocID="{8052BD3B-0176-0940-AC7F-D1A0B4F08AE1}" presName="node" presStyleLbl="node1" presStyleIdx="1" presStyleCnt="5" custScaleX="123913">
        <dgm:presLayoutVars>
          <dgm:bulletEnabled val="1"/>
        </dgm:presLayoutVars>
      </dgm:prSet>
      <dgm:spPr/>
    </dgm:pt>
    <dgm:pt modelId="{0EE61DD3-7382-9148-AD5C-171F19A5347B}" type="pres">
      <dgm:prSet presAssocID="{777D4155-0EC3-4D4E-8F77-E5D3618C122F}" presName="sibTrans" presStyleCnt="0"/>
      <dgm:spPr/>
    </dgm:pt>
    <dgm:pt modelId="{375684F4-59B7-404D-97ED-F98B11C838F0}" type="pres">
      <dgm:prSet presAssocID="{E85988F7-AB4E-4B01-B0CB-BEF5E70507FC}" presName="node" presStyleLbl="node1" presStyleIdx="2" presStyleCnt="5">
        <dgm:presLayoutVars>
          <dgm:bulletEnabled val="1"/>
        </dgm:presLayoutVars>
      </dgm:prSet>
      <dgm:spPr/>
    </dgm:pt>
    <dgm:pt modelId="{1E7119EA-C385-40B1-8137-B385402F6749}" type="pres">
      <dgm:prSet presAssocID="{C66F392D-C173-40EE-8723-A3BDD024EBE8}" presName="sibTrans" presStyleCnt="0"/>
      <dgm:spPr/>
    </dgm:pt>
    <dgm:pt modelId="{2DD60A3A-AC5B-42ED-945A-C983900BAD69}" type="pres">
      <dgm:prSet presAssocID="{6A3B449C-22DC-4E0C-8372-791387D712C0}" presName="node" presStyleLbl="node1" presStyleIdx="3" presStyleCnt="5">
        <dgm:presLayoutVars>
          <dgm:bulletEnabled val="1"/>
        </dgm:presLayoutVars>
      </dgm:prSet>
      <dgm:spPr/>
    </dgm:pt>
    <dgm:pt modelId="{63D15899-5118-4295-A89C-B46603B46528}" type="pres">
      <dgm:prSet presAssocID="{B5F39AE5-3532-412E-859A-B928480C0637}" presName="sibTrans" presStyleCnt="0"/>
      <dgm:spPr/>
    </dgm:pt>
    <dgm:pt modelId="{0027500C-C7C3-4F33-8CBC-771CFD320D1C}" type="pres">
      <dgm:prSet presAssocID="{FCC627FF-88FA-4DD3-AB81-4C6D7B6D6549}" presName="node" presStyleLbl="node1" presStyleIdx="4" presStyleCnt="5">
        <dgm:presLayoutVars>
          <dgm:bulletEnabled val="1"/>
        </dgm:presLayoutVars>
      </dgm:prSet>
      <dgm:spPr/>
    </dgm:pt>
  </dgm:ptLst>
  <dgm:cxnLst>
    <dgm:cxn modelId="{21BBCC01-B33A-4A38-8934-2CD503B69227}" srcId="{ACD5E586-6465-8948-BA05-2E99479F8B6D}" destId="{6A3B449C-22DC-4E0C-8372-791387D712C0}" srcOrd="3" destOrd="0" parTransId="{94C56C96-A042-4928-B308-786188DFA33C}" sibTransId="{B5F39AE5-3532-412E-859A-B928480C0637}"/>
    <dgm:cxn modelId="{DD95AF03-15C0-8141-BC90-21B48D94211B}" type="presOf" srcId="{ACD5E586-6465-8948-BA05-2E99479F8B6D}" destId="{93B4753A-1224-5845-BD57-981F735AFE63}" srcOrd="0" destOrd="0" presId="urn:microsoft.com/office/officeart/2005/8/layout/default"/>
    <dgm:cxn modelId="{52600427-9F02-46FD-A337-E51A17C133F4}" type="presOf" srcId="{6A3B449C-22DC-4E0C-8372-791387D712C0}" destId="{2DD60A3A-AC5B-42ED-945A-C983900BAD69}" srcOrd="0" destOrd="0" presId="urn:microsoft.com/office/officeart/2005/8/layout/default"/>
    <dgm:cxn modelId="{4F042F45-EF5D-49E3-8BBF-55ACAA6FA986}" srcId="{ACD5E586-6465-8948-BA05-2E99479F8B6D}" destId="{E85988F7-AB4E-4B01-B0CB-BEF5E70507FC}" srcOrd="2" destOrd="0" parTransId="{F7DF40E7-BD89-4F76-9485-6F466D3041F9}" sibTransId="{C66F392D-C173-40EE-8723-A3BDD024EBE8}"/>
    <dgm:cxn modelId="{00858EBC-FCC3-9046-8BC8-D766BFEF7B5D}" srcId="{ACD5E586-6465-8948-BA05-2E99479F8B6D}" destId="{1C244257-7603-B744-9B28-98A79882B7EB}" srcOrd="0" destOrd="0" parTransId="{3BCF0C63-6A5D-E14F-A109-E9D929233B87}" sibTransId="{5269B809-FB7D-824A-AAE4-20AC65861A4E}"/>
    <dgm:cxn modelId="{D03A68CD-4928-574A-9570-042F11168631}" type="presOf" srcId="{8052BD3B-0176-0940-AC7F-D1A0B4F08AE1}" destId="{548C390C-8DB1-2D47-98F4-A1714FF273F1}" srcOrd="0" destOrd="0" presId="urn:microsoft.com/office/officeart/2005/8/layout/default"/>
    <dgm:cxn modelId="{5630C3CF-B6B5-4336-91FB-C22CF3CE654C}" srcId="{ACD5E586-6465-8948-BA05-2E99479F8B6D}" destId="{FCC627FF-88FA-4DD3-AB81-4C6D7B6D6549}" srcOrd="4" destOrd="0" parTransId="{C9BB3A96-4449-4F20-8807-CB3B4C377AD2}" sibTransId="{FD68C6FE-666D-4F0B-9EA9-64C394D395B1}"/>
    <dgm:cxn modelId="{5825CDCF-AF2F-1341-BF82-9EABE4C0F08C}" srcId="{ACD5E586-6465-8948-BA05-2E99479F8B6D}" destId="{8052BD3B-0176-0940-AC7F-D1A0B4F08AE1}" srcOrd="1" destOrd="0" parTransId="{2A7F7869-8A5B-3441-AD57-FD9A0117D648}" sibTransId="{777D4155-0EC3-4D4E-8F77-E5D3618C122F}"/>
    <dgm:cxn modelId="{BFD19CD0-6CEC-4C2C-9446-9DF6DDAD2C0D}" type="presOf" srcId="{E85988F7-AB4E-4B01-B0CB-BEF5E70507FC}" destId="{375684F4-59B7-404D-97ED-F98B11C838F0}" srcOrd="0" destOrd="0" presId="urn:microsoft.com/office/officeart/2005/8/layout/default"/>
    <dgm:cxn modelId="{1B380AEC-3A76-B94E-9356-BD461E97A456}" type="presOf" srcId="{1C244257-7603-B744-9B28-98A79882B7EB}" destId="{430DE24E-E174-704F-8203-6E75A15FA8C7}" srcOrd="0" destOrd="0" presId="urn:microsoft.com/office/officeart/2005/8/layout/default"/>
    <dgm:cxn modelId="{3B2D85F9-F039-4DF1-8D4C-0966E136D8C4}" type="presOf" srcId="{FCC627FF-88FA-4DD3-AB81-4C6D7B6D6549}" destId="{0027500C-C7C3-4F33-8CBC-771CFD320D1C}" srcOrd="0" destOrd="0" presId="urn:microsoft.com/office/officeart/2005/8/layout/default"/>
    <dgm:cxn modelId="{B8EDFB61-08AC-8340-8D76-F7A785F82772}" type="presParOf" srcId="{93B4753A-1224-5845-BD57-981F735AFE63}" destId="{430DE24E-E174-704F-8203-6E75A15FA8C7}" srcOrd="0" destOrd="0" presId="urn:microsoft.com/office/officeart/2005/8/layout/default"/>
    <dgm:cxn modelId="{B1E561E7-168F-F941-9A15-C3E8FBED43C0}" type="presParOf" srcId="{93B4753A-1224-5845-BD57-981F735AFE63}" destId="{8FAB2E9A-F3FD-D44C-AA8A-9BC4D4D45548}" srcOrd="1" destOrd="0" presId="urn:microsoft.com/office/officeart/2005/8/layout/default"/>
    <dgm:cxn modelId="{DEDCA568-F81E-6343-8BB0-41EB9C546471}" type="presParOf" srcId="{93B4753A-1224-5845-BD57-981F735AFE63}" destId="{548C390C-8DB1-2D47-98F4-A1714FF273F1}" srcOrd="2" destOrd="0" presId="urn:microsoft.com/office/officeart/2005/8/layout/default"/>
    <dgm:cxn modelId="{03E796CE-079E-A240-B6A9-1AF37C2BCF00}" type="presParOf" srcId="{93B4753A-1224-5845-BD57-981F735AFE63}" destId="{0EE61DD3-7382-9148-AD5C-171F19A5347B}" srcOrd="3" destOrd="0" presId="urn:microsoft.com/office/officeart/2005/8/layout/default"/>
    <dgm:cxn modelId="{CEF8C297-5F9E-42A2-9078-1DD4BA960EE5}" type="presParOf" srcId="{93B4753A-1224-5845-BD57-981F735AFE63}" destId="{375684F4-59B7-404D-97ED-F98B11C838F0}" srcOrd="4" destOrd="0" presId="urn:microsoft.com/office/officeart/2005/8/layout/default"/>
    <dgm:cxn modelId="{0F7E6740-4744-49B0-BFAA-98CEEFD2C588}" type="presParOf" srcId="{93B4753A-1224-5845-BD57-981F735AFE63}" destId="{1E7119EA-C385-40B1-8137-B385402F6749}" srcOrd="5" destOrd="0" presId="urn:microsoft.com/office/officeart/2005/8/layout/default"/>
    <dgm:cxn modelId="{DC0A3212-2B61-4A5B-8683-4B051B1232E2}" type="presParOf" srcId="{93B4753A-1224-5845-BD57-981F735AFE63}" destId="{2DD60A3A-AC5B-42ED-945A-C983900BAD69}" srcOrd="6" destOrd="0" presId="urn:microsoft.com/office/officeart/2005/8/layout/default"/>
    <dgm:cxn modelId="{3B800C59-0CD5-46A9-9D07-2D9DC869340E}" type="presParOf" srcId="{93B4753A-1224-5845-BD57-981F735AFE63}" destId="{63D15899-5118-4295-A89C-B46603B46528}" srcOrd="7" destOrd="0" presId="urn:microsoft.com/office/officeart/2005/8/layout/default"/>
    <dgm:cxn modelId="{C440B9A4-57FE-4AC1-91B8-55F1FF8E7C94}" type="presParOf" srcId="{93B4753A-1224-5845-BD57-981F735AFE63}" destId="{0027500C-C7C3-4F33-8CBC-771CFD320D1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DA3656-7057-468A-A699-09F2D1097619}"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03B215C0-ABBB-4D92-9D89-048FAD40D4C8}">
      <dgm:prSet custT="1"/>
      <dgm:spPr/>
      <dgm:t>
        <a:bodyPr/>
        <a:lstStyle/>
        <a:p>
          <a:r>
            <a:rPr lang="en-US" sz="1200" dirty="0">
              <a:latin typeface="Arial" panose="020B0604020202020204" pitchFamily="34" charset="0"/>
              <a:cs typeface="Arial" panose="020B0604020202020204" pitchFamily="34" charset="0"/>
            </a:rPr>
            <a:t>Promote and administer</a:t>
          </a:r>
        </a:p>
      </dgm:t>
    </dgm:pt>
    <dgm:pt modelId="{0063CD0D-6FA0-4ED0-8564-89D0051D4B13}" type="parTrans" cxnId="{C59AE817-E740-49C7-8B6C-1B5FCA471367}">
      <dgm:prSet/>
      <dgm:spPr/>
      <dgm:t>
        <a:bodyPr/>
        <a:lstStyle/>
        <a:p>
          <a:endParaRPr lang="en-US">
            <a:latin typeface="Arial" panose="020B0604020202020204" pitchFamily="34" charset="0"/>
            <a:cs typeface="Arial" panose="020B0604020202020204" pitchFamily="34" charset="0"/>
          </a:endParaRPr>
        </a:p>
      </dgm:t>
    </dgm:pt>
    <dgm:pt modelId="{49B642A8-DE4D-4289-8FE3-708F669A1042}" type="sibTrans" cxnId="{C59AE817-E740-49C7-8B6C-1B5FCA471367}">
      <dgm:prSet/>
      <dgm:spPr/>
      <dgm:t>
        <a:bodyPr/>
        <a:lstStyle/>
        <a:p>
          <a:endParaRPr lang="en-US">
            <a:latin typeface="Arial" panose="020B0604020202020204" pitchFamily="34" charset="0"/>
            <a:cs typeface="Arial" panose="020B0604020202020204" pitchFamily="34" charset="0"/>
          </a:endParaRPr>
        </a:p>
      </dgm:t>
    </dgm:pt>
    <dgm:pt modelId="{78C4E84E-125F-4DB4-AC4C-7FAEF324AB2A}">
      <dgm:prSet/>
      <dgm:spPr/>
      <dgm:t>
        <a:bodyPr/>
        <a:lstStyle/>
        <a:p>
          <a:r>
            <a:rPr lang="en-US" dirty="0">
              <a:latin typeface="Arial" panose="020B0604020202020204" pitchFamily="34" charset="0"/>
              <a:cs typeface="Arial" panose="020B0604020202020204" pitchFamily="34" charset="0"/>
            </a:rPr>
            <a:t>Promote and administer seasonal influenza vaccine immunization </a:t>
          </a:r>
        </a:p>
      </dgm:t>
    </dgm:pt>
    <dgm:pt modelId="{306179D2-DDB0-4DF0-846B-09A6FF6D3536}" type="parTrans" cxnId="{31FE878D-F794-4509-AA1B-6A91DE6D2F0C}">
      <dgm:prSet/>
      <dgm:spPr/>
      <dgm:t>
        <a:bodyPr/>
        <a:lstStyle/>
        <a:p>
          <a:endParaRPr lang="en-US">
            <a:latin typeface="Arial" panose="020B0604020202020204" pitchFamily="34" charset="0"/>
            <a:cs typeface="Arial" panose="020B0604020202020204" pitchFamily="34" charset="0"/>
          </a:endParaRPr>
        </a:p>
      </dgm:t>
    </dgm:pt>
    <dgm:pt modelId="{565E3B9F-C40E-44ED-951D-AD64B19D4872}" type="sibTrans" cxnId="{31FE878D-F794-4509-AA1B-6A91DE6D2F0C}">
      <dgm:prSet/>
      <dgm:spPr/>
      <dgm:t>
        <a:bodyPr/>
        <a:lstStyle/>
        <a:p>
          <a:endParaRPr lang="en-US">
            <a:latin typeface="Arial" panose="020B0604020202020204" pitchFamily="34" charset="0"/>
            <a:cs typeface="Arial" panose="020B0604020202020204" pitchFamily="34" charset="0"/>
          </a:endParaRPr>
        </a:p>
      </dgm:t>
    </dgm:pt>
    <dgm:pt modelId="{2538F607-EFE7-48BA-866C-61D5C8AB022A}">
      <dgm:prSet custT="1"/>
      <dgm:spPr/>
      <dgm:t>
        <a:bodyPr/>
        <a:lstStyle/>
        <a:p>
          <a:r>
            <a:rPr lang="en-US" sz="1200" dirty="0">
              <a:latin typeface="Arial" panose="020B0604020202020204" pitchFamily="34" charset="0"/>
              <a:cs typeface="Arial" panose="020B0604020202020204" pitchFamily="34" charset="0"/>
            </a:rPr>
            <a:t>Take</a:t>
          </a:r>
        </a:p>
      </dgm:t>
    </dgm:pt>
    <dgm:pt modelId="{CC4B8298-40F1-4B14-8E7B-40534F5BE6AA}" type="parTrans" cxnId="{C17BF72D-D4E1-45E9-9D59-E36053A15363}">
      <dgm:prSet/>
      <dgm:spPr/>
      <dgm:t>
        <a:bodyPr/>
        <a:lstStyle/>
        <a:p>
          <a:endParaRPr lang="en-US">
            <a:latin typeface="Arial" panose="020B0604020202020204" pitchFamily="34" charset="0"/>
            <a:cs typeface="Arial" panose="020B0604020202020204" pitchFamily="34" charset="0"/>
          </a:endParaRPr>
        </a:p>
      </dgm:t>
    </dgm:pt>
    <dgm:pt modelId="{A6762DB6-9619-44C0-BACF-5D8147C880D0}" type="sibTrans" cxnId="{C17BF72D-D4E1-45E9-9D59-E36053A15363}">
      <dgm:prSet/>
      <dgm:spPr/>
      <dgm:t>
        <a:bodyPr/>
        <a:lstStyle/>
        <a:p>
          <a:endParaRPr lang="en-US">
            <a:latin typeface="Arial" panose="020B0604020202020204" pitchFamily="34" charset="0"/>
            <a:cs typeface="Arial" panose="020B0604020202020204" pitchFamily="34" charset="0"/>
          </a:endParaRPr>
        </a:p>
      </dgm:t>
    </dgm:pt>
    <dgm:pt modelId="{160A1D3A-9B6A-486A-9248-90FDE7FF30D9}">
      <dgm:prSet/>
      <dgm:spPr/>
      <dgm:t>
        <a:bodyPr/>
        <a:lstStyle/>
        <a:p>
          <a:r>
            <a:rPr lang="en-US" dirty="0">
              <a:latin typeface="Arial" panose="020B0604020202020204" pitchFamily="34" charset="0"/>
              <a:cs typeface="Arial" panose="020B0604020202020204" pitchFamily="34" charset="0"/>
            </a:rPr>
            <a:t>Take steps to minimize potential exposures</a:t>
          </a:r>
        </a:p>
      </dgm:t>
    </dgm:pt>
    <dgm:pt modelId="{13526632-BC2D-40AC-A536-11AE26FF1837}" type="parTrans" cxnId="{B2DAA9C2-6756-4B8F-A028-3CE2F423B6EA}">
      <dgm:prSet/>
      <dgm:spPr/>
      <dgm:t>
        <a:bodyPr/>
        <a:lstStyle/>
        <a:p>
          <a:endParaRPr lang="en-US">
            <a:latin typeface="Arial" panose="020B0604020202020204" pitchFamily="34" charset="0"/>
            <a:cs typeface="Arial" panose="020B0604020202020204" pitchFamily="34" charset="0"/>
          </a:endParaRPr>
        </a:p>
      </dgm:t>
    </dgm:pt>
    <dgm:pt modelId="{A6E38D00-94A3-4B5A-A37E-064C59BCAA1F}" type="sibTrans" cxnId="{B2DAA9C2-6756-4B8F-A028-3CE2F423B6EA}">
      <dgm:prSet/>
      <dgm:spPr/>
      <dgm:t>
        <a:bodyPr/>
        <a:lstStyle/>
        <a:p>
          <a:endParaRPr lang="en-US">
            <a:latin typeface="Arial" panose="020B0604020202020204" pitchFamily="34" charset="0"/>
            <a:cs typeface="Arial" panose="020B0604020202020204" pitchFamily="34" charset="0"/>
          </a:endParaRPr>
        </a:p>
      </dgm:t>
    </dgm:pt>
    <dgm:pt modelId="{5A7C9E25-6643-46EF-8938-BAC84DC683CE}">
      <dgm:prSet/>
      <dgm:spPr/>
      <dgm:t>
        <a:bodyPr/>
        <a:lstStyle/>
        <a:p>
          <a:r>
            <a:rPr lang="en-US" dirty="0">
              <a:latin typeface="Arial" panose="020B0604020202020204" pitchFamily="34" charset="0"/>
              <a:cs typeface="Arial" panose="020B0604020202020204" pitchFamily="34" charset="0"/>
            </a:rPr>
            <a:t>Screen and triage symptomatic patients and implement respiratory hygiene and cough etiquette</a:t>
          </a:r>
        </a:p>
      </dgm:t>
    </dgm:pt>
    <dgm:pt modelId="{46A18AAD-38D4-4D28-B014-1F16D3FFF6D8}" type="parTrans" cxnId="{DB174389-AAB8-4E7F-9106-A7A8F18F75B9}">
      <dgm:prSet/>
      <dgm:spPr/>
      <dgm:t>
        <a:bodyPr/>
        <a:lstStyle/>
        <a:p>
          <a:endParaRPr lang="en-US">
            <a:latin typeface="Arial" panose="020B0604020202020204" pitchFamily="34" charset="0"/>
            <a:cs typeface="Arial" panose="020B0604020202020204" pitchFamily="34" charset="0"/>
          </a:endParaRPr>
        </a:p>
      </dgm:t>
    </dgm:pt>
    <dgm:pt modelId="{9EAB80DB-1886-467A-9753-526F9938787D}" type="sibTrans" cxnId="{DB174389-AAB8-4E7F-9106-A7A8F18F75B9}">
      <dgm:prSet/>
      <dgm:spPr/>
      <dgm:t>
        <a:bodyPr/>
        <a:lstStyle/>
        <a:p>
          <a:endParaRPr lang="en-US">
            <a:latin typeface="Arial" panose="020B0604020202020204" pitchFamily="34" charset="0"/>
            <a:cs typeface="Arial" panose="020B0604020202020204" pitchFamily="34" charset="0"/>
          </a:endParaRPr>
        </a:p>
      </dgm:t>
    </dgm:pt>
    <dgm:pt modelId="{2D09EFE0-DC65-4EF9-8F86-BFD169FBBC74}">
      <dgm:prSet custT="1"/>
      <dgm:spPr/>
      <dgm:t>
        <a:bodyPr/>
        <a:lstStyle/>
        <a:p>
          <a:r>
            <a:rPr lang="en-US" sz="1200" dirty="0">
              <a:latin typeface="Arial" panose="020B0604020202020204" pitchFamily="34" charset="0"/>
              <a:cs typeface="Arial" panose="020B0604020202020204" pitchFamily="34" charset="0"/>
            </a:rPr>
            <a:t>Monitor and manage</a:t>
          </a:r>
        </a:p>
      </dgm:t>
    </dgm:pt>
    <dgm:pt modelId="{4631F42C-512C-464D-A13B-EB4091E3B0F7}" type="parTrans" cxnId="{B0156C93-086D-498A-BB4A-4F66FD76B8AE}">
      <dgm:prSet/>
      <dgm:spPr/>
      <dgm:t>
        <a:bodyPr/>
        <a:lstStyle/>
        <a:p>
          <a:endParaRPr lang="en-US">
            <a:latin typeface="Arial" panose="020B0604020202020204" pitchFamily="34" charset="0"/>
            <a:cs typeface="Arial" panose="020B0604020202020204" pitchFamily="34" charset="0"/>
          </a:endParaRPr>
        </a:p>
      </dgm:t>
    </dgm:pt>
    <dgm:pt modelId="{37B3131A-F639-4A24-A734-D967E4ECA051}" type="sibTrans" cxnId="{B0156C93-086D-498A-BB4A-4F66FD76B8AE}">
      <dgm:prSet/>
      <dgm:spPr/>
      <dgm:t>
        <a:bodyPr/>
        <a:lstStyle/>
        <a:p>
          <a:endParaRPr lang="en-US">
            <a:latin typeface="Arial" panose="020B0604020202020204" pitchFamily="34" charset="0"/>
            <a:cs typeface="Arial" panose="020B0604020202020204" pitchFamily="34" charset="0"/>
          </a:endParaRPr>
        </a:p>
      </dgm:t>
    </dgm:pt>
    <dgm:pt modelId="{341524AE-F8AF-4BE0-8EE0-F711DCF1AD89}">
      <dgm:prSet/>
      <dgm:spPr/>
      <dgm:t>
        <a:bodyPr/>
        <a:lstStyle/>
        <a:p>
          <a:r>
            <a:rPr lang="en-US" dirty="0">
              <a:latin typeface="Arial" panose="020B0604020202020204" pitchFamily="34" charset="0"/>
              <a:cs typeface="Arial" panose="020B0604020202020204" pitchFamily="34" charset="0"/>
            </a:rPr>
            <a:t>Monitor and manage ill healthcare personnel </a:t>
          </a:r>
        </a:p>
      </dgm:t>
    </dgm:pt>
    <dgm:pt modelId="{E821D7B1-630A-4E50-9A5D-D78DF0F2D533}" type="parTrans" cxnId="{EDE48EDE-FF19-476D-84CD-19E00AF585FD}">
      <dgm:prSet/>
      <dgm:spPr/>
      <dgm:t>
        <a:bodyPr/>
        <a:lstStyle/>
        <a:p>
          <a:endParaRPr lang="en-US">
            <a:latin typeface="Arial" panose="020B0604020202020204" pitchFamily="34" charset="0"/>
            <a:cs typeface="Arial" panose="020B0604020202020204" pitchFamily="34" charset="0"/>
          </a:endParaRPr>
        </a:p>
      </dgm:t>
    </dgm:pt>
    <dgm:pt modelId="{E7B07D09-27C7-4779-96F2-8591770DD3B0}" type="sibTrans" cxnId="{EDE48EDE-FF19-476D-84CD-19E00AF585FD}">
      <dgm:prSet/>
      <dgm:spPr/>
      <dgm:t>
        <a:bodyPr/>
        <a:lstStyle/>
        <a:p>
          <a:endParaRPr lang="en-US">
            <a:latin typeface="Arial" panose="020B0604020202020204" pitchFamily="34" charset="0"/>
            <a:cs typeface="Arial" panose="020B0604020202020204" pitchFamily="34" charset="0"/>
          </a:endParaRPr>
        </a:p>
      </dgm:t>
    </dgm:pt>
    <dgm:pt modelId="{6391F40D-84A4-446E-AA4B-37960644775D}">
      <dgm:prSet/>
      <dgm:spPr/>
      <dgm:t>
        <a:bodyPr/>
        <a:lstStyle/>
        <a:p>
          <a:r>
            <a:rPr lang="en-US" dirty="0">
              <a:latin typeface="Arial" panose="020B0604020202020204" pitchFamily="34" charset="0"/>
              <a:cs typeface="Arial" panose="020B0604020202020204" pitchFamily="34" charset="0"/>
            </a:rPr>
            <a:t>Consider healthcare personnel at higher risk for complications of influenza</a:t>
          </a:r>
        </a:p>
      </dgm:t>
    </dgm:pt>
    <dgm:pt modelId="{60275D67-769B-461C-B43A-B19845DC4A38}" type="parTrans" cxnId="{D39BFB84-4920-4E91-9288-74EE027CEF47}">
      <dgm:prSet/>
      <dgm:spPr/>
      <dgm:t>
        <a:bodyPr/>
        <a:lstStyle/>
        <a:p>
          <a:endParaRPr lang="en-US">
            <a:latin typeface="Arial" panose="020B0604020202020204" pitchFamily="34" charset="0"/>
            <a:cs typeface="Arial" panose="020B0604020202020204" pitchFamily="34" charset="0"/>
          </a:endParaRPr>
        </a:p>
      </dgm:t>
    </dgm:pt>
    <dgm:pt modelId="{6CC52A41-BA14-407E-B650-642D91B48729}" type="sibTrans" cxnId="{D39BFB84-4920-4E91-9288-74EE027CEF47}">
      <dgm:prSet/>
      <dgm:spPr/>
      <dgm:t>
        <a:bodyPr/>
        <a:lstStyle/>
        <a:p>
          <a:endParaRPr lang="en-US">
            <a:latin typeface="Arial" panose="020B0604020202020204" pitchFamily="34" charset="0"/>
            <a:cs typeface="Arial" panose="020B0604020202020204" pitchFamily="34" charset="0"/>
          </a:endParaRPr>
        </a:p>
      </dgm:t>
    </dgm:pt>
    <dgm:pt modelId="{734FFAB5-B39A-4CD3-A411-8C8211C3EF5A}">
      <dgm:prSet custT="1"/>
      <dgm:spPr/>
      <dgm:t>
        <a:bodyPr/>
        <a:lstStyle/>
        <a:p>
          <a:r>
            <a:rPr lang="en-US" sz="1200" dirty="0">
              <a:latin typeface="Arial" panose="020B0604020202020204" pitchFamily="34" charset="0"/>
              <a:cs typeface="Arial" panose="020B0604020202020204" pitchFamily="34" charset="0"/>
            </a:rPr>
            <a:t>Adhere</a:t>
          </a:r>
        </a:p>
      </dgm:t>
    </dgm:pt>
    <dgm:pt modelId="{C57CF1D6-1698-4225-A2AB-DBB762DEE115}" type="parTrans" cxnId="{96F35EDE-6C5E-47BA-9F6F-A51BEFF75C55}">
      <dgm:prSet/>
      <dgm:spPr/>
      <dgm:t>
        <a:bodyPr/>
        <a:lstStyle/>
        <a:p>
          <a:endParaRPr lang="en-US">
            <a:latin typeface="Arial" panose="020B0604020202020204" pitchFamily="34" charset="0"/>
            <a:cs typeface="Arial" panose="020B0604020202020204" pitchFamily="34" charset="0"/>
          </a:endParaRPr>
        </a:p>
      </dgm:t>
    </dgm:pt>
    <dgm:pt modelId="{D832F774-7FB4-422E-ACEA-0D73EF4C1420}" type="sibTrans" cxnId="{96F35EDE-6C5E-47BA-9F6F-A51BEFF75C55}">
      <dgm:prSet/>
      <dgm:spPr/>
      <dgm:t>
        <a:bodyPr/>
        <a:lstStyle/>
        <a:p>
          <a:endParaRPr lang="en-US">
            <a:latin typeface="Arial" panose="020B0604020202020204" pitchFamily="34" charset="0"/>
            <a:cs typeface="Arial" panose="020B0604020202020204" pitchFamily="34" charset="0"/>
          </a:endParaRPr>
        </a:p>
      </dgm:t>
    </dgm:pt>
    <dgm:pt modelId="{8F5659FC-F188-4806-9B35-BA133F6F2FBD}">
      <dgm:prSet/>
      <dgm:spPr/>
      <dgm:t>
        <a:bodyPr/>
        <a:lstStyle/>
        <a:p>
          <a:r>
            <a:rPr lang="en-US" dirty="0">
              <a:latin typeface="Arial" panose="020B0604020202020204" pitchFamily="34" charset="0"/>
              <a:cs typeface="Arial" panose="020B0604020202020204" pitchFamily="34" charset="0"/>
            </a:rPr>
            <a:t>Adhere to standard and droplet precautions</a:t>
          </a:r>
        </a:p>
      </dgm:t>
    </dgm:pt>
    <dgm:pt modelId="{C366D4BA-88A1-4520-9361-1E97CD5725EC}" type="parTrans" cxnId="{9A9C6B00-5680-47BC-A957-1F73665968B7}">
      <dgm:prSet/>
      <dgm:spPr/>
      <dgm:t>
        <a:bodyPr/>
        <a:lstStyle/>
        <a:p>
          <a:endParaRPr lang="en-US">
            <a:latin typeface="Arial" panose="020B0604020202020204" pitchFamily="34" charset="0"/>
            <a:cs typeface="Arial" panose="020B0604020202020204" pitchFamily="34" charset="0"/>
          </a:endParaRPr>
        </a:p>
      </dgm:t>
    </dgm:pt>
    <dgm:pt modelId="{BA973ACC-AA2A-46C3-B952-2FEAE25FDF8D}" type="sibTrans" cxnId="{9A9C6B00-5680-47BC-A957-1F73665968B7}">
      <dgm:prSet/>
      <dgm:spPr/>
      <dgm:t>
        <a:bodyPr/>
        <a:lstStyle/>
        <a:p>
          <a:endParaRPr lang="en-US">
            <a:latin typeface="Arial" panose="020B0604020202020204" pitchFamily="34" charset="0"/>
            <a:cs typeface="Arial" panose="020B0604020202020204" pitchFamily="34" charset="0"/>
          </a:endParaRPr>
        </a:p>
      </dgm:t>
    </dgm:pt>
    <dgm:pt modelId="{5F6C303E-6C40-4DA5-8632-856717BB164A}">
      <dgm:prSet/>
      <dgm:spPr/>
      <dgm:t>
        <a:bodyPr/>
        <a:lstStyle/>
        <a:p>
          <a:r>
            <a:rPr lang="en-US" dirty="0">
              <a:latin typeface="Arial" panose="020B0604020202020204" pitchFamily="34" charset="0"/>
              <a:cs typeface="Arial" panose="020B0604020202020204" pitchFamily="34" charset="0"/>
            </a:rPr>
            <a:t>Encourage handwashing and cough covering, social distancing, use labels/signage, provide appropriate PPE if necessary</a:t>
          </a:r>
        </a:p>
      </dgm:t>
    </dgm:pt>
    <dgm:pt modelId="{E928442A-5AE7-4D7E-A4A4-39B45632CEE4}" type="parTrans" cxnId="{EC3DD6E5-897F-459F-8B7C-480414D1D96C}">
      <dgm:prSet/>
      <dgm:spPr/>
      <dgm:t>
        <a:bodyPr/>
        <a:lstStyle/>
        <a:p>
          <a:endParaRPr lang="en-US">
            <a:latin typeface="Arial" panose="020B0604020202020204" pitchFamily="34" charset="0"/>
            <a:cs typeface="Arial" panose="020B0604020202020204" pitchFamily="34" charset="0"/>
          </a:endParaRPr>
        </a:p>
      </dgm:t>
    </dgm:pt>
    <dgm:pt modelId="{8E2574BF-2277-424D-9E2C-8911E6C4DF7A}" type="sibTrans" cxnId="{EC3DD6E5-897F-459F-8B7C-480414D1D96C}">
      <dgm:prSet/>
      <dgm:spPr/>
      <dgm:t>
        <a:bodyPr/>
        <a:lstStyle/>
        <a:p>
          <a:endParaRPr lang="en-US">
            <a:latin typeface="Arial" panose="020B0604020202020204" pitchFamily="34" charset="0"/>
            <a:cs typeface="Arial" panose="020B0604020202020204" pitchFamily="34" charset="0"/>
          </a:endParaRPr>
        </a:p>
      </dgm:t>
    </dgm:pt>
    <dgm:pt modelId="{D1CA1A32-81AA-4925-9133-1998862A36A9}">
      <dgm:prSet custT="1"/>
      <dgm:spPr/>
      <dgm:t>
        <a:bodyPr/>
        <a:lstStyle/>
        <a:p>
          <a:r>
            <a:rPr lang="en-US" sz="1200" dirty="0">
              <a:latin typeface="Arial" panose="020B0604020202020204" pitchFamily="34" charset="0"/>
              <a:cs typeface="Arial" panose="020B0604020202020204" pitchFamily="34" charset="0"/>
            </a:rPr>
            <a:t>Use</a:t>
          </a:r>
        </a:p>
      </dgm:t>
    </dgm:pt>
    <dgm:pt modelId="{53E4E651-149C-423F-8D2D-E6030CDCF01D}" type="parTrans" cxnId="{FF93E104-0E42-4818-870A-BF340CE08988}">
      <dgm:prSet/>
      <dgm:spPr/>
      <dgm:t>
        <a:bodyPr/>
        <a:lstStyle/>
        <a:p>
          <a:endParaRPr lang="en-US">
            <a:latin typeface="Arial" panose="020B0604020202020204" pitchFamily="34" charset="0"/>
            <a:cs typeface="Arial" panose="020B0604020202020204" pitchFamily="34" charset="0"/>
          </a:endParaRPr>
        </a:p>
      </dgm:t>
    </dgm:pt>
    <dgm:pt modelId="{3CBF39EC-954E-4B50-B4C4-C3908C570B48}" type="sibTrans" cxnId="{FF93E104-0E42-4818-870A-BF340CE08988}">
      <dgm:prSet/>
      <dgm:spPr/>
      <dgm:t>
        <a:bodyPr/>
        <a:lstStyle/>
        <a:p>
          <a:endParaRPr lang="en-US">
            <a:latin typeface="Arial" panose="020B0604020202020204" pitchFamily="34" charset="0"/>
            <a:cs typeface="Arial" panose="020B0604020202020204" pitchFamily="34" charset="0"/>
          </a:endParaRPr>
        </a:p>
      </dgm:t>
    </dgm:pt>
    <dgm:pt modelId="{4CCC2C7A-A1F2-4773-BC89-B404695A432A}">
      <dgm:prSet/>
      <dgm:spPr/>
      <dgm:t>
        <a:bodyPr/>
        <a:lstStyle/>
        <a:p>
          <a:r>
            <a:rPr lang="en-US" dirty="0">
              <a:latin typeface="Arial" panose="020B0604020202020204" pitchFamily="34" charset="0"/>
              <a:cs typeface="Arial" panose="020B0604020202020204" pitchFamily="34" charset="0"/>
            </a:rPr>
            <a:t>Use caution when performing aerosol-generating procedures</a:t>
          </a:r>
        </a:p>
      </dgm:t>
    </dgm:pt>
    <dgm:pt modelId="{FF849706-3960-43BA-8F71-1F4A173F44B3}" type="parTrans" cxnId="{9AC0727F-23F2-4B5A-9680-58CFD9BD1DA5}">
      <dgm:prSet/>
      <dgm:spPr/>
      <dgm:t>
        <a:bodyPr/>
        <a:lstStyle/>
        <a:p>
          <a:endParaRPr lang="en-US">
            <a:latin typeface="Arial" panose="020B0604020202020204" pitchFamily="34" charset="0"/>
            <a:cs typeface="Arial" panose="020B0604020202020204" pitchFamily="34" charset="0"/>
          </a:endParaRPr>
        </a:p>
      </dgm:t>
    </dgm:pt>
    <dgm:pt modelId="{ADE4C2DC-D7B2-4916-A84F-877A74302FCE}" type="sibTrans" cxnId="{9AC0727F-23F2-4B5A-9680-58CFD9BD1DA5}">
      <dgm:prSet/>
      <dgm:spPr/>
      <dgm:t>
        <a:bodyPr/>
        <a:lstStyle/>
        <a:p>
          <a:endParaRPr lang="en-US">
            <a:latin typeface="Arial" panose="020B0604020202020204" pitchFamily="34" charset="0"/>
            <a:cs typeface="Arial" panose="020B0604020202020204" pitchFamily="34" charset="0"/>
          </a:endParaRPr>
        </a:p>
      </dgm:t>
    </dgm:pt>
    <dgm:pt modelId="{AE4CA62C-C0CB-4B21-9CEF-7E17DB6A2484}">
      <dgm:prSet custT="1"/>
      <dgm:spPr/>
      <dgm:t>
        <a:bodyPr/>
        <a:lstStyle/>
        <a:p>
          <a:r>
            <a:rPr lang="en-US" sz="1200" dirty="0">
              <a:latin typeface="Arial" panose="020B0604020202020204" pitchFamily="34" charset="0"/>
              <a:cs typeface="Arial" panose="020B0604020202020204" pitchFamily="34" charset="0"/>
            </a:rPr>
            <a:t>Manage</a:t>
          </a:r>
        </a:p>
      </dgm:t>
    </dgm:pt>
    <dgm:pt modelId="{EED33EA4-BE4D-44C3-87A6-A0AEC0BEFC56}" type="parTrans" cxnId="{4E5D2F13-4BF0-4542-B031-D9D3DEFF6D7B}">
      <dgm:prSet/>
      <dgm:spPr/>
      <dgm:t>
        <a:bodyPr/>
        <a:lstStyle/>
        <a:p>
          <a:endParaRPr lang="en-US">
            <a:latin typeface="Arial" panose="020B0604020202020204" pitchFamily="34" charset="0"/>
            <a:cs typeface="Arial" panose="020B0604020202020204" pitchFamily="34" charset="0"/>
          </a:endParaRPr>
        </a:p>
      </dgm:t>
    </dgm:pt>
    <dgm:pt modelId="{D32E9A38-4ABD-484D-BEE6-754C3C20EE97}" type="sibTrans" cxnId="{4E5D2F13-4BF0-4542-B031-D9D3DEFF6D7B}">
      <dgm:prSet/>
      <dgm:spPr/>
      <dgm:t>
        <a:bodyPr/>
        <a:lstStyle/>
        <a:p>
          <a:endParaRPr lang="en-US">
            <a:latin typeface="Arial" panose="020B0604020202020204" pitchFamily="34" charset="0"/>
            <a:cs typeface="Arial" panose="020B0604020202020204" pitchFamily="34" charset="0"/>
          </a:endParaRPr>
        </a:p>
      </dgm:t>
    </dgm:pt>
    <dgm:pt modelId="{61D12C7D-B0E9-4B17-A8B2-EA8F1BF1DF03}">
      <dgm:prSet/>
      <dgm:spPr/>
      <dgm:t>
        <a:bodyPr/>
        <a:lstStyle/>
        <a:p>
          <a:r>
            <a:rPr lang="en-US" dirty="0">
              <a:latin typeface="Arial" panose="020B0604020202020204" pitchFamily="34" charset="0"/>
              <a:cs typeface="Arial" panose="020B0604020202020204" pitchFamily="34" charset="0"/>
            </a:rPr>
            <a:t>Manage visitor access and movement within the facility, especially to areas of high immuno-compromised patients</a:t>
          </a:r>
        </a:p>
      </dgm:t>
    </dgm:pt>
    <dgm:pt modelId="{997BBC94-E3DD-4FE4-BD90-48F5EEF47FA8}" type="parTrans" cxnId="{415E09C1-589F-466E-8ADE-79D5FAC3D23C}">
      <dgm:prSet/>
      <dgm:spPr/>
      <dgm:t>
        <a:bodyPr/>
        <a:lstStyle/>
        <a:p>
          <a:endParaRPr lang="en-US">
            <a:latin typeface="Arial" panose="020B0604020202020204" pitchFamily="34" charset="0"/>
            <a:cs typeface="Arial" panose="020B0604020202020204" pitchFamily="34" charset="0"/>
          </a:endParaRPr>
        </a:p>
      </dgm:t>
    </dgm:pt>
    <dgm:pt modelId="{9F73CDF4-226E-4470-9321-10DBB23C0191}" type="sibTrans" cxnId="{415E09C1-589F-466E-8ADE-79D5FAC3D23C}">
      <dgm:prSet/>
      <dgm:spPr/>
      <dgm:t>
        <a:bodyPr/>
        <a:lstStyle/>
        <a:p>
          <a:endParaRPr lang="en-US">
            <a:latin typeface="Arial" panose="020B0604020202020204" pitchFamily="34" charset="0"/>
            <a:cs typeface="Arial" panose="020B0604020202020204" pitchFamily="34" charset="0"/>
          </a:endParaRPr>
        </a:p>
      </dgm:t>
    </dgm:pt>
    <dgm:pt modelId="{57B8FD89-9265-4D56-B783-2D9DF90D3270}">
      <dgm:prSet custT="1"/>
      <dgm:spPr/>
      <dgm:t>
        <a:bodyPr/>
        <a:lstStyle/>
        <a:p>
          <a:r>
            <a:rPr lang="en-US" sz="1200" dirty="0">
              <a:latin typeface="Arial" panose="020B0604020202020204" pitchFamily="34" charset="0"/>
              <a:cs typeface="Arial" panose="020B0604020202020204" pitchFamily="34" charset="0"/>
            </a:rPr>
            <a:t>Monitor</a:t>
          </a:r>
        </a:p>
      </dgm:t>
    </dgm:pt>
    <dgm:pt modelId="{7B83151F-BC8D-4EE3-BE45-2D63BABAE960}" type="parTrans" cxnId="{D1D8DDD8-A981-4326-9396-543D545A9320}">
      <dgm:prSet/>
      <dgm:spPr/>
      <dgm:t>
        <a:bodyPr/>
        <a:lstStyle/>
        <a:p>
          <a:endParaRPr lang="en-US">
            <a:latin typeface="Arial" panose="020B0604020202020204" pitchFamily="34" charset="0"/>
            <a:cs typeface="Arial" panose="020B0604020202020204" pitchFamily="34" charset="0"/>
          </a:endParaRPr>
        </a:p>
      </dgm:t>
    </dgm:pt>
    <dgm:pt modelId="{27893FCA-FA40-4BA7-9D64-B8518C7AB325}" type="sibTrans" cxnId="{D1D8DDD8-A981-4326-9396-543D545A9320}">
      <dgm:prSet/>
      <dgm:spPr/>
      <dgm:t>
        <a:bodyPr/>
        <a:lstStyle/>
        <a:p>
          <a:endParaRPr lang="en-US">
            <a:latin typeface="Arial" panose="020B0604020202020204" pitchFamily="34" charset="0"/>
            <a:cs typeface="Arial" panose="020B0604020202020204" pitchFamily="34" charset="0"/>
          </a:endParaRPr>
        </a:p>
      </dgm:t>
    </dgm:pt>
    <dgm:pt modelId="{5C36CA41-5B6F-45D2-8904-2A4CA49D90AB}">
      <dgm:prSet/>
      <dgm:spPr/>
      <dgm:t>
        <a:bodyPr/>
        <a:lstStyle/>
        <a:p>
          <a:r>
            <a:rPr lang="en-US" dirty="0">
              <a:latin typeface="Arial" panose="020B0604020202020204" pitchFamily="34" charset="0"/>
              <a:cs typeface="Arial" panose="020B0604020202020204" pitchFamily="34" charset="0"/>
            </a:rPr>
            <a:t>Monitor influenza activity and implement environmental infection and engineering control</a:t>
          </a:r>
        </a:p>
      </dgm:t>
    </dgm:pt>
    <dgm:pt modelId="{E9B93F95-1157-4E14-AE44-A5A3A0AEB9AD}" type="parTrans" cxnId="{C3D91155-5C07-4B43-AA5E-3C0AF4BF08AC}">
      <dgm:prSet/>
      <dgm:spPr/>
      <dgm:t>
        <a:bodyPr/>
        <a:lstStyle/>
        <a:p>
          <a:endParaRPr lang="en-US">
            <a:latin typeface="Arial" panose="020B0604020202020204" pitchFamily="34" charset="0"/>
            <a:cs typeface="Arial" panose="020B0604020202020204" pitchFamily="34" charset="0"/>
          </a:endParaRPr>
        </a:p>
      </dgm:t>
    </dgm:pt>
    <dgm:pt modelId="{1B2A2164-E41B-4B49-A64A-89CE469DEBC1}" type="sibTrans" cxnId="{C3D91155-5C07-4B43-AA5E-3C0AF4BF08AC}">
      <dgm:prSet/>
      <dgm:spPr/>
      <dgm:t>
        <a:bodyPr/>
        <a:lstStyle/>
        <a:p>
          <a:endParaRPr lang="en-US">
            <a:latin typeface="Arial" panose="020B0604020202020204" pitchFamily="34" charset="0"/>
            <a:cs typeface="Arial" panose="020B0604020202020204" pitchFamily="34" charset="0"/>
          </a:endParaRPr>
        </a:p>
      </dgm:t>
    </dgm:pt>
    <dgm:pt modelId="{2F34B071-842B-476C-BC3F-A56524326F5E}">
      <dgm:prSet custT="1"/>
      <dgm:spPr/>
      <dgm:t>
        <a:bodyPr/>
        <a:lstStyle/>
        <a:p>
          <a:r>
            <a:rPr lang="en-US" sz="1200" dirty="0">
              <a:latin typeface="Arial" panose="020B0604020202020204" pitchFamily="34" charset="0"/>
              <a:cs typeface="Arial" panose="020B0604020202020204" pitchFamily="34" charset="0"/>
            </a:rPr>
            <a:t>Train and educate</a:t>
          </a:r>
        </a:p>
      </dgm:t>
    </dgm:pt>
    <dgm:pt modelId="{E2E6BEAF-02C7-4D5F-806D-3D4C0F0E234F}" type="parTrans" cxnId="{AC24A618-F019-497E-BA45-16D2B9D692A3}">
      <dgm:prSet/>
      <dgm:spPr/>
      <dgm:t>
        <a:bodyPr/>
        <a:lstStyle/>
        <a:p>
          <a:endParaRPr lang="en-US">
            <a:latin typeface="Arial" panose="020B0604020202020204" pitchFamily="34" charset="0"/>
            <a:cs typeface="Arial" panose="020B0604020202020204" pitchFamily="34" charset="0"/>
          </a:endParaRPr>
        </a:p>
      </dgm:t>
    </dgm:pt>
    <dgm:pt modelId="{C9121970-844A-4061-A3CF-84E0CC074F23}" type="sibTrans" cxnId="{AC24A618-F019-497E-BA45-16D2B9D692A3}">
      <dgm:prSet/>
      <dgm:spPr/>
      <dgm:t>
        <a:bodyPr/>
        <a:lstStyle/>
        <a:p>
          <a:endParaRPr lang="en-US">
            <a:latin typeface="Arial" panose="020B0604020202020204" pitchFamily="34" charset="0"/>
            <a:cs typeface="Arial" panose="020B0604020202020204" pitchFamily="34" charset="0"/>
          </a:endParaRPr>
        </a:p>
      </dgm:t>
    </dgm:pt>
    <dgm:pt modelId="{87300BC3-1ECC-40D2-9F34-9FAC2C1CF24B}">
      <dgm:prSet/>
      <dgm:spPr/>
      <dgm:t>
        <a:bodyPr/>
        <a:lstStyle/>
        <a:p>
          <a:r>
            <a:rPr lang="en-US" dirty="0">
              <a:latin typeface="Arial" panose="020B0604020202020204" pitchFamily="34" charset="0"/>
              <a:cs typeface="Arial" panose="020B0604020202020204" pitchFamily="34" charset="0"/>
            </a:rPr>
            <a:t>Train and educate healthcare personnel; administer antiviral treatment and chemoprophylaxis of patients and healthcare personnel when appropriate</a:t>
          </a:r>
        </a:p>
      </dgm:t>
    </dgm:pt>
    <dgm:pt modelId="{DA13B1CF-65C3-4724-9F7A-6226D9D8C1C1}" type="parTrans" cxnId="{A341D5D2-8235-41A3-98CB-00EFA6882667}">
      <dgm:prSet/>
      <dgm:spPr/>
      <dgm:t>
        <a:bodyPr/>
        <a:lstStyle/>
        <a:p>
          <a:endParaRPr lang="en-US">
            <a:latin typeface="Arial" panose="020B0604020202020204" pitchFamily="34" charset="0"/>
            <a:cs typeface="Arial" panose="020B0604020202020204" pitchFamily="34" charset="0"/>
          </a:endParaRPr>
        </a:p>
      </dgm:t>
    </dgm:pt>
    <dgm:pt modelId="{ABFC4039-0D7F-4F3A-8C15-1B1E6A46155C}" type="sibTrans" cxnId="{A341D5D2-8235-41A3-98CB-00EFA6882667}">
      <dgm:prSet/>
      <dgm:spPr/>
      <dgm:t>
        <a:bodyPr/>
        <a:lstStyle/>
        <a:p>
          <a:endParaRPr lang="en-US">
            <a:latin typeface="Arial" panose="020B0604020202020204" pitchFamily="34" charset="0"/>
            <a:cs typeface="Arial" panose="020B0604020202020204" pitchFamily="34" charset="0"/>
          </a:endParaRPr>
        </a:p>
      </dgm:t>
    </dgm:pt>
    <dgm:pt modelId="{8D245979-9111-7E46-88DB-786318E2713E}" type="pres">
      <dgm:prSet presAssocID="{25DA3656-7057-468A-A699-09F2D1097619}" presName="Name0" presStyleCnt="0">
        <dgm:presLayoutVars>
          <dgm:dir/>
          <dgm:animLvl val="lvl"/>
          <dgm:resizeHandles val="exact"/>
        </dgm:presLayoutVars>
      </dgm:prSet>
      <dgm:spPr/>
    </dgm:pt>
    <dgm:pt modelId="{08C943DA-A40A-764B-9321-AFB6EB843439}" type="pres">
      <dgm:prSet presAssocID="{03B215C0-ABBB-4D92-9D89-048FAD40D4C8}" presName="composite" presStyleCnt="0"/>
      <dgm:spPr/>
    </dgm:pt>
    <dgm:pt modelId="{62196614-D498-7241-A032-3975111ED6D5}" type="pres">
      <dgm:prSet presAssocID="{03B215C0-ABBB-4D92-9D89-048FAD40D4C8}" presName="parTx" presStyleLbl="alignNode1" presStyleIdx="0" presStyleCnt="8">
        <dgm:presLayoutVars>
          <dgm:chMax val="0"/>
          <dgm:chPref val="0"/>
        </dgm:presLayoutVars>
      </dgm:prSet>
      <dgm:spPr/>
    </dgm:pt>
    <dgm:pt modelId="{54C7698D-A563-2B46-9B52-D2F7647FE60C}" type="pres">
      <dgm:prSet presAssocID="{03B215C0-ABBB-4D92-9D89-048FAD40D4C8}" presName="desTx" presStyleLbl="alignAccFollowNode1" presStyleIdx="0" presStyleCnt="8">
        <dgm:presLayoutVars/>
      </dgm:prSet>
      <dgm:spPr/>
    </dgm:pt>
    <dgm:pt modelId="{23D01F1B-6CAC-B24E-AF19-07EB65FC34D9}" type="pres">
      <dgm:prSet presAssocID="{49B642A8-DE4D-4289-8FE3-708F669A1042}" presName="space" presStyleCnt="0"/>
      <dgm:spPr/>
    </dgm:pt>
    <dgm:pt modelId="{62B1724F-1382-AF43-8856-DCDB25D63050}" type="pres">
      <dgm:prSet presAssocID="{2538F607-EFE7-48BA-866C-61D5C8AB022A}" presName="composite" presStyleCnt="0"/>
      <dgm:spPr/>
    </dgm:pt>
    <dgm:pt modelId="{919D983F-590C-2845-AF9F-F66956FF3674}" type="pres">
      <dgm:prSet presAssocID="{2538F607-EFE7-48BA-866C-61D5C8AB022A}" presName="parTx" presStyleLbl="alignNode1" presStyleIdx="1" presStyleCnt="8">
        <dgm:presLayoutVars>
          <dgm:chMax val="0"/>
          <dgm:chPref val="0"/>
        </dgm:presLayoutVars>
      </dgm:prSet>
      <dgm:spPr/>
    </dgm:pt>
    <dgm:pt modelId="{2C34BE5F-B66D-B941-B9AE-42374822FF46}" type="pres">
      <dgm:prSet presAssocID="{2538F607-EFE7-48BA-866C-61D5C8AB022A}" presName="desTx" presStyleLbl="alignAccFollowNode1" presStyleIdx="1" presStyleCnt="8">
        <dgm:presLayoutVars/>
      </dgm:prSet>
      <dgm:spPr/>
    </dgm:pt>
    <dgm:pt modelId="{FA9F02EF-19C2-0648-84F8-DEF22BD35C3A}" type="pres">
      <dgm:prSet presAssocID="{A6762DB6-9619-44C0-BACF-5D8147C880D0}" presName="space" presStyleCnt="0"/>
      <dgm:spPr/>
    </dgm:pt>
    <dgm:pt modelId="{C9A105EA-E34E-B643-89A5-9AD21A790966}" type="pres">
      <dgm:prSet presAssocID="{2D09EFE0-DC65-4EF9-8F86-BFD169FBBC74}" presName="composite" presStyleCnt="0"/>
      <dgm:spPr/>
    </dgm:pt>
    <dgm:pt modelId="{093A40EC-C395-9040-947F-6E313504DDA8}" type="pres">
      <dgm:prSet presAssocID="{2D09EFE0-DC65-4EF9-8F86-BFD169FBBC74}" presName="parTx" presStyleLbl="alignNode1" presStyleIdx="2" presStyleCnt="8">
        <dgm:presLayoutVars>
          <dgm:chMax val="0"/>
          <dgm:chPref val="0"/>
        </dgm:presLayoutVars>
      </dgm:prSet>
      <dgm:spPr/>
    </dgm:pt>
    <dgm:pt modelId="{0BADF43B-C266-E146-AFEB-D534FE7C3D5A}" type="pres">
      <dgm:prSet presAssocID="{2D09EFE0-DC65-4EF9-8F86-BFD169FBBC74}" presName="desTx" presStyleLbl="alignAccFollowNode1" presStyleIdx="2" presStyleCnt="8">
        <dgm:presLayoutVars/>
      </dgm:prSet>
      <dgm:spPr/>
    </dgm:pt>
    <dgm:pt modelId="{767B69EE-E4B9-E349-A85E-E5E6C1E238AC}" type="pres">
      <dgm:prSet presAssocID="{37B3131A-F639-4A24-A734-D967E4ECA051}" presName="space" presStyleCnt="0"/>
      <dgm:spPr/>
    </dgm:pt>
    <dgm:pt modelId="{BA97465E-C76D-E44D-AF2A-3E1CBC293598}" type="pres">
      <dgm:prSet presAssocID="{734FFAB5-B39A-4CD3-A411-8C8211C3EF5A}" presName="composite" presStyleCnt="0"/>
      <dgm:spPr/>
    </dgm:pt>
    <dgm:pt modelId="{8DE0A1F7-4ECB-1A44-B65A-25F9C146A179}" type="pres">
      <dgm:prSet presAssocID="{734FFAB5-B39A-4CD3-A411-8C8211C3EF5A}" presName="parTx" presStyleLbl="alignNode1" presStyleIdx="3" presStyleCnt="8">
        <dgm:presLayoutVars>
          <dgm:chMax val="0"/>
          <dgm:chPref val="0"/>
        </dgm:presLayoutVars>
      </dgm:prSet>
      <dgm:spPr/>
    </dgm:pt>
    <dgm:pt modelId="{6E53CDCD-4217-904C-A68B-799A513B58BA}" type="pres">
      <dgm:prSet presAssocID="{734FFAB5-B39A-4CD3-A411-8C8211C3EF5A}" presName="desTx" presStyleLbl="alignAccFollowNode1" presStyleIdx="3" presStyleCnt="8">
        <dgm:presLayoutVars/>
      </dgm:prSet>
      <dgm:spPr/>
    </dgm:pt>
    <dgm:pt modelId="{74E11B46-2350-D842-B594-0AD8D5B0536D}" type="pres">
      <dgm:prSet presAssocID="{D832F774-7FB4-422E-ACEA-0D73EF4C1420}" presName="space" presStyleCnt="0"/>
      <dgm:spPr/>
    </dgm:pt>
    <dgm:pt modelId="{6164D875-8593-D940-AC59-68A467E1EEDC}" type="pres">
      <dgm:prSet presAssocID="{D1CA1A32-81AA-4925-9133-1998862A36A9}" presName="composite" presStyleCnt="0"/>
      <dgm:spPr/>
    </dgm:pt>
    <dgm:pt modelId="{500FE69C-CA52-014B-8428-F26F5D14FA36}" type="pres">
      <dgm:prSet presAssocID="{D1CA1A32-81AA-4925-9133-1998862A36A9}" presName="parTx" presStyleLbl="alignNode1" presStyleIdx="4" presStyleCnt="8">
        <dgm:presLayoutVars>
          <dgm:chMax val="0"/>
          <dgm:chPref val="0"/>
        </dgm:presLayoutVars>
      </dgm:prSet>
      <dgm:spPr/>
    </dgm:pt>
    <dgm:pt modelId="{58706C61-B58A-9F4F-A603-09ADE6836EFA}" type="pres">
      <dgm:prSet presAssocID="{D1CA1A32-81AA-4925-9133-1998862A36A9}" presName="desTx" presStyleLbl="alignAccFollowNode1" presStyleIdx="4" presStyleCnt="8">
        <dgm:presLayoutVars/>
      </dgm:prSet>
      <dgm:spPr/>
    </dgm:pt>
    <dgm:pt modelId="{8F388007-6F92-CD4B-AE44-477894CA57FF}" type="pres">
      <dgm:prSet presAssocID="{3CBF39EC-954E-4B50-B4C4-C3908C570B48}" presName="space" presStyleCnt="0"/>
      <dgm:spPr/>
    </dgm:pt>
    <dgm:pt modelId="{8F10CB47-EAD0-5D45-BC09-CBC8281D3821}" type="pres">
      <dgm:prSet presAssocID="{AE4CA62C-C0CB-4B21-9CEF-7E17DB6A2484}" presName="composite" presStyleCnt="0"/>
      <dgm:spPr/>
    </dgm:pt>
    <dgm:pt modelId="{C5E2DB23-17B5-F947-B3E8-02F94E9C2097}" type="pres">
      <dgm:prSet presAssocID="{AE4CA62C-C0CB-4B21-9CEF-7E17DB6A2484}" presName="parTx" presStyleLbl="alignNode1" presStyleIdx="5" presStyleCnt="8">
        <dgm:presLayoutVars>
          <dgm:chMax val="0"/>
          <dgm:chPref val="0"/>
        </dgm:presLayoutVars>
      </dgm:prSet>
      <dgm:spPr/>
    </dgm:pt>
    <dgm:pt modelId="{A1559658-7D51-FA4A-AA68-30AB547DA8F4}" type="pres">
      <dgm:prSet presAssocID="{AE4CA62C-C0CB-4B21-9CEF-7E17DB6A2484}" presName="desTx" presStyleLbl="alignAccFollowNode1" presStyleIdx="5" presStyleCnt="8">
        <dgm:presLayoutVars/>
      </dgm:prSet>
      <dgm:spPr/>
    </dgm:pt>
    <dgm:pt modelId="{2567CE7A-D545-3A40-B19D-8B158D7500BA}" type="pres">
      <dgm:prSet presAssocID="{D32E9A38-4ABD-484D-BEE6-754C3C20EE97}" presName="space" presStyleCnt="0"/>
      <dgm:spPr/>
    </dgm:pt>
    <dgm:pt modelId="{EA86ADE6-B929-F449-BA77-B78B6D9072F7}" type="pres">
      <dgm:prSet presAssocID="{57B8FD89-9265-4D56-B783-2D9DF90D3270}" presName="composite" presStyleCnt="0"/>
      <dgm:spPr/>
    </dgm:pt>
    <dgm:pt modelId="{59562F04-CB80-7645-9A19-3D81744684DA}" type="pres">
      <dgm:prSet presAssocID="{57B8FD89-9265-4D56-B783-2D9DF90D3270}" presName="parTx" presStyleLbl="alignNode1" presStyleIdx="6" presStyleCnt="8">
        <dgm:presLayoutVars>
          <dgm:chMax val="0"/>
          <dgm:chPref val="0"/>
        </dgm:presLayoutVars>
      </dgm:prSet>
      <dgm:spPr/>
    </dgm:pt>
    <dgm:pt modelId="{41CBDE3B-6004-8C47-A144-85B18A504C79}" type="pres">
      <dgm:prSet presAssocID="{57B8FD89-9265-4D56-B783-2D9DF90D3270}" presName="desTx" presStyleLbl="alignAccFollowNode1" presStyleIdx="6" presStyleCnt="8">
        <dgm:presLayoutVars/>
      </dgm:prSet>
      <dgm:spPr/>
    </dgm:pt>
    <dgm:pt modelId="{CEF6A641-89A1-C44A-8F2B-23AC1241A5F5}" type="pres">
      <dgm:prSet presAssocID="{27893FCA-FA40-4BA7-9D64-B8518C7AB325}" presName="space" presStyleCnt="0"/>
      <dgm:spPr/>
    </dgm:pt>
    <dgm:pt modelId="{1B19332A-9ED5-5F4C-B945-55E957C32AC8}" type="pres">
      <dgm:prSet presAssocID="{2F34B071-842B-476C-BC3F-A56524326F5E}" presName="composite" presStyleCnt="0"/>
      <dgm:spPr/>
    </dgm:pt>
    <dgm:pt modelId="{46473468-E520-184D-B7BB-EC518952D9FC}" type="pres">
      <dgm:prSet presAssocID="{2F34B071-842B-476C-BC3F-A56524326F5E}" presName="parTx" presStyleLbl="alignNode1" presStyleIdx="7" presStyleCnt="8">
        <dgm:presLayoutVars>
          <dgm:chMax val="0"/>
          <dgm:chPref val="0"/>
        </dgm:presLayoutVars>
      </dgm:prSet>
      <dgm:spPr/>
    </dgm:pt>
    <dgm:pt modelId="{D150A251-7000-2B49-801B-F720C0742733}" type="pres">
      <dgm:prSet presAssocID="{2F34B071-842B-476C-BC3F-A56524326F5E}" presName="desTx" presStyleLbl="alignAccFollowNode1" presStyleIdx="7" presStyleCnt="8">
        <dgm:presLayoutVars/>
      </dgm:prSet>
      <dgm:spPr/>
    </dgm:pt>
  </dgm:ptLst>
  <dgm:cxnLst>
    <dgm:cxn modelId="{9A9C6B00-5680-47BC-A957-1F73665968B7}" srcId="{734FFAB5-B39A-4CD3-A411-8C8211C3EF5A}" destId="{8F5659FC-F188-4806-9B35-BA133F6F2FBD}" srcOrd="0" destOrd="0" parTransId="{C366D4BA-88A1-4520-9361-1E97CD5725EC}" sibTransId="{BA973ACC-AA2A-46C3-B952-2FEAE25FDF8D}"/>
    <dgm:cxn modelId="{FF93E104-0E42-4818-870A-BF340CE08988}" srcId="{25DA3656-7057-468A-A699-09F2D1097619}" destId="{D1CA1A32-81AA-4925-9133-1998862A36A9}" srcOrd="4" destOrd="0" parTransId="{53E4E651-149C-423F-8D2D-E6030CDCF01D}" sibTransId="{3CBF39EC-954E-4B50-B4C4-C3908C570B48}"/>
    <dgm:cxn modelId="{4E5D2F13-4BF0-4542-B031-D9D3DEFF6D7B}" srcId="{25DA3656-7057-468A-A699-09F2D1097619}" destId="{AE4CA62C-C0CB-4B21-9CEF-7E17DB6A2484}" srcOrd="5" destOrd="0" parTransId="{EED33EA4-BE4D-44C3-87A6-A0AEC0BEFC56}" sibTransId="{D32E9A38-4ABD-484D-BEE6-754C3C20EE97}"/>
    <dgm:cxn modelId="{35B5C814-A6C1-0246-8EC4-BA2A62E2DE4F}" type="presOf" srcId="{5C36CA41-5B6F-45D2-8904-2A4CA49D90AB}" destId="{41CBDE3B-6004-8C47-A144-85B18A504C79}" srcOrd="0" destOrd="0" presId="urn:microsoft.com/office/officeart/2016/7/layout/ChevronBlockProcess"/>
    <dgm:cxn modelId="{8572CD14-AE45-604D-87FB-9E5BE3AE27F1}" type="presOf" srcId="{6391F40D-84A4-446E-AA4B-37960644775D}" destId="{0BADF43B-C266-E146-AFEB-D534FE7C3D5A}" srcOrd="0" destOrd="1" presId="urn:microsoft.com/office/officeart/2016/7/layout/ChevronBlockProcess"/>
    <dgm:cxn modelId="{84CF8C17-3000-684B-8E94-47DAE51FF7A9}" type="presOf" srcId="{5A7C9E25-6643-46EF-8938-BAC84DC683CE}" destId="{2C34BE5F-B66D-B941-B9AE-42374822FF46}" srcOrd="0" destOrd="1" presId="urn:microsoft.com/office/officeart/2016/7/layout/ChevronBlockProcess"/>
    <dgm:cxn modelId="{C59AE817-E740-49C7-8B6C-1B5FCA471367}" srcId="{25DA3656-7057-468A-A699-09F2D1097619}" destId="{03B215C0-ABBB-4D92-9D89-048FAD40D4C8}" srcOrd="0" destOrd="0" parTransId="{0063CD0D-6FA0-4ED0-8564-89D0051D4B13}" sibTransId="{49B642A8-DE4D-4289-8FE3-708F669A1042}"/>
    <dgm:cxn modelId="{AC24A618-F019-497E-BA45-16D2B9D692A3}" srcId="{25DA3656-7057-468A-A699-09F2D1097619}" destId="{2F34B071-842B-476C-BC3F-A56524326F5E}" srcOrd="7" destOrd="0" parTransId="{E2E6BEAF-02C7-4D5F-806D-3D4C0F0E234F}" sibTransId="{C9121970-844A-4061-A3CF-84E0CC074F23}"/>
    <dgm:cxn modelId="{8328F820-BB2B-7448-AC6E-5849A03247F1}" type="presOf" srcId="{D1CA1A32-81AA-4925-9133-1998862A36A9}" destId="{500FE69C-CA52-014B-8428-F26F5D14FA36}" srcOrd="0" destOrd="0" presId="urn:microsoft.com/office/officeart/2016/7/layout/ChevronBlockProcess"/>
    <dgm:cxn modelId="{C17BF72D-D4E1-45E9-9D59-E36053A15363}" srcId="{25DA3656-7057-468A-A699-09F2D1097619}" destId="{2538F607-EFE7-48BA-866C-61D5C8AB022A}" srcOrd="1" destOrd="0" parTransId="{CC4B8298-40F1-4B14-8E7B-40534F5BE6AA}" sibTransId="{A6762DB6-9619-44C0-BACF-5D8147C880D0}"/>
    <dgm:cxn modelId="{0A8B7630-1715-9D48-ACD6-0B0EEEF58BD0}" type="presOf" srcId="{57B8FD89-9265-4D56-B783-2D9DF90D3270}" destId="{59562F04-CB80-7645-9A19-3D81744684DA}" srcOrd="0" destOrd="0" presId="urn:microsoft.com/office/officeart/2016/7/layout/ChevronBlockProcess"/>
    <dgm:cxn modelId="{55241036-B603-B14E-9A36-35FE84CC045D}" type="presOf" srcId="{25DA3656-7057-468A-A699-09F2D1097619}" destId="{8D245979-9111-7E46-88DB-786318E2713E}" srcOrd="0" destOrd="0" presId="urn:microsoft.com/office/officeart/2016/7/layout/ChevronBlockProcess"/>
    <dgm:cxn modelId="{E53F8F36-9B5A-874E-8980-75C7A1B2EEDB}" type="presOf" srcId="{AE4CA62C-C0CB-4B21-9CEF-7E17DB6A2484}" destId="{C5E2DB23-17B5-F947-B3E8-02F94E9C2097}" srcOrd="0" destOrd="0" presId="urn:microsoft.com/office/officeart/2016/7/layout/ChevronBlockProcess"/>
    <dgm:cxn modelId="{C3D91155-5C07-4B43-AA5E-3C0AF4BF08AC}" srcId="{57B8FD89-9265-4D56-B783-2D9DF90D3270}" destId="{5C36CA41-5B6F-45D2-8904-2A4CA49D90AB}" srcOrd="0" destOrd="0" parTransId="{E9B93F95-1157-4E14-AE44-A5A3A0AEB9AD}" sibTransId="{1B2A2164-E41B-4B49-A64A-89CE469DEBC1}"/>
    <dgm:cxn modelId="{A58FF564-1418-0C41-AF65-CE2537D7BA21}" type="presOf" srcId="{2538F607-EFE7-48BA-866C-61D5C8AB022A}" destId="{919D983F-590C-2845-AF9F-F66956FF3674}" srcOrd="0" destOrd="0" presId="urn:microsoft.com/office/officeart/2016/7/layout/ChevronBlockProcess"/>
    <dgm:cxn modelId="{06107E69-CDBE-9A48-B537-ACAF4D6F5857}" type="presOf" srcId="{87300BC3-1ECC-40D2-9F34-9FAC2C1CF24B}" destId="{D150A251-7000-2B49-801B-F720C0742733}" srcOrd="0" destOrd="0" presId="urn:microsoft.com/office/officeart/2016/7/layout/ChevronBlockProcess"/>
    <dgm:cxn modelId="{8668407A-6B09-B742-AA27-49F4109CAD9F}" type="presOf" srcId="{4CCC2C7A-A1F2-4773-BC89-B404695A432A}" destId="{58706C61-B58A-9F4F-A603-09ADE6836EFA}" srcOrd="0" destOrd="0" presId="urn:microsoft.com/office/officeart/2016/7/layout/ChevronBlockProcess"/>
    <dgm:cxn modelId="{9AC0727F-23F2-4B5A-9680-58CFD9BD1DA5}" srcId="{D1CA1A32-81AA-4925-9133-1998862A36A9}" destId="{4CCC2C7A-A1F2-4773-BC89-B404695A432A}" srcOrd="0" destOrd="0" parTransId="{FF849706-3960-43BA-8F71-1F4A173F44B3}" sibTransId="{ADE4C2DC-D7B2-4916-A84F-877A74302FCE}"/>
    <dgm:cxn modelId="{D39BFB84-4920-4E91-9288-74EE027CEF47}" srcId="{341524AE-F8AF-4BE0-8EE0-F711DCF1AD89}" destId="{6391F40D-84A4-446E-AA4B-37960644775D}" srcOrd="0" destOrd="0" parTransId="{60275D67-769B-461C-B43A-B19845DC4A38}" sibTransId="{6CC52A41-BA14-407E-B650-642D91B48729}"/>
    <dgm:cxn modelId="{DB174389-AAB8-4E7F-9106-A7A8F18F75B9}" srcId="{160A1D3A-9B6A-486A-9248-90FDE7FF30D9}" destId="{5A7C9E25-6643-46EF-8938-BAC84DC683CE}" srcOrd="0" destOrd="0" parTransId="{46A18AAD-38D4-4D28-B014-1F16D3FFF6D8}" sibTransId="{9EAB80DB-1886-467A-9753-526F9938787D}"/>
    <dgm:cxn modelId="{31FE878D-F794-4509-AA1B-6A91DE6D2F0C}" srcId="{03B215C0-ABBB-4D92-9D89-048FAD40D4C8}" destId="{78C4E84E-125F-4DB4-AC4C-7FAEF324AB2A}" srcOrd="0" destOrd="0" parTransId="{306179D2-DDB0-4DF0-846B-09A6FF6D3536}" sibTransId="{565E3B9F-C40E-44ED-951D-AD64B19D4872}"/>
    <dgm:cxn modelId="{B0156C93-086D-498A-BB4A-4F66FD76B8AE}" srcId="{25DA3656-7057-468A-A699-09F2D1097619}" destId="{2D09EFE0-DC65-4EF9-8F86-BFD169FBBC74}" srcOrd="2" destOrd="0" parTransId="{4631F42C-512C-464D-A13B-EB4091E3B0F7}" sibTransId="{37B3131A-F639-4A24-A734-D967E4ECA051}"/>
    <dgm:cxn modelId="{D247169D-4A7C-8840-8448-5EA0720E839A}" type="presOf" srcId="{160A1D3A-9B6A-486A-9248-90FDE7FF30D9}" destId="{2C34BE5F-B66D-B941-B9AE-42374822FF46}" srcOrd="0" destOrd="0" presId="urn:microsoft.com/office/officeart/2016/7/layout/ChevronBlockProcess"/>
    <dgm:cxn modelId="{9F11EFA8-D063-7D4A-A605-6AD892616DD7}" type="presOf" srcId="{8F5659FC-F188-4806-9B35-BA133F6F2FBD}" destId="{6E53CDCD-4217-904C-A68B-799A513B58BA}" srcOrd="0" destOrd="0" presId="urn:microsoft.com/office/officeart/2016/7/layout/ChevronBlockProcess"/>
    <dgm:cxn modelId="{49956CAC-A298-2748-B093-E4346AD62C39}" type="presOf" srcId="{734FFAB5-B39A-4CD3-A411-8C8211C3EF5A}" destId="{8DE0A1F7-4ECB-1A44-B65A-25F9C146A179}" srcOrd="0" destOrd="0" presId="urn:microsoft.com/office/officeart/2016/7/layout/ChevronBlockProcess"/>
    <dgm:cxn modelId="{3FA12BAE-8FC6-5940-A137-61177115DFC5}" type="presOf" srcId="{61D12C7D-B0E9-4B17-A8B2-EA8F1BF1DF03}" destId="{A1559658-7D51-FA4A-AA68-30AB547DA8F4}" srcOrd="0" destOrd="0" presId="urn:microsoft.com/office/officeart/2016/7/layout/ChevronBlockProcess"/>
    <dgm:cxn modelId="{C78F6DB1-47E4-FF47-B7D3-CAD2BC6933BF}" type="presOf" srcId="{5F6C303E-6C40-4DA5-8632-856717BB164A}" destId="{6E53CDCD-4217-904C-A68B-799A513B58BA}" srcOrd="0" destOrd="1" presId="urn:microsoft.com/office/officeart/2016/7/layout/ChevronBlockProcess"/>
    <dgm:cxn modelId="{8671F4B1-EDAC-E348-BA52-084AB62D8809}" type="presOf" srcId="{2D09EFE0-DC65-4EF9-8F86-BFD169FBBC74}" destId="{093A40EC-C395-9040-947F-6E313504DDA8}" srcOrd="0" destOrd="0" presId="urn:microsoft.com/office/officeart/2016/7/layout/ChevronBlockProcess"/>
    <dgm:cxn modelId="{415E09C1-589F-466E-8ADE-79D5FAC3D23C}" srcId="{AE4CA62C-C0CB-4B21-9CEF-7E17DB6A2484}" destId="{61D12C7D-B0E9-4B17-A8B2-EA8F1BF1DF03}" srcOrd="0" destOrd="0" parTransId="{997BBC94-E3DD-4FE4-BD90-48F5EEF47FA8}" sibTransId="{9F73CDF4-226E-4470-9321-10DBB23C0191}"/>
    <dgm:cxn modelId="{B2DAA9C2-6756-4B8F-A028-3CE2F423B6EA}" srcId="{2538F607-EFE7-48BA-866C-61D5C8AB022A}" destId="{160A1D3A-9B6A-486A-9248-90FDE7FF30D9}" srcOrd="0" destOrd="0" parTransId="{13526632-BC2D-40AC-A536-11AE26FF1837}" sibTransId="{A6E38D00-94A3-4B5A-A37E-064C59BCAA1F}"/>
    <dgm:cxn modelId="{A341D5D2-8235-41A3-98CB-00EFA6882667}" srcId="{2F34B071-842B-476C-BC3F-A56524326F5E}" destId="{87300BC3-1ECC-40D2-9F34-9FAC2C1CF24B}" srcOrd="0" destOrd="0" parTransId="{DA13B1CF-65C3-4724-9F7A-6226D9D8C1C1}" sibTransId="{ABFC4039-0D7F-4F3A-8C15-1B1E6A46155C}"/>
    <dgm:cxn modelId="{4F8826D4-028D-2A4C-8238-6642B397842C}" type="presOf" srcId="{78C4E84E-125F-4DB4-AC4C-7FAEF324AB2A}" destId="{54C7698D-A563-2B46-9B52-D2F7647FE60C}" srcOrd="0" destOrd="0" presId="urn:microsoft.com/office/officeart/2016/7/layout/ChevronBlockProcess"/>
    <dgm:cxn modelId="{D1D8DDD8-A981-4326-9396-543D545A9320}" srcId="{25DA3656-7057-468A-A699-09F2D1097619}" destId="{57B8FD89-9265-4D56-B783-2D9DF90D3270}" srcOrd="6" destOrd="0" parTransId="{7B83151F-BC8D-4EE3-BE45-2D63BABAE960}" sibTransId="{27893FCA-FA40-4BA7-9D64-B8518C7AB325}"/>
    <dgm:cxn modelId="{96F35EDE-6C5E-47BA-9F6F-A51BEFF75C55}" srcId="{25DA3656-7057-468A-A699-09F2D1097619}" destId="{734FFAB5-B39A-4CD3-A411-8C8211C3EF5A}" srcOrd="3" destOrd="0" parTransId="{C57CF1D6-1698-4225-A2AB-DBB762DEE115}" sibTransId="{D832F774-7FB4-422E-ACEA-0D73EF4C1420}"/>
    <dgm:cxn modelId="{EDE48EDE-FF19-476D-84CD-19E00AF585FD}" srcId="{2D09EFE0-DC65-4EF9-8F86-BFD169FBBC74}" destId="{341524AE-F8AF-4BE0-8EE0-F711DCF1AD89}" srcOrd="0" destOrd="0" parTransId="{E821D7B1-630A-4E50-9A5D-D78DF0F2D533}" sibTransId="{E7B07D09-27C7-4779-96F2-8591770DD3B0}"/>
    <dgm:cxn modelId="{EC3DD6E5-897F-459F-8B7C-480414D1D96C}" srcId="{8F5659FC-F188-4806-9B35-BA133F6F2FBD}" destId="{5F6C303E-6C40-4DA5-8632-856717BB164A}" srcOrd="0" destOrd="0" parTransId="{E928442A-5AE7-4D7E-A4A4-39B45632CEE4}" sibTransId="{8E2574BF-2277-424D-9E2C-8911E6C4DF7A}"/>
    <dgm:cxn modelId="{0CBADEE6-8AB7-7F4C-BDC7-AA279E1D30CC}" type="presOf" srcId="{341524AE-F8AF-4BE0-8EE0-F711DCF1AD89}" destId="{0BADF43B-C266-E146-AFEB-D534FE7C3D5A}" srcOrd="0" destOrd="0" presId="urn:microsoft.com/office/officeart/2016/7/layout/ChevronBlockProcess"/>
    <dgm:cxn modelId="{C4CC5DF5-E566-F944-A9A2-AF342DBE11A0}" type="presOf" srcId="{03B215C0-ABBB-4D92-9D89-048FAD40D4C8}" destId="{62196614-D498-7241-A032-3975111ED6D5}" srcOrd="0" destOrd="0" presId="urn:microsoft.com/office/officeart/2016/7/layout/ChevronBlockProcess"/>
    <dgm:cxn modelId="{80072EF7-49B8-F241-AA61-644FFCB67682}" type="presOf" srcId="{2F34B071-842B-476C-BC3F-A56524326F5E}" destId="{46473468-E520-184D-B7BB-EC518952D9FC}" srcOrd="0" destOrd="0" presId="urn:microsoft.com/office/officeart/2016/7/layout/ChevronBlockProcess"/>
    <dgm:cxn modelId="{9C458316-F25A-0549-8E3D-F8E8FAEF862E}" type="presParOf" srcId="{8D245979-9111-7E46-88DB-786318E2713E}" destId="{08C943DA-A40A-764B-9321-AFB6EB843439}" srcOrd="0" destOrd="0" presId="urn:microsoft.com/office/officeart/2016/7/layout/ChevronBlockProcess"/>
    <dgm:cxn modelId="{1D3E5E58-2FAE-5843-8625-6F3E5C445566}" type="presParOf" srcId="{08C943DA-A40A-764B-9321-AFB6EB843439}" destId="{62196614-D498-7241-A032-3975111ED6D5}" srcOrd="0" destOrd="0" presId="urn:microsoft.com/office/officeart/2016/7/layout/ChevronBlockProcess"/>
    <dgm:cxn modelId="{31D147C4-32EA-AA4E-8DAF-60BC1244E676}" type="presParOf" srcId="{08C943DA-A40A-764B-9321-AFB6EB843439}" destId="{54C7698D-A563-2B46-9B52-D2F7647FE60C}" srcOrd="1" destOrd="0" presId="urn:microsoft.com/office/officeart/2016/7/layout/ChevronBlockProcess"/>
    <dgm:cxn modelId="{8D0AD849-EF90-1044-95E7-6A1BE43DD3E0}" type="presParOf" srcId="{8D245979-9111-7E46-88DB-786318E2713E}" destId="{23D01F1B-6CAC-B24E-AF19-07EB65FC34D9}" srcOrd="1" destOrd="0" presId="urn:microsoft.com/office/officeart/2016/7/layout/ChevronBlockProcess"/>
    <dgm:cxn modelId="{60865B10-04DD-114B-9841-7DE98342E4DB}" type="presParOf" srcId="{8D245979-9111-7E46-88DB-786318E2713E}" destId="{62B1724F-1382-AF43-8856-DCDB25D63050}" srcOrd="2" destOrd="0" presId="urn:microsoft.com/office/officeart/2016/7/layout/ChevronBlockProcess"/>
    <dgm:cxn modelId="{D385C0EC-0457-9541-B790-252594E975F0}" type="presParOf" srcId="{62B1724F-1382-AF43-8856-DCDB25D63050}" destId="{919D983F-590C-2845-AF9F-F66956FF3674}" srcOrd="0" destOrd="0" presId="urn:microsoft.com/office/officeart/2016/7/layout/ChevronBlockProcess"/>
    <dgm:cxn modelId="{31B14174-A912-3244-B8D2-EB6C3D9B3E2E}" type="presParOf" srcId="{62B1724F-1382-AF43-8856-DCDB25D63050}" destId="{2C34BE5F-B66D-B941-B9AE-42374822FF46}" srcOrd="1" destOrd="0" presId="urn:microsoft.com/office/officeart/2016/7/layout/ChevronBlockProcess"/>
    <dgm:cxn modelId="{49D7B0F3-CBCC-C440-910B-A9FAEF0FD444}" type="presParOf" srcId="{8D245979-9111-7E46-88DB-786318E2713E}" destId="{FA9F02EF-19C2-0648-84F8-DEF22BD35C3A}" srcOrd="3" destOrd="0" presId="urn:microsoft.com/office/officeart/2016/7/layout/ChevronBlockProcess"/>
    <dgm:cxn modelId="{1716F234-395A-094A-8A08-4550A4FC88AA}" type="presParOf" srcId="{8D245979-9111-7E46-88DB-786318E2713E}" destId="{C9A105EA-E34E-B643-89A5-9AD21A790966}" srcOrd="4" destOrd="0" presId="urn:microsoft.com/office/officeart/2016/7/layout/ChevronBlockProcess"/>
    <dgm:cxn modelId="{74D70E3B-B2B9-7C47-8EE9-494972FC3F83}" type="presParOf" srcId="{C9A105EA-E34E-B643-89A5-9AD21A790966}" destId="{093A40EC-C395-9040-947F-6E313504DDA8}" srcOrd="0" destOrd="0" presId="urn:microsoft.com/office/officeart/2016/7/layout/ChevronBlockProcess"/>
    <dgm:cxn modelId="{EA2DD5A3-A968-4B4D-A742-F7F92290C49B}" type="presParOf" srcId="{C9A105EA-E34E-B643-89A5-9AD21A790966}" destId="{0BADF43B-C266-E146-AFEB-D534FE7C3D5A}" srcOrd="1" destOrd="0" presId="urn:microsoft.com/office/officeart/2016/7/layout/ChevronBlockProcess"/>
    <dgm:cxn modelId="{66C09E3F-89E6-A44A-A935-DF5215811DD3}" type="presParOf" srcId="{8D245979-9111-7E46-88DB-786318E2713E}" destId="{767B69EE-E4B9-E349-A85E-E5E6C1E238AC}" srcOrd="5" destOrd="0" presId="urn:microsoft.com/office/officeart/2016/7/layout/ChevronBlockProcess"/>
    <dgm:cxn modelId="{1C3210AE-39F5-3E47-A067-0BC805A160C4}" type="presParOf" srcId="{8D245979-9111-7E46-88DB-786318E2713E}" destId="{BA97465E-C76D-E44D-AF2A-3E1CBC293598}" srcOrd="6" destOrd="0" presId="urn:microsoft.com/office/officeart/2016/7/layout/ChevronBlockProcess"/>
    <dgm:cxn modelId="{8905FC27-C22B-8643-93BF-CC7C17969C43}" type="presParOf" srcId="{BA97465E-C76D-E44D-AF2A-3E1CBC293598}" destId="{8DE0A1F7-4ECB-1A44-B65A-25F9C146A179}" srcOrd="0" destOrd="0" presId="urn:microsoft.com/office/officeart/2016/7/layout/ChevronBlockProcess"/>
    <dgm:cxn modelId="{FAFDC132-A310-9A45-AA94-1F8F787DD43B}" type="presParOf" srcId="{BA97465E-C76D-E44D-AF2A-3E1CBC293598}" destId="{6E53CDCD-4217-904C-A68B-799A513B58BA}" srcOrd="1" destOrd="0" presId="urn:microsoft.com/office/officeart/2016/7/layout/ChevronBlockProcess"/>
    <dgm:cxn modelId="{B16C5546-5B65-9B40-BD14-5352BAF06297}" type="presParOf" srcId="{8D245979-9111-7E46-88DB-786318E2713E}" destId="{74E11B46-2350-D842-B594-0AD8D5B0536D}" srcOrd="7" destOrd="0" presId="urn:microsoft.com/office/officeart/2016/7/layout/ChevronBlockProcess"/>
    <dgm:cxn modelId="{015BB633-F9F4-D944-843F-B11B31CD5DAE}" type="presParOf" srcId="{8D245979-9111-7E46-88DB-786318E2713E}" destId="{6164D875-8593-D940-AC59-68A467E1EEDC}" srcOrd="8" destOrd="0" presId="urn:microsoft.com/office/officeart/2016/7/layout/ChevronBlockProcess"/>
    <dgm:cxn modelId="{25D54D58-9688-0F44-98EE-9DB344C13434}" type="presParOf" srcId="{6164D875-8593-D940-AC59-68A467E1EEDC}" destId="{500FE69C-CA52-014B-8428-F26F5D14FA36}" srcOrd="0" destOrd="0" presId="urn:microsoft.com/office/officeart/2016/7/layout/ChevronBlockProcess"/>
    <dgm:cxn modelId="{EB65E370-A7CD-C943-B2F9-AFA41FF0C6FA}" type="presParOf" srcId="{6164D875-8593-D940-AC59-68A467E1EEDC}" destId="{58706C61-B58A-9F4F-A603-09ADE6836EFA}" srcOrd="1" destOrd="0" presId="urn:microsoft.com/office/officeart/2016/7/layout/ChevronBlockProcess"/>
    <dgm:cxn modelId="{18FD8CC4-3CCD-FE4C-877F-58FCF4E76E87}" type="presParOf" srcId="{8D245979-9111-7E46-88DB-786318E2713E}" destId="{8F388007-6F92-CD4B-AE44-477894CA57FF}" srcOrd="9" destOrd="0" presId="urn:microsoft.com/office/officeart/2016/7/layout/ChevronBlockProcess"/>
    <dgm:cxn modelId="{74BCEF8E-8481-154F-9797-E215D33BEB06}" type="presParOf" srcId="{8D245979-9111-7E46-88DB-786318E2713E}" destId="{8F10CB47-EAD0-5D45-BC09-CBC8281D3821}" srcOrd="10" destOrd="0" presId="urn:microsoft.com/office/officeart/2016/7/layout/ChevronBlockProcess"/>
    <dgm:cxn modelId="{AE924AEB-2CD2-C84A-89B3-8850D6ACA70C}" type="presParOf" srcId="{8F10CB47-EAD0-5D45-BC09-CBC8281D3821}" destId="{C5E2DB23-17B5-F947-B3E8-02F94E9C2097}" srcOrd="0" destOrd="0" presId="urn:microsoft.com/office/officeart/2016/7/layout/ChevronBlockProcess"/>
    <dgm:cxn modelId="{C4F5CC05-33E2-5540-89C8-49B5FFE60E83}" type="presParOf" srcId="{8F10CB47-EAD0-5D45-BC09-CBC8281D3821}" destId="{A1559658-7D51-FA4A-AA68-30AB547DA8F4}" srcOrd="1" destOrd="0" presId="urn:microsoft.com/office/officeart/2016/7/layout/ChevronBlockProcess"/>
    <dgm:cxn modelId="{A64041BA-9593-FB4B-B75C-88F1A25902A5}" type="presParOf" srcId="{8D245979-9111-7E46-88DB-786318E2713E}" destId="{2567CE7A-D545-3A40-B19D-8B158D7500BA}" srcOrd="11" destOrd="0" presId="urn:microsoft.com/office/officeart/2016/7/layout/ChevronBlockProcess"/>
    <dgm:cxn modelId="{5595D5C4-2358-B349-B4F2-1CD03AEB6515}" type="presParOf" srcId="{8D245979-9111-7E46-88DB-786318E2713E}" destId="{EA86ADE6-B929-F449-BA77-B78B6D9072F7}" srcOrd="12" destOrd="0" presId="urn:microsoft.com/office/officeart/2016/7/layout/ChevronBlockProcess"/>
    <dgm:cxn modelId="{18A79763-784D-034E-9277-0EBC02B9FE81}" type="presParOf" srcId="{EA86ADE6-B929-F449-BA77-B78B6D9072F7}" destId="{59562F04-CB80-7645-9A19-3D81744684DA}" srcOrd="0" destOrd="0" presId="urn:microsoft.com/office/officeart/2016/7/layout/ChevronBlockProcess"/>
    <dgm:cxn modelId="{8D5FC510-E06E-BA42-A610-5BAF8FC42109}" type="presParOf" srcId="{EA86ADE6-B929-F449-BA77-B78B6D9072F7}" destId="{41CBDE3B-6004-8C47-A144-85B18A504C79}" srcOrd="1" destOrd="0" presId="urn:microsoft.com/office/officeart/2016/7/layout/ChevronBlockProcess"/>
    <dgm:cxn modelId="{38EA27E0-C9E3-8D49-A351-72AB7811E827}" type="presParOf" srcId="{8D245979-9111-7E46-88DB-786318E2713E}" destId="{CEF6A641-89A1-C44A-8F2B-23AC1241A5F5}" srcOrd="13" destOrd="0" presId="urn:microsoft.com/office/officeart/2016/7/layout/ChevronBlockProcess"/>
    <dgm:cxn modelId="{FAD0FFB6-1683-4447-93D0-2EFAF326C2E9}" type="presParOf" srcId="{8D245979-9111-7E46-88DB-786318E2713E}" destId="{1B19332A-9ED5-5F4C-B945-55E957C32AC8}" srcOrd="14" destOrd="0" presId="urn:microsoft.com/office/officeart/2016/7/layout/ChevronBlockProcess"/>
    <dgm:cxn modelId="{ACE27071-CF82-434E-B3F0-5537E010AF6A}" type="presParOf" srcId="{1B19332A-9ED5-5F4C-B945-55E957C32AC8}" destId="{46473468-E520-184D-B7BB-EC518952D9FC}" srcOrd="0" destOrd="0" presId="urn:microsoft.com/office/officeart/2016/7/layout/ChevronBlockProcess"/>
    <dgm:cxn modelId="{054BE8E0-F549-B94D-B4C2-BDE590EDE2E3}" type="presParOf" srcId="{1B19332A-9ED5-5F4C-B945-55E957C32AC8}" destId="{D150A251-7000-2B49-801B-F720C0742733}"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DA3656-7057-468A-A699-09F2D1097619}"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03B215C0-ABBB-4D92-9D89-048FAD40D4C8}">
      <dgm:prSet custT="1"/>
      <dgm:spPr/>
      <dgm:t>
        <a:bodyPr/>
        <a:lstStyle/>
        <a:p>
          <a:r>
            <a:rPr lang="en-US" sz="1200" dirty="0">
              <a:latin typeface="Arial" panose="020B0604020202020204" pitchFamily="34" charset="0"/>
              <a:cs typeface="Arial" panose="020B0604020202020204" pitchFamily="34" charset="0"/>
            </a:rPr>
            <a:t>Promote and administer</a:t>
          </a:r>
        </a:p>
      </dgm:t>
    </dgm:pt>
    <dgm:pt modelId="{0063CD0D-6FA0-4ED0-8564-89D0051D4B13}" type="parTrans" cxnId="{C59AE817-E740-49C7-8B6C-1B5FCA471367}">
      <dgm:prSet/>
      <dgm:spPr/>
      <dgm:t>
        <a:bodyPr/>
        <a:lstStyle/>
        <a:p>
          <a:endParaRPr lang="en-US" sz="3200">
            <a:latin typeface="Arial" panose="020B0604020202020204" pitchFamily="34" charset="0"/>
            <a:cs typeface="Arial" panose="020B0604020202020204" pitchFamily="34" charset="0"/>
          </a:endParaRPr>
        </a:p>
      </dgm:t>
    </dgm:pt>
    <dgm:pt modelId="{49B642A8-DE4D-4289-8FE3-708F669A1042}" type="sibTrans" cxnId="{C59AE817-E740-49C7-8B6C-1B5FCA471367}">
      <dgm:prSet/>
      <dgm:spPr/>
      <dgm:t>
        <a:bodyPr/>
        <a:lstStyle/>
        <a:p>
          <a:endParaRPr lang="en-US" sz="3200">
            <a:latin typeface="Arial" panose="020B0604020202020204" pitchFamily="34" charset="0"/>
            <a:cs typeface="Arial" panose="020B0604020202020204" pitchFamily="34" charset="0"/>
          </a:endParaRPr>
        </a:p>
      </dgm:t>
    </dgm:pt>
    <dgm:pt modelId="{78C4E84E-125F-4DB4-AC4C-7FAEF324AB2A}">
      <dgm:prSet custT="1"/>
      <dgm:spPr/>
      <dgm:t>
        <a:bodyPr/>
        <a:lstStyle/>
        <a:p>
          <a:r>
            <a:rPr lang="en-US" sz="1600" dirty="0">
              <a:latin typeface="Arial" panose="020B0604020202020204" pitchFamily="34" charset="0"/>
              <a:cs typeface="Arial" panose="020B0604020202020204" pitchFamily="34" charset="0"/>
            </a:rPr>
            <a:t>Promote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 administer seasonal influenza vaccine immunization </a:t>
          </a:r>
        </a:p>
      </dgm:t>
    </dgm:pt>
    <dgm:pt modelId="{306179D2-DDB0-4DF0-846B-09A6FF6D3536}" type="parTrans" cxnId="{31FE878D-F794-4509-AA1B-6A91DE6D2F0C}">
      <dgm:prSet/>
      <dgm:spPr/>
      <dgm:t>
        <a:bodyPr/>
        <a:lstStyle/>
        <a:p>
          <a:endParaRPr lang="en-US" sz="3200">
            <a:latin typeface="Arial" panose="020B0604020202020204" pitchFamily="34" charset="0"/>
            <a:cs typeface="Arial" panose="020B0604020202020204" pitchFamily="34" charset="0"/>
          </a:endParaRPr>
        </a:p>
      </dgm:t>
    </dgm:pt>
    <dgm:pt modelId="{565E3B9F-C40E-44ED-951D-AD64B19D4872}" type="sibTrans" cxnId="{31FE878D-F794-4509-AA1B-6A91DE6D2F0C}">
      <dgm:prSet/>
      <dgm:spPr/>
      <dgm:t>
        <a:bodyPr/>
        <a:lstStyle/>
        <a:p>
          <a:endParaRPr lang="en-US" sz="3200">
            <a:latin typeface="Arial" panose="020B0604020202020204" pitchFamily="34" charset="0"/>
            <a:cs typeface="Arial" panose="020B0604020202020204" pitchFamily="34" charset="0"/>
          </a:endParaRPr>
        </a:p>
      </dgm:t>
    </dgm:pt>
    <dgm:pt modelId="{2538F607-EFE7-48BA-866C-61D5C8AB022A}">
      <dgm:prSet custT="1"/>
      <dgm:spPr/>
      <dgm:t>
        <a:bodyPr/>
        <a:lstStyle/>
        <a:p>
          <a:r>
            <a:rPr lang="en-US" sz="1200" dirty="0">
              <a:latin typeface="Arial" panose="020B0604020202020204" pitchFamily="34" charset="0"/>
              <a:cs typeface="Arial" panose="020B0604020202020204" pitchFamily="34" charset="0"/>
            </a:rPr>
            <a:t>Surveillance</a:t>
          </a:r>
        </a:p>
      </dgm:t>
    </dgm:pt>
    <dgm:pt modelId="{CC4B8298-40F1-4B14-8E7B-40534F5BE6AA}" type="parTrans" cxnId="{C17BF72D-D4E1-45E9-9D59-E36053A15363}">
      <dgm:prSet/>
      <dgm:spPr/>
      <dgm:t>
        <a:bodyPr/>
        <a:lstStyle/>
        <a:p>
          <a:endParaRPr lang="en-US" sz="3200">
            <a:latin typeface="Arial" panose="020B0604020202020204" pitchFamily="34" charset="0"/>
            <a:cs typeface="Arial" panose="020B0604020202020204" pitchFamily="34" charset="0"/>
          </a:endParaRPr>
        </a:p>
      </dgm:t>
    </dgm:pt>
    <dgm:pt modelId="{A6762DB6-9619-44C0-BACF-5D8147C880D0}" type="sibTrans" cxnId="{C17BF72D-D4E1-45E9-9D59-E36053A15363}">
      <dgm:prSet/>
      <dgm:spPr/>
      <dgm:t>
        <a:bodyPr/>
        <a:lstStyle/>
        <a:p>
          <a:endParaRPr lang="en-US" sz="3200">
            <a:latin typeface="Arial" panose="020B0604020202020204" pitchFamily="34" charset="0"/>
            <a:cs typeface="Arial" panose="020B0604020202020204" pitchFamily="34" charset="0"/>
          </a:endParaRPr>
        </a:p>
      </dgm:t>
    </dgm:pt>
    <dgm:pt modelId="{160A1D3A-9B6A-486A-9248-90FDE7FF30D9}">
      <dgm:prSet custT="1"/>
      <dgm:spPr/>
      <dgm:t>
        <a:bodyPr/>
        <a:lstStyle/>
        <a:p>
          <a:r>
            <a:rPr lang="en-US" sz="1600" dirty="0">
              <a:latin typeface="Arial" panose="020B0604020202020204" pitchFamily="34" charset="0"/>
              <a:cs typeface="Arial" panose="020B0604020202020204" pitchFamily="34" charset="0"/>
            </a:rPr>
            <a:t>Take steps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to minimize potential exposures</a:t>
          </a:r>
        </a:p>
      </dgm:t>
    </dgm:pt>
    <dgm:pt modelId="{13526632-BC2D-40AC-A536-11AE26FF1837}" type="parTrans" cxnId="{B2DAA9C2-6756-4B8F-A028-3CE2F423B6EA}">
      <dgm:prSet/>
      <dgm:spPr/>
      <dgm:t>
        <a:bodyPr/>
        <a:lstStyle/>
        <a:p>
          <a:endParaRPr lang="en-US" sz="3200">
            <a:latin typeface="Arial" panose="020B0604020202020204" pitchFamily="34" charset="0"/>
            <a:cs typeface="Arial" panose="020B0604020202020204" pitchFamily="34" charset="0"/>
          </a:endParaRPr>
        </a:p>
      </dgm:t>
    </dgm:pt>
    <dgm:pt modelId="{A6E38D00-94A3-4B5A-A37E-064C59BCAA1F}" type="sibTrans" cxnId="{B2DAA9C2-6756-4B8F-A028-3CE2F423B6EA}">
      <dgm:prSet/>
      <dgm:spPr/>
      <dgm:t>
        <a:bodyPr/>
        <a:lstStyle/>
        <a:p>
          <a:endParaRPr lang="en-US" sz="3200">
            <a:latin typeface="Arial" panose="020B0604020202020204" pitchFamily="34" charset="0"/>
            <a:cs typeface="Arial" panose="020B0604020202020204" pitchFamily="34" charset="0"/>
          </a:endParaRPr>
        </a:p>
      </dgm:t>
    </dgm:pt>
    <dgm:pt modelId="{5A7C9E25-6643-46EF-8938-BAC84DC683CE}">
      <dgm:prSet custT="1"/>
      <dgm:spPr/>
      <dgm:t>
        <a:bodyPr/>
        <a:lstStyle/>
        <a:p>
          <a:r>
            <a:rPr lang="en-US" sz="1200" dirty="0">
              <a:latin typeface="Arial" panose="020B0604020202020204" pitchFamily="34" charset="0"/>
              <a:cs typeface="Arial" panose="020B0604020202020204" pitchFamily="34" charset="0"/>
            </a:rPr>
            <a:t>Establish screening intervals to identify symptomatic patients and implement respiratory hygiene and cough etiquette</a:t>
          </a:r>
        </a:p>
      </dgm:t>
    </dgm:pt>
    <dgm:pt modelId="{46A18AAD-38D4-4D28-B014-1F16D3FFF6D8}" type="parTrans" cxnId="{DB174389-AAB8-4E7F-9106-A7A8F18F75B9}">
      <dgm:prSet/>
      <dgm:spPr/>
      <dgm:t>
        <a:bodyPr/>
        <a:lstStyle/>
        <a:p>
          <a:endParaRPr lang="en-US" sz="3200">
            <a:latin typeface="Arial" panose="020B0604020202020204" pitchFamily="34" charset="0"/>
            <a:cs typeface="Arial" panose="020B0604020202020204" pitchFamily="34" charset="0"/>
          </a:endParaRPr>
        </a:p>
      </dgm:t>
    </dgm:pt>
    <dgm:pt modelId="{9EAB80DB-1886-467A-9753-526F9938787D}" type="sibTrans" cxnId="{DB174389-AAB8-4E7F-9106-A7A8F18F75B9}">
      <dgm:prSet/>
      <dgm:spPr/>
      <dgm:t>
        <a:bodyPr/>
        <a:lstStyle/>
        <a:p>
          <a:endParaRPr lang="en-US" sz="3200">
            <a:latin typeface="Arial" panose="020B0604020202020204" pitchFamily="34" charset="0"/>
            <a:cs typeface="Arial" panose="020B0604020202020204" pitchFamily="34" charset="0"/>
          </a:endParaRPr>
        </a:p>
      </dgm:t>
    </dgm:pt>
    <dgm:pt modelId="{2D09EFE0-DC65-4EF9-8F86-BFD169FBBC74}">
      <dgm:prSet custT="1"/>
      <dgm:spPr/>
      <dgm:t>
        <a:bodyPr/>
        <a:lstStyle/>
        <a:p>
          <a:r>
            <a:rPr lang="en-US" sz="1200" dirty="0">
              <a:latin typeface="Arial" panose="020B0604020202020204" pitchFamily="34" charset="0"/>
              <a:cs typeface="Arial" panose="020B0604020202020204" pitchFamily="34" charset="0"/>
            </a:rPr>
            <a:t>Implement</a:t>
          </a:r>
        </a:p>
      </dgm:t>
    </dgm:pt>
    <dgm:pt modelId="{4631F42C-512C-464D-A13B-EB4091E3B0F7}" type="parTrans" cxnId="{B0156C93-086D-498A-BB4A-4F66FD76B8AE}">
      <dgm:prSet/>
      <dgm:spPr/>
      <dgm:t>
        <a:bodyPr/>
        <a:lstStyle/>
        <a:p>
          <a:endParaRPr lang="en-US" sz="3200">
            <a:latin typeface="Arial" panose="020B0604020202020204" pitchFamily="34" charset="0"/>
            <a:cs typeface="Arial" panose="020B0604020202020204" pitchFamily="34" charset="0"/>
          </a:endParaRPr>
        </a:p>
      </dgm:t>
    </dgm:pt>
    <dgm:pt modelId="{37B3131A-F639-4A24-A734-D967E4ECA051}" type="sibTrans" cxnId="{B0156C93-086D-498A-BB4A-4F66FD76B8AE}">
      <dgm:prSet/>
      <dgm:spPr/>
      <dgm:t>
        <a:bodyPr/>
        <a:lstStyle/>
        <a:p>
          <a:endParaRPr lang="en-US" sz="3200">
            <a:latin typeface="Arial" panose="020B0604020202020204" pitchFamily="34" charset="0"/>
            <a:cs typeface="Arial" panose="020B0604020202020204" pitchFamily="34" charset="0"/>
          </a:endParaRPr>
        </a:p>
      </dgm:t>
    </dgm:pt>
    <dgm:pt modelId="{341524AE-F8AF-4BE0-8EE0-F711DCF1AD89}">
      <dgm:prSet custT="1"/>
      <dgm:spPr/>
      <dgm:t>
        <a:bodyPr/>
        <a:lstStyle/>
        <a:p>
          <a:pPr>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Effective infection control practices</a:t>
          </a:r>
        </a:p>
        <a:p>
          <a:pPr>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Hand hygiene</a:t>
          </a:r>
        </a:p>
        <a:p>
          <a:pPr>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Cough etiquette</a:t>
          </a:r>
        </a:p>
        <a:p>
          <a:pPr>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Transmission based precautions</a:t>
          </a:r>
        </a:p>
      </dgm:t>
    </dgm:pt>
    <dgm:pt modelId="{E821D7B1-630A-4E50-9A5D-D78DF0F2D533}" type="parTrans" cxnId="{EDE48EDE-FF19-476D-84CD-19E00AF585FD}">
      <dgm:prSet/>
      <dgm:spPr/>
      <dgm:t>
        <a:bodyPr/>
        <a:lstStyle/>
        <a:p>
          <a:endParaRPr lang="en-US" sz="3200">
            <a:latin typeface="Arial" panose="020B0604020202020204" pitchFamily="34" charset="0"/>
            <a:cs typeface="Arial" panose="020B0604020202020204" pitchFamily="34" charset="0"/>
          </a:endParaRPr>
        </a:p>
      </dgm:t>
    </dgm:pt>
    <dgm:pt modelId="{E7B07D09-27C7-4779-96F2-8591770DD3B0}" type="sibTrans" cxnId="{EDE48EDE-FF19-476D-84CD-19E00AF585FD}">
      <dgm:prSet/>
      <dgm:spPr/>
      <dgm:t>
        <a:bodyPr/>
        <a:lstStyle/>
        <a:p>
          <a:endParaRPr lang="en-US" sz="3200">
            <a:latin typeface="Arial" panose="020B0604020202020204" pitchFamily="34" charset="0"/>
            <a:cs typeface="Arial" panose="020B0604020202020204" pitchFamily="34" charset="0"/>
          </a:endParaRPr>
        </a:p>
      </dgm:t>
    </dgm:pt>
    <dgm:pt modelId="{734FFAB5-B39A-4CD3-A411-8C8211C3EF5A}">
      <dgm:prSet custT="1"/>
      <dgm:spPr/>
      <dgm:t>
        <a:bodyPr/>
        <a:lstStyle/>
        <a:p>
          <a:r>
            <a:rPr lang="en-US" sz="1200" dirty="0">
              <a:latin typeface="Arial" panose="020B0604020202020204" pitchFamily="34" charset="0"/>
              <a:cs typeface="Arial" panose="020B0604020202020204" pitchFamily="34" charset="0"/>
            </a:rPr>
            <a:t>Treat</a:t>
          </a:r>
        </a:p>
      </dgm:t>
    </dgm:pt>
    <dgm:pt modelId="{C57CF1D6-1698-4225-A2AB-DBB762DEE115}" type="parTrans" cxnId="{96F35EDE-6C5E-47BA-9F6F-A51BEFF75C55}">
      <dgm:prSet/>
      <dgm:spPr/>
      <dgm:t>
        <a:bodyPr/>
        <a:lstStyle/>
        <a:p>
          <a:endParaRPr lang="en-US" sz="3200">
            <a:latin typeface="Arial" panose="020B0604020202020204" pitchFamily="34" charset="0"/>
            <a:cs typeface="Arial" panose="020B0604020202020204" pitchFamily="34" charset="0"/>
          </a:endParaRPr>
        </a:p>
      </dgm:t>
    </dgm:pt>
    <dgm:pt modelId="{D832F774-7FB4-422E-ACEA-0D73EF4C1420}" type="sibTrans" cxnId="{96F35EDE-6C5E-47BA-9F6F-A51BEFF75C55}">
      <dgm:prSet/>
      <dgm:spPr/>
      <dgm:t>
        <a:bodyPr/>
        <a:lstStyle/>
        <a:p>
          <a:endParaRPr lang="en-US" sz="3200">
            <a:latin typeface="Arial" panose="020B0604020202020204" pitchFamily="34" charset="0"/>
            <a:cs typeface="Arial" panose="020B0604020202020204" pitchFamily="34" charset="0"/>
          </a:endParaRPr>
        </a:p>
      </dgm:t>
    </dgm:pt>
    <dgm:pt modelId="{8F5659FC-F188-4806-9B35-BA133F6F2FBD}">
      <dgm:prSet custT="1"/>
      <dgm:spPr/>
      <dgm:t>
        <a:bodyPr/>
        <a:lstStyle/>
        <a:p>
          <a:r>
            <a:rPr lang="en-US" sz="1600" dirty="0">
              <a:latin typeface="Arial" panose="020B0604020202020204" pitchFamily="34" charset="0"/>
              <a:cs typeface="Arial" panose="020B0604020202020204" pitchFamily="34" charset="0"/>
            </a:rPr>
            <a:t>Prompt use of antiviral agents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for treatment and prophylaxis</a:t>
          </a:r>
        </a:p>
      </dgm:t>
    </dgm:pt>
    <dgm:pt modelId="{C366D4BA-88A1-4520-9361-1E97CD5725EC}" type="parTrans" cxnId="{9A9C6B00-5680-47BC-A957-1F73665968B7}">
      <dgm:prSet/>
      <dgm:spPr/>
      <dgm:t>
        <a:bodyPr/>
        <a:lstStyle/>
        <a:p>
          <a:endParaRPr lang="en-US" sz="3200">
            <a:latin typeface="Arial" panose="020B0604020202020204" pitchFamily="34" charset="0"/>
            <a:cs typeface="Arial" panose="020B0604020202020204" pitchFamily="34" charset="0"/>
          </a:endParaRPr>
        </a:p>
      </dgm:t>
    </dgm:pt>
    <dgm:pt modelId="{BA973ACC-AA2A-46C3-B952-2FEAE25FDF8D}" type="sibTrans" cxnId="{9A9C6B00-5680-47BC-A957-1F73665968B7}">
      <dgm:prSet/>
      <dgm:spPr/>
      <dgm:t>
        <a:bodyPr/>
        <a:lstStyle/>
        <a:p>
          <a:endParaRPr lang="en-US" sz="3200">
            <a:latin typeface="Arial" panose="020B0604020202020204" pitchFamily="34" charset="0"/>
            <a:cs typeface="Arial" panose="020B0604020202020204" pitchFamily="34" charset="0"/>
          </a:endParaRPr>
        </a:p>
      </dgm:t>
    </dgm:pt>
    <dgm:pt modelId="{D1CA1A32-81AA-4925-9133-1998862A36A9}">
      <dgm:prSet custT="1"/>
      <dgm:spPr/>
      <dgm:t>
        <a:bodyPr/>
        <a:lstStyle/>
        <a:p>
          <a:r>
            <a:rPr lang="en-US" sz="1200" dirty="0">
              <a:latin typeface="Arial" panose="020B0604020202020204" pitchFamily="34" charset="0"/>
              <a:cs typeface="Arial" panose="020B0604020202020204" pitchFamily="34" charset="0"/>
            </a:rPr>
            <a:t>Protect</a:t>
          </a:r>
        </a:p>
      </dgm:t>
    </dgm:pt>
    <dgm:pt modelId="{53E4E651-149C-423F-8D2D-E6030CDCF01D}" type="parTrans" cxnId="{FF93E104-0E42-4818-870A-BF340CE08988}">
      <dgm:prSet/>
      <dgm:spPr/>
      <dgm:t>
        <a:bodyPr/>
        <a:lstStyle/>
        <a:p>
          <a:endParaRPr lang="en-US" sz="3200">
            <a:latin typeface="Arial" panose="020B0604020202020204" pitchFamily="34" charset="0"/>
            <a:cs typeface="Arial" panose="020B0604020202020204" pitchFamily="34" charset="0"/>
          </a:endParaRPr>
        </a:p>
      </dgm:t>
    </dgm:pt>
    <dgm:pt modelId="{3CBF39EC-954E-4B50-B4C4-C3908C570B48}" type="sibTrans" cxnId="{FF93E104-0E42-4818-870A-BF340CE08988}">
      <dgm:prSet/>
      <dgm:spPr/>
      <dgm:t>
        <a:bodyPr/>
        <a:lstStyle/>
        <a:p>
          <a:endParaRPr lang="en-US" sz="3200">
            <a:latin typeface="Arial" panose="020B0604020202020204" pitchFamily="34" charset="0"/>
            <a:cs typeface="Arial" panose="020B0604020202020204" pitchFamily="34" charset="0"/>
          </a:endParaRPr>
        </a:p>
      </dgm:t>
    </dgm:pt>
    <dgm:pt modelId="{4CCC2C7A-A1F2-4773-BC89-B404695A432A}">
      <dgm:prSet custT="1"/>
      <dgm:spPr/>
      <dgm:t>
        <a:bodyPr/>
        <a:lstStyle/>
        <a:p>
          <a:r>
            <a:rPr lang="en-US" sz="1400" dirty="0">
              <a:latin typeface="Arial" panose="020B0604020202020204" pitchFamily="34" charset="0"/>
              <a:cs typeface="Arial" panose="020B0604020202020204" pitchFamily="34" charset="0"/>
            </a:rPr>
            <a:t>Immunize</a:t>
          </a:r>
          <a:r>
            <a:rPr lang="en-US" sz="1400" baseline="0" dirty="0">
              <a:latin typeface="Arial" panose="020B0604020202020204" pitchFamily="34" charset="0"/>
              <a:cs typeface="Arial" panose="020B0604020202020204" pitchFamily="34" charset="0"/>
            </a:rPr>
            <a:t> residents according </a:t>
          </a:r>
          <a:br>
            <a:rPr lang="en-US" sz="1400" baseline="0" dirty="0">
              <a:latin typeface="Arial" panose="020B0604020202020204" pitchFamily="34" charset="0"/>
              <a:cs typeface="Arial" panose="020B0604020202020204" pitchFamily="34" charset="0"/>
            </a:rPr>
          </a:br>
          <a:r>
            <a:rPr lang="en-US" sz="1400" baseline="0" dirty="0">
              <a:latin typeface="Arial" panose="020B0604020202020204" pitchFamily="34" charset="0"/>
              <a:cs typeface="Arial" panose="020B0604020202020204" pitchFamily="34" charset="0"/>
            </a:rPr>
            <a:t>to ACIP </a:t>
          </a:r>
          <a:r>
            <a:rPr lang="en-US" sz="1400" baseline="0">
              <a:latin typeface="Arial" panose="020B0604020202020204" pitchFamily="34" charset="0"/>
              <a:cs typeface="Arial" panose="020B0604020202020204" pitchFamily="34" charset="0"/>
            </a:rPr>
            <a:t>recom-mendations</a:t>
          </a:r>
          <a:r>
            <a:rPr lang="en-US" sz="1400" baseline="0" dirty="0">
              <a:latin typeface="Arial" panose="020B0604020202020204" pitchFamily="34" charset="0"/>
              <a:cs typeface="Arial" panose="020B0604020202020204" pitchFamily="34" charset="0"/>
            </a:rPr>
            <a:t> for influenza </a:t>
          </a:r>
          <a:br>
            <a:rPr lang="en-US" sz="1400" baseline="0" dirty="0">
              <a:latin typeface="Arial" panose="020B0604020202020204" pitchFamily="34" charset="0"/>
              <a:cs typeface="Arial" panose="020B0604020202020204" pitchFamily="34" charset="0"/>
            </a:rPr>
          </a:br>
          <a:r>
            <a:rPr lang="en-US" sz="1400" baseline="0" dirty="0">
              <a:latin typeface="Arial" panose="020B0604020202020204" pitchFamily="34" charset="0"/>
              <a:cs typeface="Arial" panose="020B0604020202020204" pitchFamily="34" charset="0"/>
            </a:rPr>
            <a:t>and pneumococcal pneumonia</a:t>
          </a:r>
          <a:endParaRPr lang="en-US" sz="1400" dirty="0">
            <a:latin typeface="Arial" panose="020B0604020202020204" pitchFamily="34" charset="0"/>
            <a:cs typeface="Arial" panose="020B0604020202020204" pitchFamily="34" charset="0"/>
          </a:endParaRPr>
        </a:p>
      </dgm:t>
    </dgm:pt>
    <dgm:pt modelId="{FF849706-3960-43BA-8F71-1F4A173F44B3}" type="parTrans" cxnId="{9AC0727F-23F2-4B5A-9680-58CFD9BD1DA5}">
      <dgm:prSet/>
      <dgm:spPr/>
      <dgm:t>
        <a:bodyPr/>
        <a:lstStyle/>
        <a:p>
          <a:endParaRPr lang="en-US" sz="3200">
            <a:latin typeface="Arial" panose="020B0604020202020204" pitchFamily="34" charset="0"/>
            <a:cs typeface="Arial" panose="020B0604020202020204" pitchFamily="34" charset="0"/>
          </a:endParaRPr>
        </a:p>
      </dgm:t>
    </dgm:pt>
    <dgm:pt modelId="{ADE4C2DC-D7B2-4916-A84F-877A74302FCE}" type="sibTrans" cxnId="{9AC0727F-23F2-4B5A-9680-58CFD9BD1DA5}">
      <dgm:prSet/>
      <dgm:spPr/>
      <dgm:t>
        <a:bodyPr/>
        <a:lstStyle/>
        <a:p>
          <a:endParaRPr lang="en-US" sz="3200">
            <a:latin typeface="Arial" panose="020B0604020202020204" pitchFamily="34" charset="0"/>
            <a:cs typeface="Arial" panose="020B0604020202020204" pitchFamily="34" charset="0"/>
          </a:endParaRPr>
        </a:p>
      </dgm:t>
    </dgm:pt>
    <dgm:pt modelId="{AE4CA62C-C0CB-4B21-9CEF-7E17DB6A2484}">
      <dgm:prSet custT="1"/>
      <dgm:spPr/>
      <dgm:t>
        <a:bodyPr/>
        <a:lstStyle/>
        <a:p>
          <a:r>
            <a:rPr lang="en-US" sz="1200" dirty="0">
              <a:latin typeface="Arial" panose="020B0604020202020204" pitchFamily="34" charset="0"/>
              <a:cs typeface="Arial" panose="020B0604020202020204" pitchFamily="34" charset="0"/>
            </a:rPr>
            <a:t>Enhanced Precautions</a:t>
          </a:r>
        </a:p>
      </dgm:t>
    </dgm:pt>
    <dgm:pt modelId="{EED33EA4-BE4D-44C3-87A6-A0AEC0BEFC56}" type="parTrans" cxnId="{4E5D2F13-4BF0-4542-B031-D9D3DEFF6D7B}">
      <dgm:prSet/>
      <dgm:spPr/>
      <dgm:t>
        <a:bodyPr/>
        <a:lstStyle/>
        <a:p>
          <a:endParaRPr lang="en-US" sz="3200">
            <a:latin typeface="Arial" panose="020B0604020202020204" pitchFamily="34" charset="0"/>
            <a:cs typeface="Arial" panose="020B0604020202020204" pitchFamily="34" charset="0"/>
          </a:endParaRPr>
        </a:p>
      </dgm:t>
    </dgm:pt>
    <dgm:pt modelId="{D32E9A38-4ABD-484D-BEE6-754C3C20EE97}" type="sibTrans" cxnId="{4E5D2F13-4BF0-4542-B031-D9D3DEFF6D7B}">
      <dgm:prSet/>
      <dgm:spPr/>
      <dgm:t>
        <a:bodyPr/>
        <a:lstStyle/>
        <a:p>
          <a:endParaRPr lang="en-US" sz="3200">
            <a:latin typeface="Arial" panose="020B0604020202020204" pitchFamily="34" charset="0"/>
            <a:cs typeface="Arial" panose="020B0604020202020204" pitchFamily="34" charset="0"/>
          </a:endParaRPr>
        </a:p>
      </dgm:t>
    </dgm:pt>
    <dgm:pt modelId="{61D12C7D-B0E9-4B17-A8B2-EA8F1BF1DF03}">
      <dgm:prSet custT="1"/>
      <dgm:spPr/>
      <dgm:t>
        <a:bodyPr/>
        <a:lstStyle/>
        <a:p>
          <a:r>
            <a:rPr lang="en-US" sz="1600" dirty="0">
              <a:latin typeface="Arial" panose="020B0604020202020204" pitchFamily="34" charset="0"/>
              <a:cs typeface="Arial" panose="020B0604020202020204" pitchFamily="34" charset="0"/>
            </a:rPr>
            <a:t>For patients at increased risk of transmitting infections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use gown, gloves and frequent hand hygiene</a:t>
          </a:r>
        </a:p>
      </dgm:t>
    </dgm:pt>
    <dgm:pt modelId="{997BBC94-E3DD-4FE4-BD90-48F5EEF47FA8}" type="parTrans" cxnId="{415E09C1-589F-466E-8ADE-79D5FAC3D23C}">
      <dgm:prSet/>
      <dgm:spPr/>
      <dgm:t>
        <a:bodyPr/>
        <a:lstStyle/>
        <a:p>
          <a:endParaRPr lang="en-US" sz="3200">
            <a:latin typeface="Arial" panose="020B0604020202020204" pitchFamily="34" charset="0"/>
            <a:cs typeface="Arial" panose="020B0604020202020204" pitchFamily="34" charset="0"/>
          </a:endParaRPr>
        </a:p>
      </dgm:t>
    </dgm:pt>
    <dgm:pt modelId="{9F73CDF4-226E-4470-9321-10DBB23C0191}" type="sibTrans" cxnId="{415E09C1-589F-466E-8ADE-79D5FAC3D23C}">
      <dgm:prSet/>
      <dgm:spPr/>
      <dgm:t>
        <a:bodyPr/>
        <a:lstStyle/>
        <a:p>
          <a:endParaRPr lang="en-US" sz="3200">
            <a:latin typeface="Arial" panose="020B0604020202020204" pitchFamily="34" charset="0"/>
            <a:cs typeface="Arial" panose="020B0604020202020204" pitchFamily="34" charset="0"/>
          </a:endParaRPr>
        </a:p>
      </dgm:t>
    </dgm:pt>
    <dgm:pt modelId="{8D245979-9111-7E46-88DB-786318E2713E}" type="pres">
      <dgm:prSet presAssocID="{25DA3656-7057-468A-A699-09F2D1097619}" presName="Name0" presStyleCnt="0">
        <dgm:presLayoutVars>
          <dgm:dir/>
          <dgm:animLvl val="lvl"/>
          <dgm:resizeHandles val="exact"/>
        </dgm:presLayoutVars>
      </dgm:prSet>
      <dgm:spPr/>
    </dgm:pt>
    <dgm:pt modelId="{08C943DA-A40A-764B-9321-AFB6EB843439}" type="pres">
      <dgm:prSet presAssocID="{03B215C0-ABBB-4D92-9D89-048FAD40D4C8}" presName="composite" presStyleCnt="0"/>
      <dgm:spPr/>
    </dgm:pt>
    <dgm:pt modelId="{62196614-D498-7241-A032-3975111ED6D5}" type="pres">
      <dgm:prSet presAssocID="{03B215C0-ABBB-4D92-9D89-048FAD40D4C8}" presName="parTx" presStyleLbl="alignNode1" presStyleIdx="0" presStyleCnt="6">
        <dgm:presLayoutVars>
          <dgm:chMax val="0"/>
          <dgm:chPref val="0"/>
        </dgm:presLayoutVars>
      </dgm:prSet>
      <dgm:spPr/>
    </dgm:pt>
    <dgm:pt modelId="{54C7698D-A563-2B46-9B52-D2F7647FE60C}" type="pres">
      <dgm:prSet presAssocID="{03B215C0-ABBB-4D92-9D89-048FAD40D4C8}" presName="desTx" presStyleLbl="alignAccFollowNode1" presStyleIdx="0" presStyleCnt="6">
        <dgm:presLayoutVars/>
      </dgm:prSet>
      <dgm:spPr/>
    </dgm:pt>
    <dgm:pt modelId="{23D01F1B-6CAC-B24E-AF19-07EB65FC34D9}" type="pres">
      <dgm:prSet presAssocID="{49B642A8-DE4D-4289-8FE3-708F669A1042}" presName="space" presStyleCnt="0"/>
      <dgm:spPr/>
    </dgm:pt>
    <dgm:pt modelId="{62B1724F-1382-AF43-8856-DCDB25D63050}" type="pres">
      <dgm:prSet presAssocID="{2538F607-EFE7-48BA-866C-61D5C8AB022A}" presName="composite" presStyleCnt="0"/>
      <dgm:spPr/>
    </dgm:pt>
    <dgm:pt modelId="{919D983F-590C-2845-AF9F-F66956FF3674}" type="pres">
      <dgm:prSet presAssocID="{2538F607-EFE7-48BA-866C-61D5C8AB022A}" presName="parTx" presStyleLbl="alignNode1" presStyleIdx="1" presStyleCnt="6">
        <dgm:presLayoutVars>
          <dgm:chMax val="0"/>
          <dgm:chPref val="0"/>
        </dgm:presLayoutVars>
      </dgm:prSet>
      <dgm:spPr/>
    </dgm:pt>
    <dgm:pt modelId="{2C34BE5F-B66D-B941-B9AE-42374822FF46}" type="pres">
      <dgm:prSet presAssocID="{2538F607-EFE7-48BA-866C-61D5C8AB022A}" presName="desTx" presStyleLbl="alignAccFollowNode1" presStyleIdx="1" presStyleCnt="6">
        <dgm:presLayoutVars/>
      </dgm:prSet>
      <dgm:spPr/>
    </dgm:pt>
    <dgm:pt modelId="{FA9F02EF-19C2-0648-84F8-DEF22BD35C3A}" type="pres">
      <dgm:prSet presAssocID="{A6762DB6-9619-44C0-BACF-5D8147C880D0}" presName="space" presStyleCnt="0"/>
      <dgm:spPr/>
    </dgm:pt>
    <dgm:pt modelId="{C9A105EA-E34E-B643-89A5-9AD21A790966}" type="pres">
      <dgm:prSet presAssocID="{2D09EFE0-DC65-4EF9-8F86-BFD169FBBC74}" presName="composite" presStyleCnt="0"/>
      <dgm:spPr/>
    </dgm:pt>
    <dgm:pt modelId="{093A40EC-C395-9040-947F-6E313504DDA8}" type="pres">
      <dgm:prSet presAssocID="{2D09EFE0-DC65-4EF9-8F86-BFD169FBBC74}" presName="parTx" presStyleLbl="alignNode1" presStyleIdx="2" presStyleCnt="6">
        <dgm:presLayoutVars>
          <dgm:chMax val="0"/>
          <dgm:chPref val="0"/>
        </dgm:presLayoutVars>
      </dgm:prSet>
      <dgm:spPr/>
    </dgm:pt>
    <dgm:pt modelId="{0BADF43B-C266-E146-AFEB-D534FE7C3D5A}" type="pres">
      <dgm:prSet presAssocID="{2D09EFE0-DC65-4EF9-8F86-BFD169FBBC74}" presName="desTx" presStyleLbl="alignAccFollowNode1" presStyleIdx="2" presStyleCnt="6">
        <dgm:presLayoutVars/>
      </dgm:prSet>
      <dgm:spPr/>
    </dgm:pt>
    <dgm:pt modelId="{767B69EE-E4B9-E349-A85E-E5E6C1E238AC}" type="pres">
      <dgm:prSet presAssocID="{37B3131A-F639-4A24-A734-D967E4ECA051}" presName="space" presStyleCnt="0"/>
      <dgm:spPr/>
    </dgm:pt>
    <dgm:pt modelId="{BA97465E-C76D-E44D-AF2A-3E1CBC293598}" type="pres">
      <dgm:prSet presAssocID="{734FFAB5-B39A-4CD3-A411-8C8211C3EF5A}" presName="composite" presStyleCnt="0"/>
      <dgm:spPr/>
    </dgm:pt>
    <dgm:pt modelId="{8DE0A1F7-4ECB-1A44-B65A-25F9C146A179}" type="pres">
      <dgm:prSet presAssocID="{734FFAB5-B39A-4CD3-A411-8C8211C3EF5A}" presName="parTx" presStyleLbl="alignNode1" presStyleIdx="3" presStyleCnt="6">
        <dgm:presLayoutVars>
          <dgm:chMax val="0"/>
          <dgm:chPref val="0"/>
        </dgm:presLayoutVars>
      </dgm:prSet>
      <dgm:spPr/>
    </dgm:pt>
    <dgm:pt modelId="{6E53CDCD-4217-904C-A68B-799A513B58BA}" type="pres">
      <dgm:prSet presAssocID="{734FFAB5-B39A-4CD3-A411-8C8211C3EF5A}" presName="desTx" presStyleLbl="alignAccFollowNode1" presStyleIdx="3" presStyleCnt="6">
        <dgm:presLayoutVars/>
      </dgm:prSet>
      <dgm:spPr/>
    </dgm:pt>
    <dgm:pt modelId="{74E11B46-2350-D842-B594-0AD8D5B0536D}" type="pres">
      <dgm:prSet presAssocID="{D832F774-7FB4-422E-ACEA-0D73EF4C1420}" presName="space" presStyleCnt="0"/>
      <dgm:spPr/>
    </dgm:pt>
    <dgm:pt modelId="{6164D875-8593-D940-AC59-68A467E1EEDC}" type="pres">
      <dgm:prSet presAssocID="{D1CA1A32-81AA-4925-9133-1998862A36A9}" presName="composite" presStyleCnt="0"/>
      <dgm:spPr/>
    </dgm:pt>
    <dgm:pt modelId="{500FE69C-CA52-014B-8428-F26F5D14FA36}" type="pres">
      <dgm:prSet presAssocID="{D1CA1A32-81AA-4925-9133-1998862A36A9}" presName="parTx" presStyleLbl="alignNode1" presStyleIdx="4" presStyleCnt="6">
        <dgm:presLayoutVars>
          <dgm:chMax val="0"/>
          <dgm:chPref val="0"/>
        </dgm:presLayoutVars>
      </dgm:prSet>
      <dgm:spPr/>
    </dgm:pt>
    <dgm:pt modelId="{58706C61-B58A-9F4F-A603-09ADE6836EFA}" type="pres">
      <dgm:prSet presAssocID="{D1CA1A32-81AA-4925-9133-1998862A36A9}" presName="desTx" presStyleLbl="alignAccFollowNode1" presStyleIdx="4" presStyleCnt="6">
        <dgm:presLayoutVars/>
      </dgm:prSet>
      <dgm:spPr/>
    </dgm:pt>
    <dgm:pt modelId="{8F388007-6F92-CD4B-AE44-477894CA57FF}" type="pres">
      <dgm:prSet presAssocID="{3CBF39EC-954E-4B50-B4C4-C3908C570B48}" presName="space" presStyleCnt="0"/>
      <dgm:spPr/>
    </dgm:pt>
    <dgm:pt modelId="{8F10CB47-EAD0-5D45-BC09-CBC8281D3821}" type="pres">
      <dgm:prSet presAssocID="{AE4CA62C-C0CB-4B21-9CEF-7E17DB6A2484}" presName="composite" presStyleCnt="0"/>
      <dgm:spPr/>
    </dgm:pt>
    <dgm:pt modelId="{C5E2DB23-17B5-F947-B3E8-02F94E9C2097}" type="pres">
      <dgm:prSet presAssocID="{AE4CA62C-C0CB-4B21-9CEF-7E17DB6A2484}" presName="parTx" presStyleLbl="alignNode1" presStyleIdx="5" presStyleCnt="6">
        <dgm:presLayoutVars>
          <dgm:chMax val="0"/>
          <dgm:chPref val="0"/>
        </dgm:presLayoutVars>
      </dgm:prSet>
      <dgm:spPr/>
    </dgm:pt>
    <dgm:pt modelId="{A1559658-7D51-FA4A-AA68-30AB547DA8F4}" type="pres">
      <dgm:prSet presAssocID="{AE4CA62C-C0CB-4B21-9CEF-7E17DB6A2484}" presName="desTx" presStyleLbl="alignAccFollowNode1" presStyleIdx="5" presStyleCnt="6">
        <dgm:presLayoutVars/>
      </dgm:prSet>
      <dgm:spPr/>
    </dgm:pt>
  </dgm:ptLst>
  <dgm:cxnLst>
    <dgm:cxn modelId="{9A9C6B00-5680-47BC-A957-1F73665968B7}" srcId="{734FFAB5-B39A-4CD3-A411-8C8211C3EF5A}" destId="{8F5659FC-F188-4806-9B35-BA133F6F2FBD}" srcOrd="0" destOrd="0" parTransId="{C366D4BA-88A1-4520-9361-1E97CD5725EC}" sibTransId="{BA973ACC-AA2A-46C3-B952-2FEAE25FDF8D}"/>
    <dgm:cxn modelId="{FF93E104-0E42-4818-870A-BF340CE08988}" srcId="{25DA3656-7057-468A-A699-09F2D1097619}" destId="{D1CA1A32-81AA-4925-9133-1998862A36A9}" srcOrd="4" destOrd="0" parTransId="{53E4E651-149C-423F-8D2D-E6030CDCF01D}" sibTransId="{3CBF39EC-954E-4B50-B4C4-C3908C570B48}"/>
    <dgm:cxn modelId="{4E5D2F13-4BF0-4542-B031-D9D3DEFF6D7B}" srcId="{25DA3656-7057-468A-A699-09F2D1097619}" destId="{AE4CA62C-C0CB-4B21-9CEF-7E17DB6A2484}" srcOrd="5" destOrd="0" parTransId="{EED33EA4-BE4D-44C3-87A6-A0AEC0BEFC56}" sibTransId="{D32E9A38-4ABD-484D-BEE6-754C3C20EE97}"/>
    <dgm:cxn modelId="{84CF8C17-3000-684B-8E94-47DAE51FF7A9}" type="presOf" srcId="{5A7C9E25-6643-46EF-8938-BAC84DC683CE}" destId="{2C34BE5F-B66D-B941-B9AE-42374822FF46}" srcOrd="0" destOrd="1" presId="urn:microsoft.com/office/officeart/2016/7/layout/ChevronBlockProcess"/>
    <dgm:cxn modelId="{C59AE817-E740-49C7-8B6C-1B5FCA471367}" srcId="{25DA3656-7057-468A-A699-09F2D1097619}" destId="{03B215C0-ABBB-4D92-9D89-048FAD40D4C8}" srcOrd="0" destOrd="0" parTransId="{0063CD0D-6FA0-4ED0-8564-89D0051D4B13}" sibTransId="{49B642A8-DE4D-4289-8FE3-708F669A1042}"/>
    <dgm:cxn modelId="{8328F820-BB2B-7448-AC6E-5849A03247F1}" type="presOf" srcId="{D1CA1A32-81AA-4925-9133-1998862A36A9}" destId="{500FE69C-CA52-014B-8428-F26F5D14FA36}" srcOrd="0" destOrd="0" presId="urn:microsoft.com/office/officeart/2016/7/layout/ChevronBlockProcess"/>
    <dgm:cxn modelId="{C17BF72D-D4E1-45E9-9D59-E36053A15363}" srcId="{25DA3656-7057-468A-A699-09F2D1097619}" destId="{2538F607-EFE7-48BA-866C-61D5C8AB022A}" srcOrd="1" destOrd="0" parTransId="{CC4B8298-40F1-4B14-8E7B-40534F5BE6AA}" sibTransId="{A6762DB6-9619-44C0-BACF-5D8147C880D0}"/>
    <dgm:cxn modelId="{55241036-B603-B14E-9A36-35FE84CC045D}" type="presOf" srcId="{25DA3656-7057-468A-A699-09F2D1097619}" destId="{8D245979-9111-7E46-88DB-786318E2713E}" srcOrd="0" destOrd="0" presId="urn:microsoft.com/office/officeart/2016/7/layout/ChevronBlockProcess"/>
    <dgm:cxn modelId="{E53F8F36-9B5A-874E-8980-75C7A1B2EEDB}" type="presOf" srcId="{AE4CA62C-C0CB-4B21-9CEF-7E17DB6A2484}" destId="{C5E2DB23-17B5-F947-B3E8-02F94E9C2097}" srcOrd="0" destOrd="0" presId="urn:microsoft.com/office/officeart/2016/7/layout/ChevronBlockProcess"/>
    <dgm:cxn modelId="{A58FF564-1418-0C41-AF65-CE2537D7BA21}" type="presOf" srcId="{2538F607-EFE7-48BA-866C-61D5C8AB022A}" destId="{919D983F-590C-2845-AF9F-F66956FF3674}" srcOrd="0" destOrd="0" presId="urn:microsoft.com/office/officeart/2016/7/layout/ChevronBlockProcess"/>
    <dgm:cxn modelId="{8668407A-6B09-B742-AA27-49F4109CAD9F}" type="presOf" srcId="{4CCC2C7A-A1F2-4773-BC89-B404695A432A}" destId="{58706C61-B58A-9F4F-A603-09ADE6836EFA}" srcOrd="0" destOrd="0" presId="urn:microsoft.com/office/officeart/2016/7/layout/ChevronBlockProcess"/>
    <dgm:cxn modelId="{9AC0727F-23F2-4B5A-9680-58CFD9BD1DA5}" srcId="{D1CA1A32-81AA-4925-9133-1998862A36A9}" destId="{4CCC2C7A-A1F2-4773-BC89-B404695A432A}" srcOrd="0" destOrd="0" parTransId="{FF849706-3960-43BA-8F71-1F4A173F44B3}" sibTransId="{ADE4C2DC-D7B2-4916-A84F-877A74302FCE}"/>
    <dgm:cxn modelId="{DB174389-AAB8-4E7F-9106-A7A8F18F75B9}" srcId="{160A1D3A-9B6A-486A-9248-90FDE7FF30D9}" destId="{5A7C9E25-6643-46EF-8938-BAC84DC683CE}" srcOrd="0" destOrd="0" parTransId="{46A18AAD-38D4-4D28-B014-1F16D3FFF6D8}" sibTransId="{9EAB80DB-1886-467A-9753-526F9938787D}"/>
    <dgm:cxn modelId="{31FE878D-F794-4509-AA1B-6A91DE6D2F0C}" srcId="{03B215C0-ABBB-4D92-9D89-048FAD40D4C8}" destId="{78C4E84E-125F-4DB4-AC4C-7FAEF324AB2A}" srcOrd="0" destOrd="0" parTransId="{306179D2-DDB0-4DF0-846B-09A6FF6D3536}" sibTransId="{565E3B9F-C40E-44ED-951D-AD64B19D4872}"/>
    <dgm:cxn modelId="{B0156C93-086D-498A-BB4A-4F66FD76B8AE}" srcId="{25DA3656-7057-468A-A699-09F2D1097619}" destId="{2D09EFE0-DC65-4EF9-8F86-BFD169FBBC74}" srcOrd="2" destOrd="0" parTransId="{4631F42C-512C-464D-A13B-EB4091E3B0F7}" sibTransId="{37B3131A-F639-4A24-A734-D967E4ECA051}"/>
    <dgm:cxn modelId="{D247169D-4A7C-8840-8448-5EA0720E839A}" type="presOf" srcId="{160A1D3A-9B6A-486A-9248-90FDE7FF30D9}" destId="{2C34BE5F-B66D-B941-B9AE-42374822FF46}" srcOrd="0" destOrd="0" presId="urn:microsoft.com/office/officeart/2016/7/layout/ChevronBlockProcess"/>
    <dgm:cxn modelId="{9F11EFA8-D063-7D4A-A605-6AD892616DD7}" type="presOf" srcId="{8F5659FC-F188-4806-9B35-BA133F6F2FBD}" destId="{6E53CDCD-4217-904C-A68B-799A513B58BA}" srcOrd="0" destOrd="0" presId="urn:microsoft.com/office/officeart/2016/7/layout/ChevronBlockProcess"/>
    <dgm:cxn modelId="{49956CAC-A298-2748-B093-E4346AD62C39}" type="presOf" srcId="{734FFAB5-B39A-4CD3-A411-8C8211C3EF5A}" destId="{8DE0A1F7-4ECB-1A44-B65A-25F9C146A179}" srcOrd="0" destOrd="0" presId="urn:microsoft.com/office/officeart/2016/7/layout/ChevronBlockProcess"/>
    <dgm:cxn modelId="{3FA12BAE-8FC6-5940-A137-61177115DFC5}" type="presOf" srcId="{61D12C7D-B0E9-4B17-A8B2-EA8F1BF1DF03}" destId="{A1559658-7D51-FA4A-AA68-30AB547DA8F4}" srcOrd="0" destOrd="0" presId="urn:microsoft.com/office/officeart/2016/7/layout/ChevronBlockProcess"/>
    <dgm:cxn modelId="{8671F4B1-EDAC-E348-BA52-084AB62D8809}" type="presOf" srcId="{2D09EFE0-DC65-4EF9-8F86-BFD169FBBC74}" destId="{093A40EC-C395-9040-947F-6E313504DDA8}" srcOrd="0" destOrd="0" presId="urn:microsoft.com/office/officeart/2016/7/layout/ChevronBlockProcess"/>
    <dgm:cxn modelId="{415E09C1-589F-466E-8ADE-79D5FAC3D23C}" srcId="{AE4CA62C-C0CB-4B21-9CEF-7E17DB6A2484}" destId="{61D12C7D-B0E9-4B17-A8B2-EA8F1BF1DF03}" srcOrd="0" destOrd="0" parTransId="{997BBC94-E3DD-4FE4-BD90-48F5EEF47FA8}" sibTransId="{9F73CDF4-226E-4470-9321-10DBB23C0191}"/>
    <dgm:cxn modelId="{B2DAA9C2-6756-4B8F-A028-3CE2F423B6EA}" srcId="{2538F607-EFE7-48BA-866C-61D5C8AB022A}" destId="{160A1D3A-9B6A-486A-9248-90FDE7FF30D9}" srcOrd="0" destOrd="0" parTransId="{13526632-BC2D-40AC-A536-11AE26FF1837}" sibTransId="{A6E38D00-94A3-4B5A-A37E-064C59BCAA1F}"/>
    <dgm:cxn modelId="{4F8826D4-028D-2A4C-8238-6642B397842C}" type="presOf" srcId="{78C4E84E-125F-4DB4-AC4C-7FAEF324AB2A}" destId="{54C7698D-A563-2B46-9B52-D2F7647FE60C}" srcOrd="0" destOrd="0" presId="urn:microsoft.com/office/officeart/2016/7/layout/ChevronBlockProcess"/>
    <dgm:cxn modelId="{96F35EDE-6C5E-47BA-9F6F-A51BEFF75C55}" srcId="{25DA3656-7057-468A-A699-09F2D1097619}" destId="{734FFAB5-B39A-4CD3-A411-8C8211C3EF5A}" srcOrd="3" destOrd="0" parTransId="{C57CF1D6-1698-4225-A2AB-DBB762DEE115}" sibTransId="{D832F774-7FB4-422E-ACEA-0D73EF4C1420}"/>
    <dgm:cxn modelId="{EDE48EDE-FF19-476D-84CD-19E00AF585FD}" srcId="{2D09EFE0-DC65-4EF9-8F86-BFD169FBBC74}" destId="{341524AE-F8AF-4BE0-8EE0-F711DCF1AD89}" srcOrd="0" destOrd="0" parTransId="{E821D7B1-630A-4E50-9A5D-D78DF0F2D533}" sibTransId="{E7B07D09-27C7-4779-96F2-8591770DD3B0}"/>
    <dgm:cxn modelId="{0CBADEE6-8AB7-7F4C-BDC7-AA279E1D30CC}" type="presOf" srcId="{341524AE-F8AF-4BE0-8EE0-F711DCF1AD89}" destId="{0BADF43B-C266-E146-AFEB-D534FE7C3D5A}" srcOrd="0" destOrd="0" presId="urn:microsoft.com/office/officeart/2016/7/layout/ChevronBlockProcess"/>
    <dgm:cxn modelId="{C4CC5DF5-E566-F944-A9A2-AF342DBE11A0}" type="presOf" srcId="{03B215C0-ABBB-4D92-9D89-048FAD40D4C8}" destId="{62196614-D498-7241-A032-3975111ED6D5}" srcOrd="0" destOrd="0" presId="urn:microsoft.com/office/officeart/2016/7/layout/ChevronBlockProcess"/>
    <dgm:cxn modelId="{9C458316-F25A-0549-8E3D-F8E8FAEF862E}" type="presParOf" srcId="{8D245979-9111-7E46-88DB-786318E2713E}" destId="{08C943DA-A40A-764B-9321-AFB6EB843439}" srcOrd="0" destOrd="0" presId="urn:microsoft.com/office/officeart/2016/7/layout/ChevronBlockProcess"/>
    <dgm:cxn modelId="{1D3E5E58-2FAE-5843-8625-6F3E5C445566}" type="presParOf" srcId="{08C943DA-A40A-764B-9321-AFB6EB843439}" destId="{62196614-D498-7241-A032-3975111ED6D5}" srcOrd="0" destOrd="0" presId="urn:microsoft.com/office/officeart/2016/7/layout/ChevronBlockProcess"/>
    <dgm:cxn modelId="{31D147C4-32EA-AA4E-8DAF-60BC1244E676}" type="presParOf" srcId="{08C943DA-A40A-764B-9321-AFB6EB843439}" destId="{54C7698D-A563-2B46-9B52-D2F7647FE60C}" srcOrd="1" destOrd="0" presId="urn:microsoft.com/office/officeart/2016/7/layout/ChevronBlockProcess"/>
    <dgm:cxn modelId="{8D0AD849-EF90-1044-95E7-6A1BE43DD3E0}" type="presParOf" srcId="{8D245979-9111-7E46-88DB-786318E2713E}" destId="{23D01F1B-6CAC-B24E-AF19-07EB65FC34D9}" srcOrd="1" destOrd="0" presId="urn:microsoft.com/office/officeart/2016/7/layout/ChevronBlockProcess"/>
    <dgm:cxn modelId="{60865B10-04DD-114B-9841-7DE98342E4DB}" type="presParOf" srcId="{8D245979-9111-7E46-88DB-786318E2713E}" destId="{62B1724F-1382-AF43-8856-DCDB25D63050}" srcOrd="2" destOrd="0" presId="urn:microsoft.com/office/officeart/2016/7/layout/ChevronBlockProcess"/>
    <dgm:cxn modelId="{D385C0EC-0457-9541-B790-252594E975F0}" type="presParOf" srcId="{62B1724F-1382-AF43-8856-DCDB25D63050}" destId="{919D983F-590C-2845-AF9F-F66956FF3674}" srcOrd="0" destOrd="0" presId="urn:microsoft.com/office/officeart/2016/7/layout/ChevronBlockProcess"/>
    <dgm:cxn modelId="{31B14174-A912-3244-B8D2-EB6C3D9B3E2E}" type="presParOf" srcId="{62B1724F-1382-AF43-8856-DCDB25D63050}" destId="{2C34BE5F-B66D-B941-B9AE-42374822FF46}" srcOrd="1" destOrd="0" presId="urn:microsoft.com/office/officeart/2016/7/layout/ChevronBlockProcess"/>
    <dgm:cxn modelId="{49D7B0F3-CBCC-C440-910B-A9FAEF0FD444}" type="presParOf" srcId="{8D245979-9111-7E46-88DB-786318E2713E}" destId="{FA9F02EF-19C2-0648-84F8-DEF22BD35C3A}" srcOrd="3" destOrd="0" presId="urn:microsoft.com/office/officeart/2016/7/layout/ChevronBlockProcess"/>
    <dgm:cxn modelId="{1716F234-395A-094A-8A08-4550A4FC88AA}" type="presParOf" srcId="{8D245979-9111-7E46-88DB-786318E2713E}" destId="{C9A105EA-E34E-B643-89A5-9AD21A790966}" srcOrd="4" destOrd="0" presId="urn:microsoft.com/office/officeart/2016/7/layout/ChevronBlockProcess"/>
    <dgm:cxn modelId="{74D70E3B-B2B9-7C47-8EE9-494972FC3F83}" type="presParOf" srcId="{C9A105EA-E34E-B643-89A5-9AD21A790966}" destId="{093A40EC-C395-9040-947F-6E313504DDA8}" srcOrd="0" destOrd="0" presId="urn:microsoft.com/office/officeart/2016/7/layout/ChevronBlockProcess"/>
    <dgm:cxn modelId="{EA2DD5A3-A968-4B4D-A742-F7F92290C49B}" type="presParOf" srcId="{C9A105EA-E34E-B643-89A5-9AD21A790966}" destId="{0BADF43B-C266-E146-AFEB-D534FE7C3D5A}" srcOrd="1" destOrd="0" presId="urn:microsoft.com/office/officeart/2016/7/layout/ChevronBlockProcess"/>
    <dgm:cxn modelId="{66C09E3F-89E6-A44A-A935-DF5215811DD3}" type="presParOf" srcId="{8D245979-9111-7E46-88DB-786318E2713E}" destId="{767B69EE-E4B9-E349-A85E-E5E6C1E238AC}" srcOrd="5" destOrd="0" presId="urn:microsoft.com/office/officeart/2016/7/layout/ChevronBlockProcess"/>
    <dgm:cxn modelId="{1C3210AE-39F5-3E47-A067-0BC805A160C4}" type="presParOf" srcId="{8D245979-9111-7E46-88DB-786318E2713E}" destId="{BA97465E-C76D-E44D-AF2A-3E1CBC293598}" srcOrd="6" destOrd="0" presId="urn:microsoft.com/office/officeart/2016/7/layout/ChevronBlockProcess"/>
    <dgm:cxn modelId="{8905FC27-C22B-8643-93BF-CC7C17969C43}" type="presParOf" srcId="{BA97465E-C76D-E44D-AF2A-3E1CBC293598}" destId="{8DE0A1F7-4ECB-1A44-B65A-25F9C146A179}" srcOrd="0" destOrd="0" presId="urn:microsoft.com/office/officeart/2016/7/layout/ChevronBlockProcess"/>
    <dgm:cxn modelId="{FAFDC132-A310-9A45-AA94-1F8F787DD43B}" type="presParOf" srcId="{BA97465E-C76D-E44D-AF2A-3E1CBC293598}" destId="{6E53CDCD-4217-904C-A68B-799A513B58BA}" srcOrd="1" destOrd="0" presId="urn:microsoft.com/office/officeart/2016/7/layout/ChevronBlockProcess"/>
    <dgm:cxn modelId="{B16C5546-5B65-9B40-BD14-5352BAF06297}" type="presParOf" srcId="{8D245979-9111-7E46-88DB-786318E2713E}" destId="{74E11B46-2350-D842-B594-0AD8D5B0536D}" srcOrd="7" destOrd="0" presId="urn:microsoft.com/office/officeart/2016/7/layout/ChevronBlockProcess"/>
    <dgm:cxn modelId="{015BB633-F9F4-D944-843F-B11B31CD5DAE}" type="presParOf" srcId="{8D245979-9111-7E46-88DB-786318E2713E}" destId="{6164D875-8593-D940-AC59-68A467E1EEDC}" srcOrd="8" destOrd="0" presId="urn:microsoft.com/office/officeart/2016/7/layout/ChevronBlockProcess"/>
    <dgm:cxn modelId="{25D54D58-9688-0F44-98EE-9DB344C13434}" type="presParOf" srcId="{6164D875-8593-D940-AC59-68A467E1EEDC}" destId="{500FE69C-CA52-014B-8428-F26F5D14FA36}" srcOrd="0" destOrd="0" presId="urn:microsoft.com/office/officeart/2016/7/layout/ChevronBlockProcess"/>
    <dgm:cxn modelId="{EB65E370-A7CD-C943-B2F9-AFA41FF0C6FA}" type="presParOf" srcId="{6164D875-8593-D940-AC59-68A467E1EEDC}" destId="{58706C61-B58A-9F4F-A603-09ADE6836EFA}" srcOrd="1" destOrd="0" presId="urn:microsoft.com/office/officeart/2016/7/layout/ChevronBlockProcess"/>
    <dgm:cxn modelId="{18FD8CC4-3CCD-FE4C-877F-58FCF4E76E87}" type="presParOf" srcId="{8D245979-9111-7E46-88DB-786318E2713E}" destId="{8F388007-6F92-CD4B-AE44-477894CA57FF}" srcOrd="9" destOrd="0" presId="urn:microsoft.com/office/officeart/2016/7/layout/ChevronBlockProcess"/>
    <dgm:cxn modelId="{74BCEF8E-8481-154F-9797-E215D33BEB06}" type="presParOf" srcId="{8D245979-9111-7E46-88DB-786318E2713E}" destId="{8F10CB47-EAD0-5D45-BC09-CBC8281D3821}" srcOrd="10" destOrd="0" presId="urn:microsoft.com/office/officeart/2016/7/layout/ChevronBlockProcess"/>
    <dgm:cxn modelId="{AE924AEB-2CD2-C84A-89B3-8850D6ACA70C}" type="presParOf" srcId="{8F10CB47-EAD0-5D45-BC09-CBC8281D3821}" destId="{C5E2DB23-17B5-F947-B3E8-02F94E9C2097}" srcOrd="0" destOrd="0" presId="urn:microsoft.com/office/officeart/2016/7/layout/ChevronBlockProcess"/>
    <dgm:cxn modelId="{C4F5CC05-33E2-5540-89C8-49B5FFE60E83}" type="presParOf" srcId="{8F10CB47-EAD0-5D45-BC09-CBC8281D3821}" destId="{A1559658-7D51-FA4A-AA68-30AB547DA8F4}"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93BA67-A414-44C1-88FD-3C79FB30E3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0CCA50-4E04-4FAC-9FDC-D228A803923F}">
      <dgm:prSet custT="1"/>
      <dgm:spPr/>
      <dgm:t>
        <a:bodyPr/>
        <a:lstStyle/>
        <a:p>
          <a:pPr>
            <a:lnSpc>
              <a:spcPct val="100000"/>
            </a:lnSpc>
            <a:buClr>
              <a:srgbClr val="00B0F0"/>
            </a:buClr>
            <a:buFont typeface="Wingdings" pitchFamily="2" charset="2"/>
            <a:buChar char="§"/>
          </a:pPr>
          <a:r>
            <a:rPr lang="en-US" sz="1600" dirty="0">
              <a:latin typeface="Arial" panose="020B0604020202020204" pitchFamily="34" charset="0"/>
              <a:cs typeface="Arial" panose="020B0604020202020204" pitchFamily="34" charset="0"/>
            </a:rPr>
            <a:t>Home health care agencies are also subject to New Jersey’s vaccine mandate. </a:t>
          </a:r>
        </a:p>
      </dgm:t>
    </dgm:pt>
    <dgm:pt modelId="{6C521D04-9AF8-4043-86C7-8993766FB35A}" type="parTrans" cxnId="{E5B7309C-5561-4C7E-9B05-C622DFB8DF1F}">
      <dgm:prSet/>
      <dgm:spPr/>
      <dgm:t>
        <a:bodyPr/>
        <a:lstStyle/>
        <a:p>
          <a:endParaRPr lang="en-US"/>
        </a:p>
      </dgm:t>
    </dgm:pt>
    <dgm:pt modelId="{3C47CC4D-FD17-4CDA-B04E-98E746F57F64}" type="sibTrans" cxnId="{E5B7309C-5561-4C7E-9B05-C622DFB8DF1F}">
      <dgm:prSet/>
      <dgm:spPr/>
      <dgm:t>
        <a:bodyPr/>
        <a:lstStyle/>
        <a:p>
          <a:endParaRPr lang="en-US"/>
        </a:p>
      </dgm:t>
    </dgm:pt>
    <dgm:pt modelId="{8FAD8B66-FD4C-4A2C-B28A-3C762579A239}">
      <dgm:prSet custT="1"/>
      <dgm:spPr/>
      <dgm:t>
        <a:bodyPr/>
        <a:lstStyle/>
        <a:p>
          <a:pPr>
            <a:lnSpc>
              <a:spcPct val="100000"/>
            </a:lnSpc>
            <a:buClr>
              <a:srgbClr val="00B0F0"/>
            </a:buClr>
            <a:buFont typeface="Wingdings" pitchFamily="2" charset="2"/>
            <a:buChar char="§"/>
          </a:pPr>
          <a:r>
            <a:rPr lang="en-US" sz="1600" dirty="0">
              <a:latin typeface="Arial" panose="020B0604020202020204" pitchFamily="34" charset="0"/>
              <a:cs typeface="Arial" panose="020B0604020202020204" pitchFamily="34" charset="0"/>
            </a:rPr>
            <a:t>Track whether patients have received an influenza vaccination.</a:t>
          </a:r>
        </a:p>
      </dgm:t>
    </dgm:pt>
    <dgm:pt modelId="{6E7BDE49-CC31-4FBE-A040-44BD7579CB29}" type="parTrans" cxnId="{932B16FC-02D1-4B04-AFAA-BDB594D5C70C}">
      <dgm:prSet/>
      <dgm:spPr/>
      <dgm:t>
        <a:bodyPr/>
        <a:lstStyle/>
        <a:p>
          <a:endParaRPr lang="en-US"/>
        </a:p>
      </dgm:t>
    </dgm:pt>
    <dgm:pt modelId="{FD40043C-8F6E-43F2-9AD6-9EA677C8E10F}" type="sibTrans" cxnId="{932B16FC-02D1-4B04-AFAA-BDB594D5C70C}">
      <dgm:prSet/>
      <dgm:spPr/>
      <dgm:t>
        <a:bodyPr/>
        <a:lstStyle/>
        <a:p>
          <a:endParaRPr lang="en-US"/>
        </a:p>
      </dgm:t>
    </dgm:pt>
    <dgm:pt modelId="{EC3AC781-9E47-4990-B956-B6F924C7B38E}">
      <dgm:prSet/>
      <dgm:spPr/>
      <dgm:t>
        <a:bodyPr/>
        <a:lstStyle/>
        <a:p>
          <a:pPr>
            <a:lnSpc>
              <a:spcPct val="100000"/>
            </a:lnSpc>
            <a:buClr>
              <a:srgbClr val="00B0F0"/>
            </a:buClr>
            <a:buFont typeface="Wingdings" pitchFamily="2" charset="2"/>
            <a:buChar char="§"/>
          </a:pPr>
          <a:r>
            <a:rPr lang="en-US" sz="1800" dirty="0"/>
            <a:t>Staff should use a mask, gloves and other PPE as appropriate.</a:t>
          </a:r>
        </a:p>
      </dgm:t>
    </dgm:pt>
    <dgm:pt modelId="{3BEEC2BB-6E2E-417A-B796-7715348D71F4}" type="parTrans" cxnId="{0CCB6439-C71A-455C-958D-11D8B8F5A1D6}">
      <dgm:prSet/>
      <dgm:spPr/>
      <dgm:t>
        <a:bodyPr/>
        <a:lstStyle/>
        <a:p>
          <a:endParaRPr lang="en-US"/>
        </a:p>
      </dgm:t>
    </dgm:pt>
    <dgm:pt modelId="{B73CA13A-38CF-4250-A463-9C991402896D}" type="sibTrans" cxnId="{0CCB6439-C71A-455C-958D-11D8B8F5A1D6}">
      <dgm:prSet/>
      <dgm:spPr/>
      <dgm:t>
        <a:bodyPr/>
        <a:lstStyle/>
        <a:p>
          <a:endParaRPr lang="en-US"/>
        </a:p>
      </dgm:t>
    </dgm:pt>
    <dgm:pt modelId="{AF663868-4F03-4EB1-AFDB-3CE425483513}">
      <dgm:prSet custT="1"/>
      <dgm:spPr/>
      <dgm:t>
        <a:bodyPr/>
        <a:lstStyle/>
        <a:p>
          <a:pPr>
            <a:lnSpc>
              <a:spcPct val="100000"/>
            </a:lnSpc>
            <a:buClr>
              <a:srgbClr val="00B0F0"/>
            </a:buClr>
            <a:buFont typeface="Wingdings" pitchFamily="2" charset="2"/>
            <a:buChar char="§"/>
          </a:pPr>
          <a:r>
            <a:rPr lang="en-US" sz="1600" b="0" i="0" dirty="0">
              <a:latin typeface="Arial" panose="020B0604020202020204" pitchFamily="34" charset="0"/>
              <a:cs typeface="Arial" panose="020B0604020202020204" pitchFamily="34" charset="0"/>
            </a:rPr>
            <a:t>Continue infection control measures to reduce transmission, including following </a:t>
          </a:r>
          <a:br>
            <a:rPr lang="en-US" sz="1600" b="0" i="0" dirty="0">
              <a:latin typeface="Arial" panose="020B0604020202020204" pitchFamily="34" charset="0"/>
              <a:cs typeface="Arial" panose="020B0604020202020204" pitchFamily="34" charset="0"/>
            </a:rPr>
          </a:br>
          <a:r>
            <a:rPr lang="en-US" sz="1600" b="0" i="0" dirty="0">
              <a:latin typeface="Arial" panose="020B0604020202020204" pitchFamily="34" charset="0"/>
              <a:cs typeface="Arial" panose="020B0604020202020204" pitchFamily="34" charset="0"/>
            </a:rPr>
            <a:t>Standard and Droplet Precautions.</a:t>
          </a:r>
        </a:p>
      </dgm:t>
    </dgm:pt>
    <dgm:pt modelId="{4C99A88D-1852-4F25-B07E-45A81AF4A659}" type="parTrans" cxnId="{028512F2-3DB8-4212-95FA-9AA2D8BA3450}">
      <dgm:prSet/>
      <dgm:spPr/>
      <dgm:t>
        <a:bodyPr/>
        <a:lstStyle/>
        <a:p>
          <a:endParaRPr lang="en-US"/>
        </a:p>
      </dgm:t>
    </dgm:pt>
    <dgm:pt modelId="{0C1462F5-5912-47DD-B97D-FBCEB1D461C4}" type="sibTrans" cxnId="{028512F2-3DB8-4212-95FA-9AA2D8BA3450}">
      <dgm:prSet/>
      <dgm:spPr/>
      <dgm:t>
        <a:bodyPr/>
        <a:lstStyle/>
        <a:p>
          <a:endParaRPr lang="en-US"/>
        </a:p>
      </dgm:t>
    </dgm:pt>
    <dgm:pt modelId="{EBBE20E8-3A92-4974-AE38-B147A0E00C5A}">
      <dgm:prSet custT="1"/>
      <dgm:spPr/>
      <dgm:t>
        <a:bodyPr/>
        <a:lstStyle/>
        <a:p>
          <a:pPr>
            <a:lnSpc>
              <a:spcPct val="100000"/>
            </a:lnSpc>
            <a:buClr>
              <a:srgbClr val="00B0F0"/>
            </a:buClr>
            <a:buFont typeface="Wingdings" pitchFamily="2" charset="2"/>
            <a:buChar char="§"/>
          </a:pPr>
          <a:r>
            <a:rPr lang="en-US" sz="1600" dirty="0">
              <a:latin typeface="Arial" panose="020B0604020202020204" pitchFamily="34" charset="0"/>
              <a:cs typeface="Arial" panose="020B0604020202020204" pitchFamily="34" charset="0"/>
            </a:rPr>
            <a:t>Immediately report any suspected or new cases in accordance with state and federal requirements.</a:t>
          </a:r>
        </a:p>
      </dgm:t>
    </dgm:pt>
    <dgm:pt modelId="{5E9C0B0F-0DC9-4356-840F-C9E3C6EF9492}" type="parTrans" cxnId="{94B04E17-15B8-474C-9407-1D494E2A3066}">
      <dgm:prSet/>
      <dgm:spPr/>
      <dgm:t>
        <a:bodyPr/>
        <a:lstStyle/>
        <a:p>
          <a:endParaRPr lang="en-US"/>
        </a:p>
      </dgm:t>
    </dgm:pt>
    <dgm:pt modelId="{35DF363A-20AF-40EC-A086-C6D74C813ECF}" type="sibTrans" cxnId="{94B04E17-15B8-474C-9407-1D494E2A3066}">
      <dgm:prSet/>
      <dgm:spPr/>
      <dgm:t>
        <a:bodyPr/>
        <a:lstStyle/>
        <a:p>
          <a:endParaRPr lang="en-US"/>
        </a:p>
      </dgm:t>
    </dgm:pt>
    <dgm:pt modelId="{8D220226-BF86-1749-BEB6-E9411BFE613D}">
      <dgm:prSet custT="1"/>
      <dgm:spPr>
        <a:solidFill>
          <a:schemeClr val="bg1"/>
        </a:solidFill>
        <a:ln>
          <a:solidFill>
            <a:schemeClr val="bg1"/>
          </a:solidFill>
        </a:ln>
      </dgm:spPr>
      <dgm:t>
        <a:bodyPr/>
        <a:lstStyle/>
        <a:p>
          <a:pPr>
            <a:buClr>
              <a:srgbClr val="00B0F0"/>
            </a:buClr>
            <a:buFont typeface="Wingdings" pitchFamily="2" charset="2"/>
            <a:buChar char="§"/>
          </a:pPr>
          <a:endParaRPr lang="en-US" sz="1600" dirty="0">
            <a:latin typeface="Arial" panose="020B0604020202020204" pitchFamily="34" charset="0"/>
            <a:cs typeface="Arial" panose="020B0604020202020204" pitchFamily="34" charset="0"/>
          </a:endParaRPr>
        </a:p>
      </dgm:t>
    </dgm:pt>
    <dgm:pt modelId="{9CEAA6B1-AC0D-2643-B4E3-DC520C4CA1F1}" type="sibTrans" cxnId="{04FA8CD4-0E32-EF4E-8F6E-42832C1DC3BD}">
      <dgm:prSet/>
      <dgm:spPr/>
      <dgm:t>
        <a:bodyPr/>
        <a:lstStyle/>
        <a:p>
          <a:endParaRPr lang="en-US"/>
        </a:p>
      </dgm:t>
    </dgm:pt>
    <dgm:pt modelId="{5DC24C33-1F3C-A340-B8A6-5FF0E61D5C41}" type="parTrans" cxnId="{04FA8CD4-0E32-EF4E-8F6E-42832C1DC3BD}">
      <dgm:prSet/>
      <dgm:spPr/>
      <dgm:t>
        <a:bodyPr/>
        <a:lstStyle/>
        <a:p>
          <a:endParaRPr lang="en-US"/>
        </a:p>
      </dgm:t>
    </dgm:pt>
    <dgm:pt modelId="{BF2502BF-E0C7-4E20-8A37-AC4C317564E6}">
      <dgm:prSet custT="1"/>
      <dgm:spPr/>
      <dgm:t>
        <a:bodyPr/>
        <a:lstStyle/>
        <a:p>
          <a:pPr>
            <a:lnSpc>
              <a:spcPct val="100000"/>
            </a:lnSpc>
            <a:buClr>
              <a:srgbClr val="00B0F0"/>
            </a:buClr>
            <a:buFont typeface="Wingdings" pitchFamily="2" charset="2"/>
            <a:buNone/>
          </a:pPr>
          <a:endParaRPr lang="en-US" sz="1600" b="0" i="0" dirty="0">
            <a:latin typeface="Arial" panose="020B0604020202020204" pitchFamily="34" charset="0"/>
            <a:cs typeface="Arial" panose="020B0604020202020204" pitchFamily="34" charset="0"/>
          </a:endParaRPr>
        </a:p>
      </dgm:t>
    </dgm:pt>
    <dgm:pt modelId="{32616992-35F8-4F49-A023-D860FE760CE3}" type="parTrans" cxnId="{342BA594-969C-492F-AF0F-11225A43E4D1}">
      <dgm:prSet/>
      <dgm:spPr/>
      <dgm:t>
        <a:bodyPr/>
        <a:lstStyle/>
        <a:p>
          <a:endParaRPr lang="en-US"/>
        </a:p>
      </dgm:t>
    </dgm:pt>
    <dgm:pt modelId="{85F0C798-B2A0-47F9-B1E1-3EC709E25C77}" type="sibTrans" cxnId="{342BA594-969C-492F-AF0F-11225A43E4D1}">
      <dgm:prSet/>
      <dgm:spPr/>
      <dgm:t>
        <a:bodyPr/>
        <a:lstStyle/>
        <a:p>
          <a:endParaRPr lang="en-US"/>
        </a:p>
      </dgm:t>
    </dgm:pt>
    <dgm:pt modelId="{8F40170F-3BCF-467B-A93A-39C7F9764226}">
      <dgm:prSet custT="1"/>
      <dgm:spPr/>
      <dgm:t>
        <a:bodyPr/>
        <a:lstStyle/>
        <a:p>
          <a:pPr>
            <a:lnSpc>
              <a:spcPct val="100000"/>
            </a:lnSpc>
            <a:buClr>
              <a:srgbClr val="00B0F0"/>
            </a:buClr>
            <a:buFont typeface="Wingdings" pitchFamily="2" charset="2"/>
            <a:buChar char="§"/>
          </a:pPr>
          <a:r>
            <a:rPr lang="en-US" sz="1600" dirty="0">
              <a:latin typeface="Arial" panose="020B0604020202020204" pitchFamily="34" charset="0"/>
              <a:cs typeface="Arial" panose="020B0604020202020204" pitchFamily="34" charset="0"/>
            </a:rPr>
            <a:t>Safely transport vaccines for emergency and short-term transport and storage while in the field. </a:t>
          </a:r>
        </a:p>
      </dgm:t>
    </dgm:pt>
    <dgm:pt modelId="{5B339503-EEB4-4934-BFA5-4A33BAD275DB}" type="parTrans" cxnId="{B6A0D4FF-6327-42EF-84FC-B06D1683E1E8}">
      <dgm:prSet/>
      <dgm:spPr/>
      <dgm:t>
        <a:bodyPr/>
        <a:lstStyle/>
        <a:p>
          <a:endParaRPr lang="en-US"/>
        </a:p>
      </dgm:t>
    </dgm:pt>
    <dgm:pt modelId="{45813480-161C-47D4-B4A0-1904F353A7BC}" type="sibTrans" cxnId="{B6A0D4FF-6327-42EF-84FC-B06D1683E1E8}">
      <dgm:prSet/>
      <dgm:spPr/>
      <dgm:t>
        <a:bodyPr/>
        <a:lstStyle/>
        <a:p>
          <a:endParaRPr lang="en-US"/>
        </a:p>
      </dgm:t>
    </dgm:pt>
    <dgm:pt modelId="{471E32AF-0D67-41EF-B70E-05A94902B925}">
      <dgm:prSet custT="1"/>
      <dgm:spPr/>
      <dgm:t>
        <a:bodyPr/>
        <a:lstStyle/>
        <a:p>
          <a:pPr>
            <a:lnSpc>
              <a:spcPct val="100000"/>
            </a:lnSpc>
            <a:buClr>
              <a:srgbClr val="00B0F0"/>
            </a:buClr>
            <a:buFont typeface="Wingdings" pitchFamily="2" charset="2"/>
            <a:buChar char="§"/>
          </a:pPr>
          <a:endParaRPr lang="en-US" sz="1600" dirty="0">
            <a:latin typeface="Arial" panose="020B0604020202020204" pitchFamily="34" charset="0"/>
            <a:cs typeface="Arial" panose="020B0604020202020204" pitchFamily="34" charset="0"/>
          </a:endParaRPr>
        </a:p>
      </dgm:t>
    </dgm:pt>
    <dgm:pt modelId="{A79FE319-2528-414D-8143-AD1F7E067036}" type="parTrans" cxnId="{E5E32831-0CF0-424B-84DA-1720755D36B2}">
      <dgm:prSet/>
      <dgm:spPr/>
      <dgm:t>
        <a:bodyPr/>
        <a:lstStyle/>
        <a:p>
          <a:endParaRPr lang="en-US"/>
        </a:p>
      </dgm:t>
    </dgm:pt>
    <dgm:pt modelId="{FB8E11CF-823F-47BA-84ED-67BF34893496}" type="sibTrans" cxnId="{E5E32831-0CF0-424B-84DA-1720755D36B2}">
      <dgm:prSet/>
      <dgm:spPr/>
      <dgm:t>
        <a:bodyPr/>
        <a:lstStyle/>
        <a:p>
          <a:endParaRPr lang="en-US"/>
        </a:p>
      </dgm:t>
    </dgm:pt>
    <dgm:pt modelId="{D050F3D9-FCDA-449C-ACB7-14A4E7E4E092}">
      <dgm:prSet/>
      <dgm:spPr/>
      <dgm:t>
        <a:bodyPr/>
        <a:lstStyle/>
        <a:p>
          <a:pPr>
            <a:lnSpc>
              <a:spcPct val="100000"/>
            </a:lnSpc>
            <a:buClr>
              <a:srgbClr val="00B0F0"/>
            </a:buClr>
            <a:buFont typeface="Wingdings" pitchFamily="2" charset="2"/>
            <a:buChar char="§"/>
          </a:pPr>
          <a:endParaRPr lang="en-US" sz="1800" dirty="0"/>
        </a:p>
      </dgm:t>
    </dgm:pt>
    <dgm:pt modelId="{C30B04F8-9C5C-4ADA-B3F8-7C1ADF290B45}" type="parTrans" cxnId="{773F8721-55E8-43DC-B6C5-D64D7CC45640}">
      <dgm:prSet/>
      <dgm:spPr/>
      <dgm:t>
        <a:bodyPr/>
        <a:lstStyle/>
        <a:p>
          <a:endParaRPr lang="en-US"/>
        </a:p>
      </dgm:t>
    </dgm:pt>
    <dgm:pt modelId="{903A4BCE-A009-4499-9CED-FE3A04364869}" type="sibTrans" cxnId="{773F8721-55E8-43DC-B6C5-D64D7CC45640}">
      <dgm:prSet/>
      <dgm:spPr/>
      <dgm:t>
        <a:bodyPr/>
        <a:lstStyle/>
        <a:p>
          <a:endParaRPr lang="en-US"/>
        </a:p>
      </dgm:t>
    </dgm:pt>
    <dgm:pt modelId="{DB2D54AD-BC24-4607-A144-B225DCB09F2A}">
      <dgm:prSet custT="1"/>
      <dgm:spPr/>
      <dgm:t>
        <a:bodyPr/>
        <a:lstStyle/>
        <a:p>
          <a:pPr>
            <a:lnSpc>
              <a:spcPct val="100000"/>
            </a:lnSpc>
            <a:buClr>
              <a:srgbClr val="00B0F0"/>
            </a:buClr>
            <a:buFont typeface="Wingdings" pitchFamily="2" charset="2"/>
            <a:buChar char="§"/>
          </a:pPr>
          <a:endParaRPr lang="en-US" sz="1600" b="0" i="0" dirty="0">
            <a:latin typeface="Arial" panose="020B0604020202020204" pitchFamily="34" charset="0"/>
            <a:cs typeface="Arial" panose="020B0604020202020204" pitchFamily="34" charset="0"/>
          </a:endParaRPr>
        </a:p>
      </dgm:t>
    </dgm:pt>
    <dgm:pt modelId="{681CDFA7-C666-478D-B643-E8BC45037CC0}" type="parTrans" cxnId="{170F8838-4599-4EBF-9A07-AFC0CDF0CD07}">
      <dgm:prSet/>
      <dgm:spPr/>
      <dgm:t>
        <a:bodyPr/>
        <a:lstStyle/>
        <a:p>
          <a:endParaRPr lang="en-US"/>
        </a:p>
      </dgm:t>
    </dgm:pt>
    <dgm:pt modelId="{41DFA500-B992-4107-A37C-4CC78CA82085}" type="sibTrans" cxnId="{170F8838-4599-4EBF-9A07-AFC0CDF0CD07}">
      <dgm:prSet/>
      <dgm:spPr/>
      <dgm:t>
        <a:bodyPr/>
        <a:lstStyle/>
        <a:p>
          <a:endParaRPr lang="en-US"/>
        </a:p>
      </dgm:t>
    </dgm:pt>
    <dgm:pt modelId="{264E45CE-85A8-4AD3-9859-F72BA70E85A7}">
      <dgm:prSet custT="1"/>
      <dgm:spPr/>
      <dgm:t>
        <a:bodyPr/>
        <a:lstStyle/>
        <a:p>
          <a:pPr>
            <a:lnSpc>
              <a:spcPct val="100000"/>
            </a:lnSpc>
            <a:buClr>
              <a:srgbClr val="00B0F0"/>
            </a:buClr>
            <a:buFont typeface="Wingdings" pitchFamily="2" charset="2"/>
            <a:buChar char="§"/>
          </a:pPr>
          <a:endParaRPr lang="en-US" sz="1600" dirty="0">
            <a:latin typeface="Arial" panose="020B0604020202020204" pitchFamily="34" charset="0"/>
            <a:cs typeface="Arial" panose="020B0604020202020204" pitchFamily="34" charset="0"/>
          </a:endParaRPr>
        </a:p>
      </dgm:t>
    </dgm:pt>
    <dgm:pt modelId="{BD2EE801-076C-46B7-B3E9-958B21B8159D}" type="parTrans" cxnId="{DC0FB512-E894-43E2-B95C-3A77242433E7}">
      <dgm:prSet/>
      <dgm:spPr/>
      <dgm:t>
        <a:bodyPr/>
        <a:lstStyle/>
        <a:p>
          <a:endParaRPr lang="en-US"/>
        </a:p>
      </dgm:t>
    </dgm:pt>
    <dgm:pt modelId="{105F3774-B6C5-4173-838D-3FB15E61104C}" type="sibTrans" cxnId="{DC0FB512-E894-43E2-B95C-3A77242433E7}">
      <dgm:prSet/>
      <dgm:spPr/>
      <dgm:t>
        <a:bodyPr/>
        <a:lstStyle/>
        <a:p>
          <a:endParaRPr lang="en-US"/>
        </a:p>
      </dgm:t>
    </dgm:pt>
    <dgm:pt modelId="{D798B1E6-22DA-451D-BB4B-A389C4CDBADF}">
      <dgm:prSet custT="1"/>
      <dgm:spPr/>
      <dgm:t>
        <a:bodyPr/>
        <a:lstStyle/>
        <a:p>
          <a:pPr>
            <a:lnSpc>
              <a:spcPct val="100000"/>
            </a:lnSpc>
            <a:buClr>
              <a:srgbClr val="00B0F0"/>
            </a:buClr>
            <a:buFont typeface="Wingdings" pitchFamily="2" charset="2"/>
            <a:buChar char="§"/>
          </a:pPr>
          <a:r>
            <a:rPr lang="en-US" sz="1600" b="0" i="0" dirty="0">
              <a:latin typeface="Arial" panose="020B0604020202020204" pitchFamily="34" charset="0"/>
              <a:cs typeface="Arial" panose="020B0604020202020204" pitchFamily="34" charset="0"/>
            </a:rPr>
            <a:t>Have a plan in place to monitor employees and patients in home care settings, utilize a checklist.</a:t>
          </a:r>
        </a:p>
      </dgm:t>
    </dgm:pt>
    <dgm:pt modelId="{70CE3530-DFBC-40B2-B565-F304DC61879A}" type="sibTrans" cxnId="{34982214-BE00-4E12-821B-C5C842CBD8D6}">
      <dgm:prSet/>
      <dgm:spPr/>
      <dgm:t>
        <a:bodyPr/>
        <a:lstStyle/>
        <a:p>
          <a:endParaRPr lang="en-US"/>
        </a:p>
      </dgm:t>
    </dgm:pt>
    <dgm:pt modelId="{89F0569F-7550-4A69-8355-0D5665EE6FD6}" type="parTrans" cxnId="{34982214-BE00-4E12-821B-C5C842CBD8D6}">
      <dgm:prSet/>
      <dgm:spPr/>
      <dgm:t>
        <a:bodyPr/>
        <a:lstStyle/>
        <a:p>
          <a:endParaRPr lang="en-US"/>
        </a:p>
      </dgm:t>
    </dgm:pt>
    <dgm:pt modelId="{D4D1CDA8-7669-4369-8C8E-F29973488351}">
      <dgm:prSet custT="1"/>
      <dgm:spPr/>
      <dgm:t>
        <a:bodyPr/>
        <a:lstStyle/>
        <a:p>
          <a:pPr>
            <a:lnSpc>
              <a:spcPct val="100000"/>
            </a:lnSpc>
            <a:buClr>
              <a:srgbClr val="00B0F0"/>
            </a:buClr>
            <a:buFont typeface="Wingdings" pitchFamily="2" charset="2"/>
            <a:buNone/>
          </a:pPr>
          <a:endParaRPr lang="en-US" sz="1600" dirty="0">
            <a:latin typeface="Arial" panose="020B0604020202020204" pitchFamily="34" charset="0"/>
            <a:cs typeface="Arial" panose="020B0604020202020204" pitchFamily="34" charset="0"/>
          </a:endParaRPr>
        </a:p>
      </dgm:t>
    </dgm:pt>
    <dgm:pt modelId="{5FFC9CC1-CEB9-472B-B711-14E160EAAE6F}" type="parTrans" cxnId="{F26ADC60-E276-4245-A75F-BBB607F49E45}">
      <dgm:prSet/>
      <dgm:spPr/>
      <dgm:t>
        <a:bodyPr/>
        <a:lstStyle/>
        <a:p>
          <a:endParaRPr lang="en-US"/>
        </a:p>
      </dgm:t>
    </dgm:pt>
    <dgm:pt modelId="{54B59A3E-08C4-453F-9411-26E5DA1BEFA0}" type="sibTrans" cxnId="{F26ADC60-E276-4245-A75F-BBB607F49E45}">
      <dgm:prSet/>
      <dgm:spPr/>
      <dgm:t>
        <a:bodyPr/>
        <a:lstStyle/>
        <a:p>
          <a:endParaRPr lang="en-US"/>
        </a:p>
      </dgm:t>
    </dgm:pt>
    <dgm:pt modelId="{33420005-2717-A749-9DE2-AE474D6DB870}" type="pres">
      <dgm:prSet presAssocID="{C993BA67-A414-44C1-88FD-3C79FB30E34F}" presName="linear" presStyleCnt="0">
        <dgm:presLayoutVars>
          <dgm:animLvl val="lvl"/>
          <dgm:resizeHandles val="exact"/>
        </dgm:presLayoutVars>
      </dgm:prSet>
      <dgm:spPr/>
    </dgm:pt>
    <dgm:pt modelId="{BA73CBBB-1EF4-4381-A7EA-4F7B92907B3A}" type="pres">
      <dgm:prSet presAssocID="{8D220226-BF86-1749-BEB6-E9411BFE613D}" presName="parentText" presStyleLbl="node1" presStyleIdx="0" presStyleCnt="1">
        <dgm:presLayoutVars>
          <dgm:chMax val="0"/>
          <dgm:bulletEnabled val="1"/>
        </dgm:presLayoutVars>
      </dgm:prSet>
      <dgm:spPr/>
    </dgm:pt>
    <dgm:pt modelId="{C10C4040-3AEE-4AEE-B3C5-196EA3816CA6}" type="pres">
      <dgm:prSet presAssocID="{8D220226-BF86-1749-BEB6-E9411BFE613D}" presName="childText" presStyleLbl="revTx" presStyleIdx="0" presStyleCnt="1" custLinFactNeighborY="-42156">
        <dgm:presLayoutVars>
          <dgm:bulletEnabled val="1"/>
        </dgm:presLayoutVars>
      </dgm:prSet>
      <dgm:spPr/>
    </dgm:pt>
  </dgm:ptLst>
  <dgm:cxnLst>
    <dgm:cxn modelId="{DC0FB512-E894-43E2-B95C-3A77242433E7}" srcId="{8D220226-BF86-1749-BEB6-E9411BFE613D}" destId="{264E45CE-85A8-4AD3-9859-F72BA70E85A7}" srcOrd="11" destOrd="0" parTransId="{BD2EE801-076C-46B7-B3E9-958B21B8159D}" sibTransId="{105F3774-B6C5-4173-838D-3FB15E61104C}"/>
    <dgm:cxn modelId="{34982214-BE00-4E12-821B-C5C842CBD8D6}" srcId="{8D220226-BF86-1749-BEB6-E9411BFE613D}" destId="{D798B1E6-22DA-451D-BB4B-A389C4CDBADF}" srcOrd="2" destOrd="0" parTransId="{89F0569F-7550-4A69-8355-0D5665EE6FD6}" sibTransId="{70CE3530-DFBC-40B2-B565-F304DC61879A}"/>
    <dgm:cxn modelId="{94B04E17-15B8-474C-9407-1D494E2A3066}" srcId="{8D220226-BF86-1749-BEB6-E9411BFE613D}" destId="{EBBE20E8-3A92-4974-AE38-B147A0E00C5A}" srcOrd="12" destOrd="0" parTransId="{5E9C0B0F-0DC9-4356-840F-C9E3C6EF9492}" sibTransId="{35DF363A-20AF-40EC-A086-C6D74C813ECF}"/>
    <dgm:cxn modelId="{99830119-A936-4477-B806-51C492480732}" type="presOf" srcId="{264E45CE-85A8-4AD3-9859-F72BA70E85A7}" destId="{C10C4040-3AEE-4AEE-B3C5-196EA3816CA6}" srcOrd="0" destOrd="11" presId="urn:microsoft.com/office/officeart/2005/8/layout/vList2"/>
    <dgm:cxn modelId="{773F8721-55E8-43DC-B6C5-D64D7CC45640}" srcId="{8D220226-BF86-1749-BEB6-E9411BFE613D}" destId="{D050F3D9-FCDA-449C-ACB7-14A4E7E4E092}" srcOrd="7" destOrd="0" parTransId="{C30B04F8-9C5C-4ADA-B3F8-7C1ADF290B45}" sibTransId="{903A4BCE-A009-4499-9CED-FE3A04364869}"/>
    <dgm:cxn modelId="{E5E32831-0CF0-424B-84DA-1720755D36B2}" srcId="{8D220226-BF86-1749-BEB6-E9411BFE613D}" destId="{471E32AF-0D67-41EF-B70E-05A94902B925}" srcOrd="5" destOrd="0" parTransId="{A79FE319-2528-414D-8143-AD1F7E067036}" sibTransId="{FB8E11CF-823F-47BA-84ED-67BF34893496}"/>
    <dgm:cxn modelId="{10C6A031-5208-4EC0-AE7C-209F824D2469}" type="presOf" srcId="{D4D1CDA8-7669-4369-8C8E-F29973488351}" destId="{C10C4040-3AEE-4AEE-B3C5-196EA3816CA6}" srcOrd="0" destOrd="1" presId="urn:microsoft.com/office/officeart/2005/8/layout/vList2"/>
    <dgm:cxn modelId="{170F8838-4599-4EBF-9A07-AFC0CDF0CD07}" srcId="{8D220226-BF86-1749-BEB6-E9411BFE613D}" destId="{DB2D54AD-BC24-4607-A144-B225DCB09F2A}" srcOrd="9" destOrd="0" parTransId="{681CDFA7-C666-478D-B643-E8BC45037CC0}" sibTransId="{41DFA500-B992-4107-A37C-4CC78CA82085}"/>
    <dgm:cxn modelId="{0CCB6439-C71A-455C-958D-11D8B8F5A1D6}" srcId="{8D220226-BF86-1749-BEB6-E9411BFE613D}" destId="{EC3AC781-9E47-4990-B956-B6F924C7B38E}" srcOrd="8" destOrd="0" parTransId="{3BEEC2BB-6E2E-417A-B796-7715348D71F4}" sibTransId="{B73CA13A-38CF-4250-A463-9C991402896D}"/>
    <dgm:cxn modelId="{503AB342-A064-4CDF-9DF3-40A93F902360}" type="presOf" srcId="{BF2502BF-E0C7-4E20-8A37-AC4C317564E6}" destId="{C10C4040-3AEE-4AEE-B3C5-196EA3816CA6}" srcOrd="0" destOrd="3" presId="urn:microsoft.com/office/officeart/2005/8/layout/vList2"/>
    <dgm:cxn modelId="{F26ADC60-E276-4245-A75F-BBB607F49E45}" srcId="{8D220226-BF86-1749-BEB6-E9411BFE613D}" destId="{D4D1CDA8-7669-4369-8C8E-F29973488351}" srcOrd="1" destOrd="0" parTransId="{5FFC9CC1-CEB9-472B-B711-14E160EAAE6F}" sibTransId="{54B59A3E-08C4-453F-9411-26E5DA1BEFA0}"/>
    <dgm:cxn modelId="{5AC47D72-8EE7-48FE-9F17-61D8B993456C}" type="presOf" srcId="{8F40170F-3BCF-467B-A93A-39C7F9764226}" destId="{C10C4040-3AEE-4AEE-B3C5-196EA3816CA6}" srcOrd="0" destOrd="6" presId="urn:microsoft.com/office/officeart/2005/8/layout/vList2"/>
    <dgm:cxn modelId="{428D3E79-6337-4764-BC8E-0542C1D64A8D}" type="presOf" srcId="{EBBE20E8-3A92-4974-AE38-B147A0E00C5A}" destId="{C10C4040-3AEE-4AEE-B3C5-196EA3816CA6}" srcOrd="0" destOrd="12" presId="urn:microsoft.com/office/officeart/2005/8/layout/vList2"/>
    <dgm:cxn modelId="{342BA594-969C-492F-AF0F-11225A43E4D1}" srcId="{8D220226-BF86-1749-BEB6-E9411BFE613D}" destId="{BF2502BF-E0C7-4E20-8A37-AC4C317564E6}" srcOrd="3" destOrd="0" parTransId="{32616992-35F8-4F49-A023-D860FE760CE3}" sibTransId="{85F0C798-B2A0-47F9-B1E1-3EC709E25C77}"/>
    <dgm:cxn modelId="{E5B7309C-5561-4C7E-9B05-C622DFB8DF1F}" srcId="{8D220226-BF86-1749-BEB6-E9411BFE613D}" destId="{0B0CCA50-4E04-4FAC-9FDC-D228A803923F}" srcOrd="0" destOrd="0" parTransId="{6C521D04-9AF8-4043-86C7-8993766FB35A}" sibTransId="{3C47CC4D-FD17-4CDA-B04E-98E746F57F64}"/>
    <dgm:cxn modelId="{F6D2D69F-D8AB-4B67-BF4D-E925B24C57EE}" type="presOf" srcId="{0B0CCA50-4E04-4FAC-9FDC-D228A803923F}" destId="{C10C4040-3AEE-4AEE-B3C5-196EA3816CA6}" srcOrd="0" destOrd="0" presId="urn:microsoft.com/office/officeart/2005/8/layout/vList2"/>
    <dgm:cxn modelId="{27D579A2-30C9-4B5B-88C6-E849C9E785E1}" type="presOf" srcId="{EC3AC781-9E47-4990-B956-B6F924C7B38E}" destId="{C10C4040-3AEE-4AEE-B3C5-196EA3816CA6}" srcOrd="0" destOrd="8" presId="urn:microsoft.com/office/officeart/2005/8/layout/vList2"/>
    <dgm:cxn modelId="{A382A4B1-2134-4D8C-BF20-8D4BAC31EF70}" type="presOf" srcId="{D050F3D9-FCDA-449C-ACB7-14A4E7E4E092}" destId="{C10C4040-3AEE-4AEE-B3C5-196EA3816CA6}" srcOrd="0" destOrd="7" presId="urn:microsoft.com/office/officeart/2005/8/layout/vList2"/>
    <dgm:cxn modelId="{07A8D7B2-45E7-4274-9878-0D12469386B1}" type="presOf" srcId="{D798B1E6-22DA-451D-BB4B-A389C4CDBADF}" destId="{C10C4040-3AEE-4AEE-B3C5-196EA3816CA6}" srcOrd="0" destOrd="2" presId="urn:microsoft.com/office/officeart/2005/8/layout/vList2"/>
    <dgm:cxn modelId="{3AD5FFC5-5F71-4A81-BF1B-3B30A51C6843}" type="presOf" srcId="{AF663868-4F03-4EB1-AFDB-3CE425483513}" destId="{C10C4040-3AEE-4AEE-B3C5-196EA3816CA6}" srcOrd="0" destOrd="10" presId="urn:microsoft.com/office/officeart/2005/8/layout/vList2"/>
    <dgm:cxn modelId="{323BCBC9-0C42-40DE-9D14-7D5530010C8E}" type="presOf" srcId="{DB2D54AD-BC24-4607-A144-B225DCB09F2A}" destId="{C10C4040-3AEE-4AEE-B3C5-196EA3816CA6}" srcOrd="0" destOrd="9" presId="urn:microsoft.com/office/officeart/2005/8/layout/vList2"/>
    <dgm:cxn modelId="{12E684CB-DC4F-D24C-9018-E8A7FEE0DDCC}" type="presOf" srcId="{C993BA67-A414-44C1-88FD-3C79FB30E34F}" destId="{33420005-2717-A749-9DE2-AE474D6DB870}" srcOrd="0" destOrd="0" presId="urn:microsoft.com/office/officeart/2005/8/layout/vList2"/>
    <dgm:cxn modelId="{04FA8CD4-0E32-EF4E-8F6E-42832C1DC3BD}" srcId="{C993BA67-A414-44C1-88FD-3C79FB30E34F}" destId="{8D220226-BF86-1749-BEB6-E9411BFE613D}" srcOrd="0" destOrd="0" parTransId="{5DC24C33-1F3C-A340-B8A6-5FF0E61D5C41}" sibTransId="{9CEAA6B1-AC0D-2643-B4E3-DC520C4CA1F1}"/>
    <dgm:cxn modelId="{F95B71D6-9012-46B5-9F92-A11ECA4E163D}" type="presOf" srcId="{8FAD8B66-FD4C-4A2C-B28A-3C762579A239}" destId="{C10C4040-3AEE-4AEE-B3C5-196EA3816CA6}" srcOrd="0" destOrd="4" presId="urn:microsoft.com/office/officeart/2005/8/layout/vList2"/>
    <dgm:cxn modelId="{37FE15E8-C6DF-4EFF-AE57-A18E9ADBA310}" type="presOf" srcId="{8D220226-BF86-1749-BEB6-E9411BFE613D}" destId="{BA73CBBB-1EF4-4381-A7EA-4F7B92907B3A}" srcOrd="0" destOrd="0" presId="urn:microsoft.com/office/officeart/2005/8/layout/vList2"/>
    <dgm:cxn modelId="{FF1F7CF0-55FA-44DE-B64C-21A6800D4D93}" type="presOf" srcId="{471E32AF-0D67-41EF-B70E-05A94902B925}" destId="{C10C4040-3AEE-4AEE-B3C5-196EA3816CA6}" srcOrd="0" destOrd="5" presId="urn:microsoft.com/office/officeart/2005/8/layout/vList2"/>
    <dgm:cxn modelId="{028512F2-3DB8-4212-95FA-9AA2D8BA3450}" srcId="{8D220226-BF86-1749-BEB6-E9411BFE613D}" destId="{AF663868-4F03-4EB1-AFDB-3CE425483513}" srcOrd="10" destOrd="0" parTransId="{4C99A88D-1852-4F25-B07E-45A81AF4A659}" sibTransId="{0C1462F5-5912-47DD-B97D-FBCEB1D461C4}"/>
    <dgm:cxn modelId="{932B16FC-02D1-4B04-AFAA-BDB594D5C70C}" srcId="{8D220226-BF86-1749-BEB6-E9411BFE613D}" destId="{8FAD8B66-FD4C-4A2C-B28A-3C762579A239}" srcOrd="4" destOrd="0" parTransId="{6E7BDE49-CC31-4FBE-A040-44BD7579CB29}" sibTransId="{FD40043C-8F6E-43F2-9AD6-9EA677C8E10F}"/>
    <dgm:cxn modelId="{B6A0D4FF-6327-42EF-84FC-B06D1683E1E8}" srcId="{8D220226-BF86-1749-BEB6-E9411BFE613D}" destId="{8F40170F-3BCF-467B-A93A-39C7F9764226}" srcOrd="6" destOrd="0" parTransId="{5B339503-EEB4-4934-BFA5-4A33BAD275DB}" sibTransId="{45813480-161C-47D4-B4A0-1904F353A7BC}"/>
    <dgm:cxn modelId="{C30C219E-739C-4C70-BE6E-F21906762A23}" type="presParOf" srcId="{33420005-2717-A749-9DE2-AE474D6DB870}" destId="{BA73CBBB-1EF4-4381-A7EA-4F7B92907B3A}" srcOrd="0" destOrd="0" presId="urn:microsoft.com/office/officeart/2005/8/layout/vList2"/>
    <dgm:cxn modelId="{87E244A9-2DE2-4B00-BED2-5B9347E7DF6D}" type="presParOf" srcId="{33420005-2717-A749-9DE2-AE474D6DB870}" destId="{C10C4040-3AEE-4AEE-B3C5-196EA3816CA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2BAE79-A9B3-4EB4-9C09-88954E1E75F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7B7B069-4CF6-4583-B215-AF6D7E5379DF}">
      <dgm:prSet custT="1"/>
      <dgm:spPr/>
      <dgm:t>
        <a:bodyPr/>
        <a:lstStyle/>
        <a:p>
          <a:r>
            <a:rPr lang="en-US" sz="1800" dirty="0">
              <a:latin typeface="Arial" panose="020B0604020202020204" pitchFamily="34" charset="0"/>
              <a:cs typeface="Arial" panose="020B0604020202020204" pitchFamily="34" charset="0"/>
            </a:rPr>
            <a:t>Seek immediate care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in ER if you are having signs of shortness of breath, chest pain or difficulty breathing </a:t>
          </a:r>
        </a:p>
      </dgm:t>
    </dgm:pt>
    <dgm:pt modelId="{CD03B2EB-0D52-423D-B554-4D2975930E8C}" type="parTrans" cxnId="{B63231A7-927E-4AE4-998A-C95D5CCBCAFB}">
      <dgm:prSet/>
      <dgm:spPr/>
      <dgm:t>
        <a:bodyPr/>
        <a:lstStyle/>
        <a:p>
          <a:endParaRPr lang="en-US">
            <a:latin typeface="Arial" panose="020B0604020202020204" pitchFamily="34" charset="0"/>
            <a:cs typeface="Arial" panose="020B0604020202020204" pitchFamily="34" charset="0"/>
          </a:endParaRPr>
        </a:p>
      </dgm:t>
    </dgm:pt>
    <dgm:pt modelId="{1C849881-CD6A-424E-8A66-DFF743044A73}" type="sibTrans" cxnId="{B63231A7-927E-4AE4-998A-C95D5CCBCAFB}">
      <dgm:prSet/>
      <dgm:spPr/>
      <dgm:t>
        <a:bodyPr/>
        <a:lstStyle/>
        <a:p>
          <a:endParaRPr lang="en-US">
            <a:latin typeface="Arial" panose="020B0604020202020204" pitchFamily="34" charset="0"/>
            <a:cs typeface="Arial" panose="020B0604020202020204" pitchFamily="34" charset="0"/>
          </a:endParaRPr>
        </a:p>
      </dgm:t>
    </dgm:pt>
    <dgm:pt modelId="{B0416952-BA19-444E-9AD9-A97789804FA8}">
      <dgm:prSet custT="1"/>
      <dgm:spPr/>
      <dgm:t>
        <a:bodyPr/>
        <a:lstStyle/>
        <a:p>
          <a:r>
            <a:rPr lang="en-US" sz="1800" dirty="0">
              <a:latin typeface="Arial" panose="020B0604020202020204" pitchFamily="34" charset="0"/>
              <a:cs typeface="Arial" panose="020B0604020202020204" pitchFamily="34" charset="0"/>
            </a:rPr>
            <a:t>Contact your healthcare provider to get vaccinated this flu season </a:t>
          </a:r>
        </a:p>
      </dgm:t>
    </dgm:pt>
    <dgm:pt modelId="{FCA04F11-BE98-49B9-82A5-45EA698DABE7}" type="parTrans" cxnId="{EFF0099B-0B5B-4309-8F36-0CBE657AFB66}">
      <dgm:prSet/>
      <dgm:spPr/>
      <dgm:t>
        <a:bodyPr/>
        <a:lstStyle/>
        <a:p>
          <a:endParaRPr lang="en-US">
            <a:latin typeface="Arial" panose="020B0604020202020204" pitchFamily="34" charset="0"/>
            <a:cs typeface="Arial" panose="020B0604020202020204" pitchFamily="34" charset="0"/>
          </a:endParaRPr>
        </a:p>
      </dgm:t>
    </dgm:pt>
    <dgm:pt modelId="{7F00AD6A-0B66-4F22-9101-94AA9475281E}" type="sibTrans" cxnId="{EFF0099B-0B5B-4309-8F36-0CBE657AFB66}">
      <dgm:prSet/>
      <dgm:spPr/>
      <dgm:t>
        <a:bodyPr/>
        <a:lstStyle/>
        <a:p>
          <a:endParaRPr lang="en-US">
            <a:latin typeface="Arial" panose="020B0604020202020204" pitchFamily="34" charset="0"/>
            <a:cs typeface="Arial" panose="020B0604020202020204" pitchFamily="34" charset="0"/>
          </a:endParaRPr>
        </a:p>
      </dgm:t>
    </dgm:pt>
    <dgm:pt modelId="{5A13BBA6-1C4D-41C5-A3C6-2F4FA9A0332E}">
      <dgm:prSet custT="1"/>
      <dgm:spPr/>
      <dgm:t>
        <a:bodyPr/>
        <a:lstStyle/>
        <a:p>
          <a:r>
            <a:rPr lang="en-US" sz="1800" dirty="0">
              <a:latin typeface="Arial" panose="020B0604020202020204" pitchFamily="34" charset="0"/>
              <a:cs typeface="Arial" panose="020B0604020202020204" pitchFamily="34" charset="0"/>
            </a:rPr>
            <a:t>Wash hands</a:t>
          </a:r>
        </a:p>
      </dgm:t>
    </dgm:pt>
    <dgm:pt modelId="{C3402DA5-2A2F-4600-A8C2-3568431BACFB}" type="parTrans" cxnId="{7B86DEAE-5E4B-4F67-A9B6-16D8B89B003E}">
      <dgm:prSet/>
      <dgm:spPr/>
      <dgm:t>
        <a:bodyPr/>
        <a:lstStyle/>
        <a:p>
          <a:endParaRPr lang="en-US">
            <a:latin typeface="Arial" panose="020B0604020202020204" pitchFamily="34" charset="0"/>
            <a:cs typeface="Arial" panose="020B0604020202020204" pitchFamily="34" charset="0"/>
          </a:endParaRPr>
        </a:p>
      </dgm:t>
    </dgm:pt>
    <dgm:pt modelId="{38D1DB0C-8E75-4EED-B43F-432EBFC56238}" type="sibTrans" cxnId="{7B86DEAE-5E4B-4F67-A9B6-16D8B89B003E}">
      <dgm:prSet/>
      <dgm:spPr/>
      <dgm:t>
        <a:bodyPr/>
        <a:lstStyle/>
        <a:p>
          <a:endParaRPr lang="en-US">
            <a:latin typeface="Arial" panose="020B0604020202020204" pitchFamily="34" charset="0"/>
            <a:cs typeface="Arial" panose="020B0604020202020204" pitchFamily="34" charset="0"/>
          </a:endParaRPr>
        </a:p>
      </dgm:t>
    </dgm:pt>
    <dgm:pt modelId="{E52C66BE-03D5-4EF5-A071-45552C7F7E9F}">
      <dgm:prSet custT="1"/>
      <dgm:spPr/>
      <dgm:t>
        <a:bodyPr/>
        <a:lstStyle/>
        <a:p>
          <a:r>
            <a:rPr lang="en-US" sz="1800" dirty="0">
              <a:latin typeface="Arial" panose="020B0604020202020204" pitchFamily="34" charset="0"/>
              <a:cs typeface="Arial" panose="020B0604020202020204" pitchFamily="34" charset="0"/>
            </a:rPr>
            <a:t>Wear a mask </a:t>
          </a:r>
        </a:p>
      </dgm:t>
    </dgm:pt>
    <dgm:pt modelId="{4105F725-7FC8-4CC5-B4E6-EAA30D9EB2BB}" type="parTrans" cxnId="{9A1E6131-316D-4FD3-BE20-882D251CF909}">
      <dgm:prSet/>
      <dgm:spPr/>
      <dgm:t>
        <a:bodyPr/>
        <a:lstStyle/>
        <a:p>
          <a:endParaRPr lang="en-US">
            <a:latin typeface="Arial" panose="020B0604020202020204" pitchFamily="34" charset="0"/>
            <a:cs typeface="Arial" panose="020B0604020202020204" pitchFamily="34" charset="0"/>
          </a:endParaRPr>
        </a:p>
      </dgm:t>
    </dgm:pt>
    <dgm:pt modelId="{D0E93DF5-E39C-4FB8-8671-13BB0BEC718E}" type="sibTrans" cxnId="{9A1E6131-316D-4FD3-BE20-882D251CF909}">
      <dgm:prSet/>
      <dgm:spPr/>
      <dgm:t>
        <a:bodyPr/>
        <a:lstStyle/>
        <a:p>
          <a:endParaRPr lang="en-US">
            <a:latin typeface="Arial" panose="020B0604020202020204" pitchFamily="34" charset="0"/>
            <a:cs typeface="Arial" panose="020B0604020202020204" pitchFamily="34" charset="0"/>
          </a:endParaRPr>
        </a:p>
      </dgm:t>
    </dgm:pt>
    <dgm:pt modelId="{3AFD786A-2B27-4C14-B536-7BC36FCAC4EF}">
      <dgm:prSet custT="1"/>
      <dgm:spPr/>
      <dgm:t>
        <a:bodyPr/>
        <a:lstStyle/>
        <a:p>
          <a:r>
            <a:rPr lang="en-US" sz="1800" dirty="0">
              <a:latin typeface="Arial" panose="020B0604020202020204" pitchFamily="34" charset="0"/>
              <a:cs typeface="Arial" panose="020B0604020202020204" pitchFamily="34" charset="0"/>
            </a:rPr>
            <a:t>Social distance </a:t>
          </a:r>
        </a:p>
      </dgm:t>
    </dgm:pt>
    <dgm:pt modelId="{617A0785-50E6-472D-9A74-4904DCCF160C}" type="parTrans" cxnId="{B27B3AD3-F8EB-425F-A4F3-4F5F78D4FA1B}">
      <dgm:prSet/>
      <dgm:spPr/>
      <dgm:t>
        <a:bodyPr/>
        <a:lstStyle/>
        <a:p>
          <a:endParaRPr lang="en-US">
            <a:latin typeface="Arial" panose="020B0604020202020204" pitchFamily="34" charset="0"/>
            <a:cs typeface="Arial" panose="020B0604020202020204" pitchFamily="34" charset="0"/>
          </a:endParaRPr>
        </a:p>
      </dgm:t>
    </dgm:pt>
    <dgm:pt modelId="{D2472901-6671-40B7-ACEA-4AB78FFC7327}" type="sibTrans" cxnId="{B27B3AD3-F8EB-425F-A4F3-4F5F78D4FA1B}">
      <dgm:prSet/>
      <dgm:spPr/>
      <dgm:t>
        <a:bodyPr/>
        <a:lstStyle/>
        <a:p>
          <a:endParaRPr lang="en-US">
            <a:latin typeface="Arial" panose="020B0604020202020204" pitchFamily="34" charset="0"/>
            <a:cs typeface="Arial" panose="020B0604020202020204" pitchFamily="34" charset="0"/>
          </a:endParaRPr>
        </a:p>
      </dgm:t>
    </dgm:pt>
    <dgm:pt modelId="{A4A83AE0-CD3C-164C-AB55-DA0D326BE3B7}" type="pres">
      <dgm:prSet presAssocID="{242BAE79-A9B3-4EB4-9C09-88954E1E75F4}" presName="diagram" presStyleCnt="0">
        <dgm:presLayoutVars>
          <dgm:dir/>
          <dgm:resizeHandles val="exact"/>
        </dgm:presLayoutVars>
      </dgm:prSet>
      <dgm:spPr/>
    </dgm:pt>
    <dgm:pt modelId="{2440023F-2871-D044-8B39-989925AAF162}" type="pres">
      <dgm:prSet presAssocID="{D7B7B069-4CF6-4583-B215-AF6D7E5379DF}" presName="node" presStyleLbl="node1" presStyleIdx="0" presStyleCnt="5">
        <dgm:presLayoutVars>
          <dgm:bulletEnabled val="1"/>
        </dgm:presLayoutVars>
      </dgm:prSet>
      <dgm:spPr/>
    </dgm:pt>
    <dgm:pt modelId="{E87F54D6-273D-6941-83A9-380A87D9D040}" type="pres">
      <dgm:prSet presAssocID="{1C849881-CD6A-424E-8A66-DFF743044A73}" presName="sibTrans" presStyleCnt="0"/>
      <dgm:spPr/>
    </dgm:pt>
    <dgm:pt modelId="{4046A78D-2BA6-884A-B87E-BB28CAAE29F0}" type="pres">
      <dgm:prSet presAssocID="{B0416952-BA19-444E-9AD9-A97789804FA8}" presName="node" presStyleLbl="node1" presStyleIdx="1" presStyleCnt="5">
        <dgm:presLayoutVars>
          <dgm:bulletEnabled val="1"/>
        </dgm:presLayoutVars>
      </dgm:prSet>
      <dgm:spPr/>
    </dgm:pt>
    <dgm:pt modelId="{CAA489F9-6CEF-6E45-9BC9-43F31BF33A01}" type="pres">
      <dgm:prSet presAssocID="{7F00AD6A-0B66-4F22-9101-94AA9475281E}" presName="sibTrans" presStyleCnt="0"/>
      <dgm:spPr/>
    </dgm:pt>
    <dgm:pt modelId="{C8558261-33B5-7349-816C-8A5A770CB2D7}" type="pres">
      <dgm:prSet presAssocID="{5A13BBA6-1C4D-41C5-A3C6-2F4FA9A0332E}" presName="node" presStyleLbl="node1" presStyleIdx="2" presStyleCnt="5">
        <dgm:presLayoutVars>
          <dgm:bulletEnabled val="1"/>
        </dgm:presLayoutVars>
      </dgm:prSet>
      <dgm:spPr/>
    </dgm:pt>
    <dgm:pt modelId="{DF97CE52-C030-9B4F-A891-20F36C57F6C1}" type="pres">
      <dgm:prSet presAssocID="{38D1DB0C-8E75-4EED-B43F-432EBFC56238}" presName="sibTrans" presStyleCnt="0"/>
      <dgm:spPr/>
    </dgm:pt>
    <dgm:pt modelId="{DA9715EA-DF91-DF49-AA7E-1A7583155541}" type="pres">
      <dgm:prSet presAssocID="{E52C66BE-03D5-4EF5-A071-45552C7F7E9F}" presName="node" presStyleLbl="node1" presStyleIdx="3" presStyleCnt="5">
        <dgm:presLayoutVars>
          <dgm:bulletEnabled val="1"/>
        </dgm:presLayoutVars>
      </dgm:prSet>
      <dgm:spPr/>
    </dgm:pt>
    <dgm:pt modelId="{454E51A4-0ACB-664F-A376-89016C41585C}" type="pres">
      <dgm:prSet presAssocID="{D0E93DF5-E39C-4FB8-8671-13BB0BEC718E}" presName="sibTrans" presStyleCnt="0"/>
      <dgm:spPr/>
    </dgm:pt>
    <dgm:pt modelId="{DE7FD355-E64C-774A-8DAA-EA41F4480EE3}" type="pres">
      <dgm:prSet presAssocID="{3AFD786A-2B27-4C14-B536-7BC36FCAC4EF}" presName="node" presStyleLbl="node1" presStyleIdx="4" presStyleCnt="5">
        <dgm:presLayoutVars>
          <dgm:bulletEnabled val="1"/>
        </dgm:presLayoutVars>
      </dgm:prSet>
      <dgm:spPr/>
    </dgm:pt>
  </dgm:ptLst>
  <dgm:cxnLst>
    <dgm:cxn modelId="{2CE6D315-3191-3143-A6D4-F14CBBD5E2A9}" type="presOf" srcId="{5A13BBA6-1C4D-41C5-A3C6-2F4FA9A0332E}" destId="{C8558261-33B5-7349-816C-8A5A770CB2D7}" srcOrd="0" destOrd="0" presId="urn:microsoft.com/office/officeart/2005/8/layout/default"/>
    <dgm:cxn modelId="{9A1E6131-316D-4FD3-BE20-882D251CF909}" srcId="{242BAE79-A9B3-4EB4-9C09-88954E1E75F4}" destId="{E52C66BE-03D5-4EF5-A071-45552C7F7E9F}" srcOrd="3" destOrd="0" parTransId="{4105F725-7FC8-4CC5-B4E6-EAA30D9EB2BB}" sibTransId="{D0E93DF5-E39C-4FB8-8671-13BB0BEC718E}"/>
    <dgm:cxn modelId="{C0F36E3A-7E4A-2C43-A00A-F2D15B62B94D}" type="presOf" srcId="{242BAE79-A9B3-4EB4-9C09-88954E1E75F4}" destId="{A4A83AE0-CD3C-164C-AB55-DA0D326BE3B7}" srcOrd="0" destOrd="0" presId="urn:microsoft.com/office/officeart/2005/8/layout/default"/>
    <dgm:cxn modelId="{C9138F3E-8452-2641-A985-C17DEBC89DAC}" type="presOf" srcId="{B0416952-BA19-444E-9AD9-A97789804FA8}" destId="{4046A78D-2BA6-884A-B87E-BB28CAAE29F0}" srcOrd="0" destOrd="0" presId="urn:microsoft.com/office/officeart/2005/8/layout/default"/>
    <dgm:cxn modelId="{F0AD0048-561D-C24E-8D1E-659FDCF07E32}" type="presOf" srcId="{E52C66BE-03D5-4EF5-A071-45552C7F7E9F}" destId="{DA9715EA-DF91-DF49-AA7E-1A7583155541}" srcOrd="0" destOrd="0" presId="urn:microsoft.com/office/officeart/2005/8/layout/default"/>
    <dgm:cxn modelId="{2012915B-7CAF-894C-88D8-7564C9BF8E8A}" type="presOf" srcId="{3AFD786A-2B27-4C14-B536-7BC36FCAC4EF}" destId="{DE7FD355-E64C-774A-8DAA-EA41F4480EE3}" srcOrd="0" destOrd="0" presId="urn:microsoft.com/office/officeart/2005/8/layout/default"/>
    <dgm:cxn modelId="{EFF0099B-0B5B-4309-8F36-0CBE657AFB66}" srcId="{242BAE79-A9B3-4EB4-9C09-88954E1E75F4}" destId="{B0416952-BA19-444E-9AD9-A97789804FA8}" srcOrd="1" destOrd="0" parTransId="{FCA04F11-BE98-49B9-82A5-45EA698DABE7}" sibTransId="{7F00AD6A-0B66-4F22-9101-94AA9475281E}"/>
    <dgm:cxn modelId="{B63231A7-927E-4AE4-998A-C95D5CCBCAFB}" srcId="{242BAE79-A9B3-4EB4-9C09-88954E1E75F4}" destId="{D7B7B069-4CF6-4583-B215-AF6D7E5379DF}" srcOrd="0" destOrd="0" parTransId="{CD03B2EB-0D52-423D-B554-4D2975930E8C}" sibTransId="{1C849881-CD6A-424E-8A66-DFF743044A73}"/>
    <dgm:cxn modelId="{7B86DEAE-5E4B-4F67-A9B6-16D8B89B003E}" srcId="{242BAE79-A9B3-4EB4-9C09-88954E1E75F4}" destId="{5A13BBA6-1C4D-41C5-A3C6-2F4FA9A0332E}" srcOrd="2" destOrd="0" parTransId="{C3402DA5-2A2F-4600-A8C2-3568431BACFB}" sibTransId="{38D1DB0C-8E75-4EED-B43F-432EBFC56238}"/>
    <dgm:cxn modelId="{B27B3AD3-F8EB-425F-A4F3-4F5F78D4FA1B}" srcId="{242BAE79-A9B3-4EB4-9C09-88954E1E75F4}" destId="{3AFD786A-2B27-4C14-B536-7BC36FCAC4EF}" srcOrd="4" destOrd="0" parTransId="{617A0785-50E6-472D-9A74-4904DCCF160C}" sibTransId="{D2472901-6671-40B7-ACEA-4AB78FFC7327}"/>
    <dgm:cxn modelId="{9BB9C7E7-4E49-6F41-8716-BB15E5D603C6}" type="presOf" srcId="{D7B7B069-4CF6-4583-B215-AF6D7E5379DF}" destId="{2440023F-2871-D044-8B39-989925AAF162}" srcOrd="0" destOrd="0" presId="urn:microsoft.com/office/officeart/2005/8/layout/default"/>
    <dgm:cxn modelId="{813F5463-6303-BA4F-89AB-CB405484A06F}" type="presParOf" srcId="{A4A83AE0-CD3C-164C-AB55-DA0D326BE3B7}" destId="{2440023F-2871-D044-8B39-989925AAF162}" srcOrd="0" destOrd="0" presId="urn:microsoft.com/office/officeart/2005/8/layout/default"/>
    <dgm:cxn modelId="{1DC66A97-F054-C049-B1EA-96B2A4F719A7}" type="presParOf" srcId="{A4A83AE0-CD3C-164C-AB55-DA0D326BE3B7}" destId="{E87F54D6-273D-6941-83A9-380A87D9D040}" srcOrd="1" destOrd="0" presId="urn:microsoft.com/office/officeart/2005/8/layout/default"/>
    <dgm:cxn modelId="{097B6809-E52F-AF45-9C91-5C65DCCF83A3}" type="presParOf" srcId="{A4A83AE0-CD3C-164C-AB55-DA0D326BE3B7}" destId="{4046A78D-2BA6-884A-B87E-BB28CAAE29F0}" srcOrd="2" destOrd="0" presId="urn:microsoft.com/office/officeart/2005/8/layout/default"/>
    <dgm:cxn modelId="{2F64E564-7381-CE4A-B636-627BF2FE6BE8}" type="presParOf" srcId="{A4A83AE0-CD3C-164C-AB55-DA0D326BE3B7}" destId="{CAA489F9-6CEF-6E45-9BC9-43F31BF33A01}" srcOrd="3" destOrd="0" presId="urn:microsoft.com/office/officeart/2005/8/layout/default"/>
    <dgm:cxn modelId="{08A070D5-F2EE-2D4F-9749-79B806984A12}" type="presParOf" srcId="{A4A83AE0-CD3C-164C-AB55-DA0D326BE3B7}" destId="{C8558261-33B5-7349-816C-8A5A770CB2D7}" srcOrd="4" destOrd="0" presId="urn:microsoft.com/office/officeart/2005/8/layout/default"/>
    <dgm:cxn modelId="{496B009A-A251-FE47-9F91-C243887D0B39}" type="presParOf" srcId="{A4A83AE0-CD3C-164C-AB55-DA0D326BE3B7}" destId="{DF97CE52-C030-9B4F-A891-20F36C57F6C1}" srcOrd="5" destOrd="0" presId="urn:microsoft.com/office/officeart/2005/8/layout/default"/>
    <dgm:cxn modelId="{001000D4-A958-824F-95C1-83B076243B5D}" type="presParOf" srcId="{A4A83AE0-CD3C-164C-AB55-DA0D326BE3B7}" destId="{DA9715EA-DF91-DF49-AA7E-1A7583155541}" srcOrd="6" destOrd="0" presId="urn:microsoft.com/office/officeart/2005/8/layout/default"/>
    <dgm:cxn modelId="{9B793EDC-6D7B-3243-B42F-C113FF35FDFE}" type="presParOf" srcId="{A4A83AE0-CD3C-164C-AB55-DA0D326BE3B7}" destId="{454E51A4-0ACB-664F-A376-89016C41585C}" srcOrd="7" destOrd="0" presId="urn:microsoft.com/office/officeart/2005/8/layout/default"/>
    <dgm:cxn modelId="{4AA0AD1F-D88C-6C48-B79B-CB947DA68DA4}" type="presParOf" srcId="{A4A83AE0-CD3C-164C-AB55-DA0D326BE3B7}" destId="{DE7FD355-E64C-774A-8DAA-EA41F4480EE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B93BBB-7BB9-43F6-8680-8F3095D699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993235-B340-4D17-A9CB-BCFF27EBFE65}">
      <dgm:prSet/>
      <dgm:spPr/>
      <dgm:t>
        <a:bodyPr/>
        <a:lstStyle/>
        <a:p>
          <a:r>
            <a:rPr lang="en-US" dirty="0">
              <a:latin typeface="Arial" panose="020B0604020202020204" pitchFamily="34" charset="0"/>
              <a:cs typeface="Arial" panose="020B0604020202020204" pitchFamily="34" charset="0"/>
            </a:rPr>
            <a:t>The CDC continues to encourage o</a:t>
          </a:r>
          <a:r>
            <a:rPr lang="en-US" b="0" i="0" dirty="0">
              <a:latin typeface="Arial" panose="020B0604020202020204" pitchFamily="34" charset="0"/>
              <a:cs typeface="Arial" panose="020B0604020202020204" pitchFamily="34" charset="0"/>
            </a:rPr>
            <a:t>n-time pediatric vaccination plan to help provide immunity before children are exposed to potentially life-threatening diseases. </a:t>
          </a:r>
          <a:endParaRPr lang="en-US" dirty="0">
            <a:latin typeface="Arial" panose="020B0604020202020204" pitchFamily="34" charset="0"/>
            <a:cs typeface="Arial" panose="020B0604020202020204" pitchFamily="34" charset="0"/>
          </a:endParaRPr>
        </a:p>
      </dgm:t>
    </dgm:pt>
    <dgm:pt modelId="{535ECC7C-AAB5-4443-A675-2E716752DDB1}" type="parTrans" cxnId="{B088D4ED-1D0A-45A1-A568-7D930D5E61A9}">
      <dgm:prSet/>
      <dgm:spPr/>
      <dgm:t>
        <a:bodyPr/>
        <a:lstStyle/>
        <a:p>
          <a:endParaRPr lang="en-US">
            <a:latin typeface="Arial" panose="020B0604020202020204" pitchFamily="34" charset="0"/>
            <a:cs typeface="Arial" panose="020B0604020202020204" pitchFamily="34" charset="0"/>
          </a:endParaRPr>
        </a:p>
      </dgm:t>
    </dgm:pt>
    <dgm:pt modelId="{A358F395-326A-4BD0-8302-4DD2BE186E7B}" type="sibTrans" cxnId="{B088D4ED-1D0A-45A1-A568-7D930D5E61A9}">
      <dgm:prSet/>
      <dgm:spPr/>
      <dgm:t>
        <a:bodyPr/>
        <a:lstStyle/>
        <a:p>
          <a:endParaRPr lang="en-US">
            <a:latin typeface="Arial" panose="020B0604020202020204" pitchFamily="34" charset="0"/>
            <a:cs typeface="Arial" panose="020B0604020202020204" pitchFamily="34" charset="0"/>
          </a:endParaRPr>
        </a:p>
      </dgm:t>
    </dgm:pt>
    <dgm:pt modelId="{A90B5C01-CA24-447A-91DC-0ABA1CFC5F3C}">
      <dgm:prSet/>
      <dgm:spPr/>
      <dgm:t>
        <a:bodyPr/>
        <a:lstStyle/>
        <a:p>
          <a:r>
            <a:rPr lang="en-US" b="0" i="0" dirty="0">
              <a:latin typeface="Arial" panose="020B0604020202020204" pitchFamily="34" charset="0"/>
              <a:cs typeface="Arial" panose="020B0604020202020204" pitchFamily="34" charset="0"/>
            </a:rPr>
            <a:t>Vaccines are safe and effective and should continue to be followed on schedule. </a:t>
          </a:r>
          <a:endParaRPr lang="en-US" dirty="0">
            <a:latin typeface="Arial" panose="020B0604020202020204" pitchFamily="34" charset="0"/>
            <a:cs typeface="Arial" panose="020B0604020202020204" pitchFamily="34" charset="0"/>
          </a:endParaRPr>
        </a:p>
      </dgm:t>
    </dgm:pt>
    <dgm:pt modelId="{D291C904-121E-430F-8D8B-D0545E9FF717}" type="parTrans" cxnId="{23815A49-0737-465D-A936-FA402450487C}">
      <dgm:prSet/>
      <dgm:spPr/>
      <dgm:t>
        <a:bodyPr/>
        <a:lstStyle/>
        <a:p>
          <a:endParaRPr lang="en-US">
            <a:latin typeface="Arial" panose="020B0604020202020204" pitchFamily="34" charset="0"/>
            <a:cs typeface="Arial" panose="020B0604020202020204" pitchFamily="34" charset="0"/>
          </a:endParaRPr>
        </a:p>
      </dgm:t>
    </dgm:pt>
    <dgm:pt modelId="{8B7D1F43-A3BD-4A0D-9531-75F2062AC33C}" type="sibTrans" cxnId="{23815A49-0737-465D-A936-FA402450487C}">
      <dgm:prSet/>
      <dgm:spPr/>
      <dgm:t>
        <a:bodyPr/>
        <a:lstStyle/>
        <a:p>
          <a:endParaRPr lang="en-US">
            <a:latin typeface="Arial" panose="020B0604020202020204" pitchFamily="34" charset="0"/>
            <a:cs typeface="Arial" panose="020B0604020202020204" pitchFamily="34" charset="0"/>
          </a:endParaRPr>
        </a:p>
      </dgm:t>
    </dgm:pt>
    <dgm:pt modelId="{9530BEC4-9D54-4773-9D79-FB10B2856036}">
      <dgm:prSet/>
      <dgm:spPr/>
      <dgm:t>
        <a:bodyPr/>
        <a:lstStyle/>
        <a:p>
          <a:r>
            <a:rPr lang="en-US" dirty="0">
              <a:latin typeface="Arial" panose="020B0604020202020204" pitchFamily="34" charset="0"/>
              <a:cs typeface="Arial" panose="020B0604020202020204" pitchFamily="34" charset="0"/>
            </a:rPr>
            <a:t>For a list of vaccine schedule please see </a:t>
          </a:r>
          <a:br>
            <a:rPr lang="en-US" dirty="0">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Vaccine Schedule | CDC</a:t>
          </a:r>
          <a:r>
            <a:rPr lang="en-US" dirty="0">
              <a:solidFill>
                <a:schemeClr val="bg1"/>
              </a:solidFill>
              <a:latin typeface="Arial" panose="020B0604020202020204" pitchFamily="34" charset="0"/>
              <a:cs typeface="Arial" panose="020B0604020202020204" pitchFamily="34" charset="0"/>
            </a:rPr>
            <a:t>.</a:t>
          </a:r>
        </a:p>
      </dgm:t>
    </dgm:pt>
    <dgm:pt modelId="{5FEF993D-3B0E-42DE-ACBD-D3D54A50830E}" type="parTrans" cxnId="{6AA78323-BAAA-4F6C-B0E5-52DB478A627F}">
      <dgm:prSet/>
      <dgm:spPr/>
      <dgm:t>
        <a:bodyPr/>
        <a:lstStyle/>
        <a:p>
          <a:endParaRPr lang="en-US">
            <a:latin typeface="Arial" panose="020B0604020202020204" pitchFamily="34" charset="0"/>
            <a:cs typeface="Arial" panose="020B0604020202020204" pitchFamily="34" charset="0"/>
          </a:endParaRPr>
        </a:p>
      </dgm:t>
    </dgm:pt>
    <dgm:pt modelId="{6F20F810-52E3-4071-8BDE-83CF3C4FAFB2}" type="sibTrans" cxnId="{6AA78323-BAAA-4F6C-B0E5-52DB478A627F}">
      <dgm:prSet/>
      <dgm:spPr/>
      <dgm:t>
        <a:bodyPr/>
        <a:lstStyle/>
        <a:p>
          <a:endParaRPr lang="en-US">
            <a:latin typeface="Arial" panose="020B0604020202020204" pitchFamily="34" charset="0"/>
            <a:cs typeface="Arial" panose="020B0604020202020204" pitchFamily="34" charset="0"/>
          </a:endParaRPr>
        </a:p>
      </dgm:t>
    </dgm:pt>
    <dgm:pt modelId="{B2722A30-1F87-BF4B-A2C5-FB380BEA6665}" type="pres">
      <dgm:prSet presAssocID="{83B93BBB-7BB9-43F6-8680-8F3095D69965}" presName="linear" presStyleCnt="0">
        <dgm:presLayoutVars>
          <dgm:animLvl val="lvl"/>
          <dgm:resizeHandles val="exact"/>
        </dgm:presLayoutVars>
      </dgm:prSet>
      <dgm:spPr/>
    </dgm:pt>
    <dgm:pt modelId="{4DFA446D-F43B-D34A-BD81-5B0061CBD4A3}" type="pres">
      <dgm:prSet presAssocID="{9B993235-B340-4D17-A9CB-BCFF27EBFE65}" presName="parentText" presStyleLbl="node1" presStyleIdx="0" presStyleCnt="3">
        <dgm:presLayoutVars>
          <dgm:chMax val="0"/>
          <dgm:bulletEnabled val="1"/>
        </dgm:presLayoutVars>
      </dgm:prSet>
      <dgm:spPr/>
    </dgm:pt>
    <dgm:pt modelId="{41C8BA04-2750-6943-80BE-FE86969E54AD}" type="pres">
      <dgm:prSet presAssocID="{A358F395-326A-4BD0-8302-4DD2BE186E7B}" presName="spacer" presStyleCnt="0"/>
      <dgm:spPr/>
    </dgm:pt>
    <dgm:pt modelId="{ABD27CFC-633F-F246-AADE-8AB37C670184}" type="pres">
      <dgm:prSet presAssocID="{A90B5C01-CA24-447A-91DC-0ABA1CFC5F3C}" presName="parentText" presStyleLbl="node1" presStyleIdx="1" presStyleCnt="3">
        <dgm:presLayoutVars>
          <dgm:chMax val="0"/>
          <dgm:bulletEnabled val="1"/>
        </dgm:presLayoutVars>
      </dgm:prSet>
      <dgm:spPr/>
    </dgm:pt>
    <dgm:pt modelId="{405E88C6-8ED0-5348-8836-75C950A05011}" type="pres">
      <dgm:prSet presAssocID="{8B7D1F43-A3BD-4A0D-9531-75F2062AC33C}" presName="spacer" presStyleCnt="0"/>
      <dgm:spPr/>
    </dgm:pt>
    <dgm:pt modelId="{D5431842-275B-384F-B1AA-E918B005FB73}" type="pres">
      <dgm:prSet presAssocID="{9530BEC4-9D54-4773-9D79-FB10B2856036}" presName="parentText" presStyleLbl="node1" presStyleIdx="2" presStyleCnt="3">
        <dgm:presLayoutVars>
          <dgm:chMax val="0"/>
          <dgm:bulletEnabled val="1"/>
        </dgm:presLayoutVars>
      </dgm:prSet>
      <dgm:spPr/>
    </dgm:pt>
  </dgm:ptLst>
  <dgm:cxnLst>
    <dgm:cxn modelId="{3938A20E-870A-FF49-9C44-BECBCE143A95}" type="presOf" srcId="{9530BEC4-9D54-4773-9D79-FB10B2856036}" destId="{D5431842-275B-384F-B1AA-E918B005FB73}" srcOrd="0" destOrd="0" presId="urn:microsoft.com/office/officeart/2005/8/layout/vList2"/>
    <dgm:cxn modelId="{6AA78323-BAAA-4F6C-B0E5-52DB478A627F}" srcId="{83B93BBB-7BB9-43F6-8680-8F3095D69965}" destId="{9530BEC4-9D54-4773-9D79-FB10B2856036}" srcOrd="2" destOrd="0" parTransId="{5FEF993D-3B0E-42DE-ACBD-D3D54A50830E}" sibTransId="{6F20F810-52E3-4071-8BDE-83CF3C4FAFB2}"/>
    <dgm:cxn modelId="{0ECA6B34-2879-9342-A4EB-DB71A6F6A742}" type="presOf" srcId="{9B993235-B340-4D17-A9CB-BCFF27EBFE65}" destId="{4DFA446D-F43B-D34A-BD81-5B0061CBD4A3}" srcOrd="0" destOrd="0" presId="urn:microsoft.com/office/officeart/2005/8/layout/vList2"/>
    <dgm:cxn modelId="{23815A49-0737-465D-A936-FA402450487C}" srcId="{83B93BBB-7BB9-43F6-8680-8F3095D69965}" destId="{A90B5C01-CA24-447A-91DC-0ABA1CFC5F3C}" srcOrd="1" destOrd="0" parTransId="{D291C904-121E-430F-8D8B-D0545E9FF717}" sibTransId="{8B7D1F43-A3BD-4A0D-9531-75F2062AC33C}"/>
    <dgm:cxn modelId="{9E01E1AE-9559-1545-9646-1F68EA29F624}" type="presOf" srcId="{A90B5C01-CA24-447A-91DC-0ABA1CFC5F3C}" destId="{ABD27CFC-633F-F246-AADE-8AB37C670184}" srcOrd="0" destOrd="0" presId="urn:microsoft.com/office/officeart/2005/8/layout/vList2"/>
    <dgm:cxn modelId="{3338A1D4-BBE0-A941-B5FF-355F2DCD953B}" type="presOf" srcId="{83B93BBB-7BB9-43F6-8680-8F3095D69965}" destId="{B2722A30-1F87-BF4B-A2C5-FB380BEA6665}" srcOrd="0" destOrd="0" presId="urn:microsoft.com/office/officeart/2005/8/layout/vList2"/>
    <dgm:cxn modelId="{B088D4ED-1D0A-45A1-A568-7D930D5E61A9}" srcId="{83B93BBB-7BB9-43F6-8680-8F3095D69965}" destId="{9B993235-B340-4D17-A9CB-BCFF27EBFE65}" srcOrd="0" destOrd="0" parTransId="{535ECC7C-AAB5-4443-A675-2E716752DDB1}" sibTransId="{A358F395-326A-4BD0-8302-4DD2BE186E7B}"/>
    <dgm:cxn modelId="{3BA9AEEB-A39F-3F42-9A0D-0E30DD36EC36}" type="presParOf" srcId="{B2722A30-1F87-BF4B-A2C5-FB380BEA6665}" destId="{4DFA446D-F43B-D34A-BD81-5B0061CBD4A3}" srcOrd="0" destOrd="0" presId="urn:microsoft.com/office/officeart/2005/8/layout/vList2"/>
    <dgm:cxn modelId="{C033F5E8-9C37-F64C-98B0-077A600136C0}" type="presParOf" srcId="{B2722A30-1F87-BF4B-A2C5-FB380BEA6665}" destId="{41C8BA04-2750-6943-80BE-FE86969E54AD}" srcOrd="1" destOrd="0" presId="urn:microsoft.com/office/officeart/2005/8/layout/vList2"/>
    <dgm:cxn modelId="{2AE92E85-F2C6-6E45-B691-D37847F69AF1}" type="presParOf" srcId="{B2722A30-1F87-BF4B-A2C5-FB380BEA6665}" destId="{ABD27CFC-633F-F246-AADE-8AB37C670184}" srcOrd="2" destOrd="0" presId="urn:microsoft.com/office/officeart/2005/8/layout/vList2"/>
    <dgm:cxn modelId="{FB4A86DB-CD45-FD40-BF20-42162083102B}" type="presParOf" srcId="{B2722A30-1F87-BF4B-A2C5-FB380BEA6665}" destId="{405E88C6-8ED0-5348-8836-75C950A05011}" srcOrd="3" destOrd="0" presId="urn:microsoft.com/office/officeart/2005/8/layout/vList2"/>
    <dgm:cxn modelId="{4E60E8C4-B66D-5941-B75F-ACECA2823E9B}" type="presParOf" srcId="{B2722A30-1F87-BF4B-A2C5-FB380BEA6665}" destId="{D5431842-275B-384F-B1AA-E918B005FB7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3C3B7-CEEA-0045-AE69-33DC1D3E47C0}">
      <dsp:nvSpPr>
        <dsp:cNvPr id="0" name=""/>
        <dsp:cNvSpPr/>
      </dsp:nvSpPr>
      <dsp:spPr>
        <a:xfrm>
          <a:off x="1543965" y="1278"/>
          <a:ext cx="2952332" cy="17713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As influenza season </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approaches, it is essential that healthcare providers and </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patients maintain and initiate immunizations for </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preventable diseases. </a:t>
          </a:r>
        </a:p>
      </dsp:txBody>
      <dsp:txXfrm>
        <a:off x="1543965" y="1278"/>
        <a:ext cx="2952332" cy="1771399"/>
      </dsp:txXfrm>
    </dsp:sp>
    <dsp:sp modelId="{C4A36601-CB0F-A94C-984C-7EF4154E4754}">
      <dsp:nvSpPr>
        <dsp:cNvPr id="0" name=""/>
        <dsp:cNvSpPr/>
      </dsp:nvSpPr>
      <dsp:spPr>
        <a:xfrm>
          <a:off x="4791531" y="1278"/>
          <a:ext cx="2952332" cy="17713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Routine vaccination is essential </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for all patients but, in particular, vulnerable populations including children, pregnant women, immunocompromised individuals and older adults. </a:t>
          </a:r>
        </a:p>
      </dsp:txBody>
      <dsp:txXfrm>
        <a:off x="4791531" y="1278"/>
        <a:ext cx="2952332" cy="1771399"/>
      </dsp:txXfrm>
    </dsp:sp>
    <dsp:sp modelId="{2C7054D3-CD7A-EA40-AE51-5903C61D46E5}">
      <dsp:nvSpPr>
        <dsp:cNvPr id="0" name=""/>
        <dsp:cNvSpPr/>
      </dsp:nvSpPr>
      <dsp:spPr>
        <a:xfrm>
          <a:off x="1543965" y="2067911"/>
          <a:ext cx="2952332" cy="17713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Routine pediatric and other</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vaccinations should </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not be avoided and delayed.</a:t>
          </a:r>
        </a:p>
      </dsp:txBody>
      <dsp:txXfrm>
        <a:off x="1543965" y="2067911"/>
        <a:ext cx="2952332" cy="1771399"/>
      </dsp:txXfrm>
    </dsp:sp>
    <dsp:sp modelId="{792A076C-9F5B-6E4C-99C8-F4451C011C0F}">
      <dsp:nvSpPr>
        <dsp:cNvPr id="0" name=""/>
        <dsp:cNvSpPr/>
      </dsp:nvSpPr>
      <dsp:spPr>
        <a:xfrm>
          <a:off x="4791531" y="2067911"/>
          <a:ext cx="2952332" cy="17713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Reducing the burden of </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respiratory illness is essential for healthcare facilities that must continue to prioritize care for acutely ill patients and places patients at lesser risks of complications from COVID</a:t>
          </a:r>
          <a:r>
            <a:rPr lang="en-US" sz="1500" kern="1200" dirty="0">
              <a:latin typeface="Arial" panose="020B0604020202020204" pitchFamily="34" charset="0"/>
              <a:cs typeface="Arial" panose="020B0604020202020204" pitchFamily="34" charset="0"/>
            </a:rPr>
            <a:t>. </a:t>
          </a:r>
        </a:p>
      </dsp:txBody>
      <dsp:txXfrm>
        <a:off x="4791531" y="2067911"/>
        <a:ext cx="2952332" cy="1771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DE24E-E174-704F-8203-6E75A15FA8C7}">
      <dsp:nvSpPr>
        <dsp:cNvPr id="0" name=""/>
        <dsp:cNvSpPr/>
      </dsp:nvSpPr>
      <dsp:spPr>
        <a:xfrm>
          <a:off x="392750" y="2236"/>
          <a:ext cx="3664658" cy="1773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solidFill>
              <a:effectLst/>
              <a:latin typeface="Arial" panose="020B0604020202020204" pitchFamily="34" charset="0"/>
              <a:cs typeface="Arial" panose="020B0604020202020204" pitchFamily="34" charset="0"/>
            </a:rPr>
            <a:t>Patients in quarantine due to a close contact/exposure to a person with COVID-19 can receive influenza vaccine, particularly if they might not have another opportunity to be vaccinated. However, if there are concerns that post-vaccination symptoms might cause diagnostic confusion, vaccination can be deferred until quarantine has ended.</a:t>
          </a:r>
        </a:p>
      </dsp:txBody>
      <dsp:txXfrm>
        <a:off x="392750" y="2236"/>
        <a:ext cx="3664658" cy="1773779"/>
      </dsp:txXfrm>
    </dsp:sp>
    <dsp:sp modelId="{548C390C-8DB1-2D47-98F4-A1714FF273F1}">
      <dsp:nvSpPr>
        <dsp:cNvPr id="0" name=""/>
        <dsp:cNvSpPr/>
      </dsp:nvSpPr>
      <dsp:spPr>
        <a:xfrm>
          <a:off x="4353038" y="2236"/>
          <a:ext cx="3663239" cy="1773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solidFill>
              <a:effectLst/>
              <a:latin typeface="Arial" panose="020B0604020202020204" pitchFamily="34" charset="0"/>
              <a:cs typeface="Arial" panose="020B0604020202020204" pitchFamily="34" charset="0"/>
            </a:rPr>
            <a:t>Patients who are fully vaccinated or who </a:t>
          </a:r>
          <a:br>
            <a:rPr lang="en-US" sz="1300" b="0" i="0" kern="1200" dirty="0">
              <a:solidFill>
                <a:schemeClr val="bg1"/>
              </a:solidFill>
              <a:effectLst/>
              <a:latin typeface="Arial" panose="020B0604020202020204" pitchFamily="34" charset="0"/>
              <a:cs typeface="Arial" panose="020B0604020202020204" pitchFamily="34" charset="0"/>
            </a:rPr>
          </a:br>
          <a:r>
            <a:rPr lang="en-US" sz="1300" b="0" i="0" kern="1200" dirty="0">
              <a:solidFill>
                <a:schemeClr val="bg1"/>
              </a:solidFill>
              <a:effectLst/>
              <a:latin typeface="Arial" panose="020B0604020202020204" pitchFamily="34" charset="0"/>
              <a:cs typeface="Arial" panose="020B0604020202020204" pitchFamily="34" charset="0"/>
            </a:rPr>
            <a:t>have no known recent exposure to a person </a:t>
          </a:r>
          <a:br>
            <a:rPr lang="en-US" sz="1300" b="0" i="0" kern="1200" dirty="0">
              <a:solidFill>
                <a:schemeClr val="bg1"/>
              </a:solidFill>
              <a:effectLst/>
              <a:latin typeface="Arial" panose="020B0604020202020204" pitchFamily="34" charset="0"/>
              <a:cs typeface="Arial" panose="020B0604020202020204" pitchFamily="34" charset="0"/>
            </a:rPr>
          </a:br>
          <a:r>
            <a:rPr lang="en-US" sz="1300" b="0" i="0" kern="1200" dirty="0">
              <a:solidFill>
                <a:schemeClr val="bg1"/>
              </a:solidFill>
              <a:effectLst/>
              <a:latin typeface="Arial" panose="020B0604020202020204" pitchFamily="34" charset="0"/>
              <a:cs typeface="Arial" panose="020B0604020202020204" pitchFamily="34" charset="0"/>
            </a:rPr>
            <a:t>with COVID-19 are recommended to </a:t>
          </a:r>
          <a:br>
            <a:rPr lang="en-US" sz="1300" b="0" i="0" kern="1200" dirty="0">
              <a:solidFill>
                <a:schemeClr val="bg1"/>
              </a:solidFill>
              <a:effectLst/>
              <a:latin typeface="Arial" panose="020B0604020202020204" pitchFamily="34" charset="0"/>
              <a:cs typeface="Arial" panose="020B0604020202020204" pitchFamily="34" charset="0"/>
            </a:rPr>
          </a:br>
          <a:r>
            <a:rPr lang="en-US" sz="1300" b="0" i="0" kern="1200" dirty="0">
              <a:solidFill>
                <a:schemeClr val="bg1"/>
              </a:solidFill>
              <a:effectLst/>
              <a:latin typeface="Arial" panose="020B0604020202020204" pitchFamily="34" charset="0"/>
              <a:cs typeface="Arial" panose="020B0604020202020204" pitchFamily="34" charset="0"/>
            </a:rPr>
            <a:t>receive influenza vaccine.</a:t>
          </a:r>
        </a:p>
      </dsp:txBody>
      <dsp:txXfrm>
        <a:off x="4353038" y="2236"/>
        <a:ext cx="3663239" cy="1773779"/>
      </dsp:txXfrm>
    </dsp:sp>
    <dsp:sp modelId="{048E7A20-4642-F24D-B82D-26D764141407}">
      <dsp:nvSpPr>
        <dsp:cNvPr id="0" name=""/>
        <dsp:cNvSpPr/>
      </dsp:nvSpPr>
      <dsp:spPr>
        <a:xfrm>
          <a:off x="392750" y="2071646"/>
          <a:ext cx="3664658" cy="1773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solidFill>
              <a:effectLst/>
              <a:latin typeface="Arial" panose="020B0604020202020204" pitchFamily="34" charset="0"/>
              <a:cs typeface="Arial" panose="020B0604020202020204" pitchFamily="34" charset="0"/>
            </a:rPr>
            <a:t>Patients with suspected or confirmed </a:t>
          </a:r>
          <a:br>
            <a:rPr lang="en-US" sz="1300" b="0" i="0" kern="1200" dirty="0">
              <a:solidFill>
                <a:schemeClr val="bg1"/>
              </a:solidFill>
              <a:effectLst/>
              <a:latin typeface="Arial" panose="020B0604020202020204" pitchFamily="34" charset="0"/>
              <a:cs typeface="Arial" panose="020B0604020202020204" pitchFamily="34" charset="0"/>
            </a:rPr>
          </a:br>
          <a:r>
            <a:rPr lang="en-US" sz="1300" b="0" i="0" kern="1200" dirty="0">
              <a:solidFill>
                <a:schemeClr val="bg1"/>
              </a:solidFill>
              <a:effectLst/>
              <a:latin typeface="Arial" panose="020B0604020202020204" pitchFamily="34" charset="0"/>
              <a:cs typeface="Arial" panose="020B0604020202020204" pitchFamily="34" charset="0"/>
            </a:rPr>
            <a:t>COVID-19 who are asymptomatic or pre-symptomatic, or who have recovered and are now asymptomatic, can receive influenza vaccine, even if criteria for discontinuation of isolation are not yet met. </a:t>
          </a:r>
          <a:endParaRPr lang="en-US" sz="1300" b="0" kern="1200" dirty="0">
            <a:solidFill>
              <a:schemeClr val="bg1"/>
            </a:solidFill>
            <a:latin typeface="Arial" panose="020B0604020202020204" pitchFamily="34" charset="0"/>
            <a:cs typeface="Arial" panose="020B0604020202020204" pitchFamily="34" charset="0"/>
          </a:endParaRPr>
        </a:p>
      </dsp:txBody>
      <dsp:txXfrm>
        <a:off x="392750" y="2071646"/>
        <a:ext cx="3664658" cy="1773779"/>
      </dsp:txXfrm>
    </dsp:sp>
    <dsp:sp modelId="{8C0014CC-A920-5B4E-B425-C05EDBE7FBD4}">
      <dsp:nvSpPr>
        <dsp:cNvPr id="0" name=""/>
        <dsp:cNvSpPr/>
      </dsp:nvSpPr>
      <dsp:spPr>
        <a:xfrm>
          <a:off x="4353038" y="2071646"/>
          <a:ext cx="3663239" cy="1773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solidFill>
              <a:effectLst/>
              <a:latin typeface="Arial" panose="020B0604020202020204" pitchFamily="34" charset="0"/>
              <a:cs typeface="Arial" panose="020B0604020202020204" pitchFamily="34" charset="0"/>
            </a:rPr>
            <a:t>For patients with suspected or confirmed COVID-19 who are </a:t>
          </a:r>
          <a:r>
            <a:rPr lang="en-US" sz="1300" b="0" i="0" u="sng" kern="1200" dirty="0">
              <a:solidFill>
                <a:schemeClr val="bg1"/>
              </a:solidFill>
              <a:effectLst/>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symptomatic</a:t>
          </a:r>
          <a:r>
            <a:rPr lang="en-US" sz="1300" b="0" i="0" kern="1200" dirty="0">
              <a:solidFill>
                <a:schemeClr val="bg1"/>
              </a:solidFill>
              <a:effectLst/>
              <a:latin typeface="Arial" panose="020B0604020202020204" pitchFamily="34" charset="0"/>
              <a:cs typeface="Arial" panose="020B0604020202020204" pitchFamily="34" charset="0"/>
            </a:rPr>
            <a:t>, healthcare personnel should consider deferring (postponing) influenza vaccination for at least the isolation period AND until COVID-19 symptoms are improving AND the patient is no longer moderately to severely ill. Consider further deferring vaccination until the patient has fully recovered from acute illness.</a:t>
          </a:r>
        </a:p>
      </dsp:txBody>
      <dsp:txXfrm>
        <a:off x="4353038" y="2071646"/>
        <a:ext cx="3663239" cy="1773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DE24E-E174-704F-8203-6E75A15FA8C7}">
      <dsp:nvSpPr>
        <dsp:cNvPr id="0" name=""/>
        <dsp:cNvSpPr/>
      </dsp:nvSpPr>
      <dsp:spPr>
        <a:xfrm>
          <a:off x="816280" y="215747"/>
          <a:ext cx="3257473" cy="1576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t>For the 2022-2023 flu season, there are three flu vaccines that are preferentially recommended for people 65 years and older. </a:t>
          </a:r>
          <a:r>
            <a:rPr lang="en-US" sz="1100" b="0" i="0" kern="1200" dirty="0">
              <a:solidFill>
                <a:schemeClr val="bg1"/>
              </a:solidFill>
            </a:rPr>
            <a:t>These are </a:t>
          </a:r>
          <a:r>
            <a:rPr lang="en-US" sz="1100" b="0"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Fluzone High-Dose Quadrivalent vaccine</a:t>
          </a:r>
          <a:r>
            <a:rPr lang="en-US" sz="1100" b="0" i="0" kern="1200" dirty="0">
              <a:solidFill>
                <a:schemeClr val="bg1"/>
              </a:solidFill>
            </a:rPr>
            <a:t>, </a:t>
          </a:r>
          <a:r>
            <a:rPr lang="en-US" sz="1100" b="0" i="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Flublok Quadrivalent recombinant flu vaccine</a:t>
          </a:r>
          <a:r>
            <a:rPr lang="en-US" sz="1100" b="0" i="0" kern="1200" dirty="0">
              <a:solidFill>
                <a:schemeClr val="bg1"/>
              </a:solidFill>
            </a:rPr>
            <a:t> and </a:t>
          </a:r>
          <a:r>
            <a:rPr lang="en-US" sz="1100" b="0" i="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Fluad Quadrivalent adjuvanted flu vaccine</a:t>
          </a:r>
          <a:r>
            <a:rPr lang="en-US" sz="1100" b="0" i="0" kern="1200" dirty="0">
              <a:solidFill>
                <a:schemeClr val="bg1"/>
              </a:solidFill>
            </a:rPr>
            <a:t>.</a:t>
          </a:r>
          <a:r>
            <a:rPr lang="en-US" sz="1100" b="0" i="0" kern="1200" dirty="0"/>
            <a:t> There is no preferential recommendation for people younger than 65 years.</a:t>
          </a:r>
          <a:endParaRPr lang="en-US" sz="1100" b="0" i="0" kern="1200" dirty="0">
            <a:solidFill>
              <a:schemeClr val="bg1"/>
            </a:solidFill>
            <a:effectLst/>
            <a:latin typeface="Arial" panose="020B0604020202020204" pitchFamily="34" charset="0"/>
            <a:cs typeface="Arial" panose="020B0604020202020204" pitchFamily="34" charset="0"/>
          </a:endParaRPr>
        </a:p>
      </dsp:txBody>
      <dsp:txXfrm>
        <a:off x="816280" y="215747"/>
        <a:ext cx="3257473" cy="1576692"/>
      </dsp:txXfrm>
    </dsp:sp>
    <dsp:sp modelId="{548C390C-8DB1-2D47-98F4-A1714FF273F1}">
      <dsp:nvSpPr>
        <dsp:cNvPr id="0" name=""/>
        <dsp:cNvSpPr/>
      </dsp:nvSpPr>
      <dsp:spPr>
        <a:xfrm>
          <a:off x="4336536" y="215747"/>
          <a:ext cx="3256212" cy="1576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t>You can get a COVID-19 vaccine and a flu vaccine at the same time if you are eligible and the timing coincides.</a:t>
          </a:r>
        </a:p>
        <a:p>
          <a:pPr marL="0" lvl="0" indent="0" algn="ctr" defTabSz="488950">
            <a:lnSpc>
              <a:spcPct val="90000"/>
            </a:lnSpc>
            <a:spcBef>
              <a:spcPct val="0"/>
            </a:spcBef>
            <a:spcAft>
              <a:spcPct val="35000"/>
            </a:spcAft>
            <a:buNone/>
          </a:pPr>
          <a:r>
            <a:rPr lang="en-US" sz="1100" b="0" i="0" kern="1200" dirty="0"/>
            <a:t>Even though both vaccines can be given at the same visit, people should follow the recommended schedule for either vaccine: If you haven’t gotten your currently recommended doses of COVID-19 vaccine, get a COVID-19 vaccine as soon as you can, and ideally get a flu vaccine by the end of October.</a:t>
          </a:r>
          <a:endParaRPr lang="en-US" sz="1100" b="0" i="0" kern="1200" dirty="0">
            <a:solidFill>
              <a:schemeClr val="bg1"/>
            </a:solidFill>
            <a:effectLst/>
            <a:latin typeface="Arial" panose="020B0604020202020204" pitchFamily="34" charset="0"/>
            <a:cs typeface="Arial" panose="020B0604020202020204" pitchFamily="34" charset="0"/>
          </a:endParaRPr>
        </a:p>
      </dsp:txBody>
      <dsp:txXfrm>
        <a:off x="4336536" y="215747"/>
        <a:ext cx="3256212" cy="1576692"/>
      </dsp:txXfrm>
    </dsp:sp>
    <dsp:sp modelId="{375684F4-59B7-404D-97ED-F98B11C838F0}">
      <dsp:nvSpPr>
        <dsp:cNvPr id="0" name=""/>
        <dsp:cNvSpPr/>
      </dsp:nvSpPr>
      <dsp:spPr>
        <a:xfrm>
          <a:off x="0" y="2055222"/>
          <a:ext cx="2627821" cy="1576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b="0" i="0" kern="1200" dirty="0"/>
            <a:t>The age indication for the cell culture-based inactivated flu vaccine, Flucelvax Quadrivalent (ccIIV4), changed from 2 years and older to 6 months and older.</a:t>
          </a:r>
        </a:p>
      </dsp:txBody>
      <dsp:txXfrm>
        <a:off x="0" y="2055222"/>
        <a:ext cx="2627821" cy="1576692"/>
      </dsp:txXfrm>
    </dsp:sp>
    <dsp:sp modelId="{2DD60A3A-AC5B-42ED-945A-C983900BAD69}">
      <dsp:nvSpPr>
        <dsp:cNvPr id="0" name=""/>
        <dsp:cNvSpPr/>
      </dsp:nvSpPr>
      <dsp:spPr>
        <a:xfrm>
          <a:off x="2890603" y="2055222"/>
          <a:ext cx="2627821" cy="1576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b="1" i="0" kern="1200" dirty="0"/>
            <a:t>Flu vaccination has been shown in several studies to reduce severity of illness in people who get vaccinated but still get sick. </a:t>
          </a:r>
          <a:r>
            <a:rPr lang="en-US" sz="1100" b="0" i="0" kern="1200" dirty="0">
              <a:solidFill>
                <a:schemeClr val="bg1"/>
              </a:solidFill>
            </a:rPr>
            <a:t>A </a:t>
          </a:r>
          <a:r>
            <a:rPr lang="en-US" sz="1100" b="0" i="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2021 study</a:t>
          </a:r>
          <a:r>
            <a:rPr lang="en-US" sz="1100" b="0" i="0" kern="1200" dirty="0">
              <a:solidFill>
                <a:schemeClr val="bg1"/>
              </a:solidFill>
            </a:rPr>
            <a:t> </a:t>
          </a:r>
          <a:r>
            <a:rPr lang="en-US" sz="1100" b="0" i="0" kern="1200" dirty="0"/>
            <a:t>showed that among adults hospitalized with flu, vaccinated patients had a 26% lower risk of intensive care unit (ICU) admission and a 31% lower risk of death from flu compared with those who were unvaccinated.</a:t>
          </a:r>
        </a:p>
      </dsp:txBody>
      <dsp:txXfrm>
        <a:off x="2890603" y="2055222"/>
        <a:ext cx="2627821" cy="1576692"/>
      </dsp:txXfrm>
    </dsp:sp>
    <dsp:sp modelId="{0027500C-C7C3-4F33-8CBC-771CFD320D1C}">
      <dsp:nvSpPr>
        <dsp:cNvPr id="0" name=""/>
        <dsp:cNvSpPr/>
      </dsp:nvSpPr>
      <dsp:spPr>
        <a:xfrm>
          <a:off x="5781207" y="2055222"/>
          <a:ext cx="2627821" cy="15766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b="1" i="0" kern="1200" dirty="0"/>
            <a:t>Flu vaccination can reduce the risk of flu-associated hospitalization. </a:t>
          </a:r>
          <a:r>
            <a:rPr lang="en-US" sz="1100" b="0" i="0" kern="1200" dirty="0"/>
            <a:t>Flu vaccine prevents tens of thousands of hospitalizations each year. For example, during 2019-2020 flu vaccination prevented an estimated 105,000 flu-related hospitalizations.</a:t>
          </a:r>
        </a:p>
      </dsp:txBody>
      <dsp:txXfrm>
        <a:off x="5781207" y="2055222"/>
        <a:ext cx="2627821" cy="1576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96614-D498-7241-A032-3975111ED6D5}">
      <dsp:nvSpPr>
        <dsp:cNvPr id="0" name=""/>
        <dsp:cNvSpPr/>
      </dsp:nvSpPr>
      <dsp:spPr>
        <a:xfrm>
          <a:off x="8555" y="740292"/>
          <a:ext cx="1229807" cy="3689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54" tIns="45554" rIns="45554" bIns="4555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Promote and administer</a:t>
          </a:r>
        </a:p>
      </dsp:txBody>
      <dsp:txXfrm>
        <a:off x="119238" y="740292"/>
        <a:ext cx="1008441" cy="368942"/>
      </dsp:txXfrm>
    </dsp:sp>
    <dsp:sp modelId="{54C7698D-A563-2B46-9B52-D2F7647FE60C}">
      <dsp:nvSpPr>
        <dsp:cNvPr id="0" name=""/>
        <dsp:cNvSpPr/>
      </dsp:nvSpPr>
      <dsp:spPr>
        <a:xfrm>
          <a:off x="8555" y="1109234"/>
          <a:ext cx="1119124" cy="21711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36" tIns="88436" rIns="88436" bIns="176871" numCol="1" spcCol="1270" anchor="t"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Promote and administer seasonal influenza vaccine immunization </a:t>
          </a:r>
        </a:p>
      </dsp:txBody>
      <dsp:txXfrm>
        <a:off x="8555" y="1109234"/>
        <a:ext cx="1119124" cy="2171170"/>
      </dsp:txXfrm>
    </dsp:sp>
    <dsp:sp modelId="{919D983F-590C-2845-AF9F-F66956FF3674}">
      <dsp:nvSpPr>
        <dsp:cNvPr id="0" name=""/>
        <dsp:cNvSpPr/>
      </dsp:nvSpPr>
      <dsp:spPr>
        <a:xfrm>
          <a:off x="1190750" y="740292"/>
          <a:ext cx="1229807" cy="3689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54" tIns="45554" rIns="45554" bIns="4555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Take</a:t>
          </a:r>
        </a:p>
      </dsp:txBody>
      <dsp:txXfrm>
        <a:off x="1301433" y="740292"/>
        <a:ext cx="1008441" cy="368942"/>
      </dsp:txXfrm>
    </dsp:sp>
    <dsp:sp modelId="{2C34BE5F-B66D-B941-B9AE-42374822FF46}">
      <dsp:nvSpPr>
        <dsp:cNvPr id="0" name=""/>
        <dsp:cNvSpPr/>
      </dsp:nvSpPr>
      <dsp:spPr>
        <a:xfrm>
          <a:off x="1190750" y="1109234"/>
          <a:ext cx="1119124" cy="21711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36" tIns="88436" rIns="88436" bIns="176871" numCol="1" spcCol="1270" anchor="t"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Take steps to minimize potential exposures</a:t>
          </a:r>
        </a:p>
        <a:p>
          <a:pPr marL="57150" lvl="1" indent="-57150" algn="l" defTabSz="40005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Screen and triage symptomatic patients and implement respiratory hygiene and cough etiquette</a:t>
          </a:r>
        </a:p>
      </dsp:txBody>
      <dsp:txXfrm>
        <a:off x="1190750" y="1109234"/>
        <a:ext cx="1119124" cy="2171170"/>
      </dsp:txXfrm>
    </dsp:sp>
    <dsp:sp modelId="{093A40EC-C395-9040-947F-6E313504DDA8}">
      <dsp:nvSpPr>
        <dsp:cNvPr id="0" name=""/>
        <dsp:cNvSpPr/>
      </dsp:nvSpPr>
      <dsp:spPr>
        <a:xfrm>
          <a:off x="2372946" y="740292"/>
          <a:ext cx="1229807" cy="3689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54" tIns="45554" rIns="45554" bIns="4555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Monitor and manage</a:t>
          </a:r>
        </a:p>
      </dsp:txBody>
      <dsp:txXfrm>
        <a:off x="2483629" y="740292"/>
        <a:ext cx="1008441" cy="368942"/>
      </dsp:txXfrm>
    </dsp:sp>
    <dsp:sp modelId="{0BADF43B-C266-E146-AFEB-D534FE7C3D5A}">
      <dsp:nvSpPr>
        <dsp:cNvPr id="0" name=""/>
        <dsp:cNvSpPr/>
      </dsp:nvSpPr>
      <dsp:spPr>
        <a:xfrm>
          <a:off x="2372946" y="1109234"/>
          <a:ext cx="1119124" cy="21711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36" tIns="88436" rIns="88436" bIns="176871" numCol="1" spcCol="1270" anchor="t"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Monitor and manage ill healthcare personnel </a:t>
          </a:r>
        </a:p>
        <a:p>
          <a:pPr marL="57150" lvl="1" indent="-57150" algn="l" defTabSz="40005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Consider healthcare personnel at higher risk for complications of influenza</a:t>
          </a:r>
        </a:p>
      </dsp:txBody>
      <dsp:txXfrm>
        <a:off x="2372946" y="1109234"/>
        <a:ext cx="1119124" cy="2171170"/>
      </dsp:txXfrm>
    </dsp:sp>
    <dsp:sp modelId="{8DE0A1F7-4ECB-1A44-B65A-25F9C146A179}">
      <dsp:nvSpPr>
        <dsp:cNvPr id="0" name=""/>
        <dsp:cNvSpPr/>
      </dsp:nvSpPr>
      <dsp:spPr>
        <a:xfrm>
          <a:off x="3555142" y="740292"/>
          <a:ext cx="1229807" cy="3689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54" tIns="45554" rIns="45554" bIns="4555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Adhere</a:t>
          </a:r>
        </a:p>
      </dsp:txBody>
      <dsp:txXfrm>
        <a:off x="3665825" y="740292"/>
        <a:ext cx="1008441" cy="368942"/>
      </dsp:txXfrm>
    </dsp:sp>
    <dsp:sp modelId="{6E53CDCD-4217-904C-A68B-799A513B58BA}">
      <dsp:nvSpPr>
        <dsp:cNvPr id="0" name=""/>
        <dsp:cNvSpPr/>
      </dsp:nvSpPr>
      <dsp:spPr>
        <a:xfrm>
          <a:off x="3555142" y="1109234"/>
          <a:ext cx="1119124" cy="21711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36" tIns="88436" rIns="88436" bIns="176871" numCol="1" spcCol="1270" anchor="t"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Adhere to standard and droplet precautions</a:t>
          </a:r>
        </a:p>
        <a:p>
          <a:pPr marL="57150" lvl="1" indent="-57150" algn="l" defTabSz="400050">
            <a:lnSpc>
              <a:spcPct val="90000"/>
            </a:lnSpc>
            <a:spcBef>
              <a:spcPct val="0"/>
            </a:spcBef>
            <a:spcAft>
              <a:spcPct val="15000"/>
            </a:spcAft>
            <a:buChar char="•"/>
          </a:pPr>
          <a:r>
            <a:rPr lang="en-US" sz="900" kern="1200" dirty="0">
              <a:latin typeface="Arial" panose="020B0604020202020204" pitchFamily="34" charset="0"/>
              <a:cs typeface="Arial" panose="020B0604020202020204" pitchFamily="34" charset="0"/>
            </a:rPr>
            <a:t>Encourage handwashing and cough covering, social distancing, use labels/signage, provide appropriate PPE if necessary</a:t>
          </a:r>
        </a:p>
      </dsp:txBody>
      <dsp:txXfrm>
        <a:off x="3555142" y="1109234"/>
        <a:ext cx="1119124" cy="2171170"/>
      </dsp:txXfrm>
    </dsp:sp>
    <dsp:sp modelId="{500FE69C-CA52-014B-8428-F26F5D14FA36}">
      <dsp:nvSpPr>
        <dsp:cNvPr id="0" name=""/>
        <dsp:cNvSpPr/>
      </dsp:nvSpPr>
      <dsp:spPr>
        <a:xfrm>
          <a:off x="4737338" y="740292"/>
          <a:ext cx="1229807" cy="3689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54" tIns="45554" rIns="45554" bIns="4555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Use</a:t>
          </a:r>
        </a:p>
      </dsp:txBody>
      <dsp:txXfrm>
        <a:off x="4848021" y="740292"/>
        <a:ext cx="1008441" cy="368942"/>
      </dsp:txXfrm>
    </dsp:sp>
    <dsp:sp modelId="{58706C61-B58A-9F4F-A603-09ADE6836EFA}">
      <dsp:nvSpPr>
        <dsp:cNvPr id="0" name=""/>
        <dsp:cNvSpPr/>
      </dsp:nvSpPr>
      <dsp:spPr>
        <a:xfrm>
          <a:off x="4737338" y="1109234"/>
          <a:ext cx="1119124" cy="21711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36" tIns="88436" rIns="88436" bIns="176871" numCol="1" spcCol="1270" anchor="t"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Use caution when performing aerosol-generating procedures</a:t>
          </a:r>
        </a:p>
      </dsp:txBody>
      <dsp:txXfrm>
        <a:off x="4737338" y="1109234"/>
        <a:ext cx="1119124" cy="2171170"/>
      </dsp:txXfrm>
    </dsp:sp>
    <dsp:sp modelId="{C5E2DB23-17B5-F947-B3E8-02F94E9C2097}">
      <dsp:nvSpPr>
        <dsp:cNvPr id="0" name=""/>
        <dsp:cNvSpPr/>
      </dsp:nvSpPr>
      <dsp:spPr>
        <a:xfrm>
          <a:off x="5919533" y="740292"/>
          <a:ext cx="1229807" cy="3689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54" tIns="45554" rIns="45554" bIns="4555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Manage</a:t>
          </a:r>
        </a:p>
      </dsp:txBody>
      <dsp:txXfrm>
        <a:off x="6030216" y="740292"/>
        <a:ext cx="1008441" cy="368942"/>
      </dsp:txXfrm>
    </dsp:sp>
    <dsp:sp modelId="{A1559658-7D51-FA4A-AA68-30AB547DA8F4}">
      <dsp:nvSpPr>
        <dsp:cNvPr id="0" name=""/>
        <dsp:cNvSpPr/>
      </dsp:nvSpPr>
      <dsp:spPr>
        <a:xfrm>
          <a:off x="5919533" y="1109234"/>
          <a:ext cx="1119124" cy="21711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36" tIns="88436" rIns="88436" bIns="176871" numCol="1" spcCol="1270" anchor="t"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Manage visitor access and movement within the facility, especially to areas of high immuno-compromised patients</a:t>
          </a:r>
        </a:p>
      </dsp:txBody>
      <dsp:txXfrm>
        <a:off x="5919533" y="1109234"/>
        <a:ext cx="1119124" cy="2171170"/>
      </dsp:txXfrm>
    </dsp:sp>
    <dsp:sp modelId="{59562F04-CB80-7645-9A19-3D81744684DA}">
      <dsp:nvSpPr>
        <dsp:cNvPr id="0" name=""/>
        <dsp:cNvSpPr/>
      </dsp:nvSpPr>
      <dsp:spPr>
        <a:xfrm>
          <a:off x="7101729" y="740292"/>
          <a:ext cx="1229807" cy="3689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54" tIns="45554" rIns="45554" bIns="4555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Monitor</a:t>
          </a:r>
        </a:p>
      </dsp:txBody>
      <dsp:txXfrm>
        <a:off x="7212412" y="740292"/>
        <a:ext cx="1008441" cy="368942"/>
      </dsp:txXfrm>
    </dsp:sp>
    <dsp:sp modelId="{41CBDE3B-6004-8C47-A144-85B18A504C79}">
      <dsp:nvSpPr>
        <dsp:cNvPr id="0" name=""/>
        <dsp:cNvSpPr/>
      </dsp:nvSpPr>
      <dsp:spPr>
        <a:xfrm>
          <a:off x="7101729" y="1109234"/>
          <a:ext cx="1119124" cy="21711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36" tIns="88436" rIns="88436" bIns="176871" numCol="1" spcCol="1270" anchor="t"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Monitor influenza activity and implement environmental infection and engineering control</a:t>
          </a:r>
        </a:p>
      </dsp:txBody>
      <dsp:txXfrm>
        <a:off x="7101729" y="1109234"/>
        <a:ext cx="1119124" cy="2171170"/>
      </dsp:txXfrm>
    </dsp:sp>
    <dsp:sp modelId="{46473468-E520-184D-B7BB-EC518952D9FC}">
      <dsp:nvSpPr>
        <dsp:cNvPr id="0" name=""/>
        <dsp:cNvSpPr/>
      </dsp:nvSpPr>
      <dsp:spPr>
        <a:xfrm>
          <a:off x="8283925" y="740292"/>
          <a:ext cx="1229807" cy="3689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54" tIns="45554" rIns="45554" bIns="4555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Train and educate</a:t>
          </a:r>
        </a:p>
      </dsp:txBody>
      <dsp:txXfrm>
        <a:off x="8394608" y="740292"/>
        <a:ext cx="1008441" cy="368942"/>
      </dsp:txXfrm>
    </dsp:sp>
    <dsp:sp modelId="{D150A251-7000-2B49-801B-F720C0742733}">
      <dsp:nvSpPr>
        <dsp:cNvPr id="0" name=""/>
        <dsp:cNvSpPr/>
      </dsp:nvSpPr>
      <dsp:spPr>
        <a:xfrm>
          <a:off x="8283925" y="1109234"/>
          <a:ext cx="1119124" cy="21711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36" tIns="88436" rIns="88436" bIns="176871" numCol="1" spcCol="1270" anchor="t"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Train and educate healthcare personnel; administer antiviral treatment and chemoprophylaxis of patients and healthcare personnel when appropriate</a:t>
          </a:r>
        </a:p>
      </dsp:txBody>
      <dsp:txXfrm>
        <a:off x="8283925" y="1109234"/>
        <a:ext cx="1119124" cy="21711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96614-D498-7241-A032-3975111ED6D5}">
      <dsp:nvSpPr>
        <dsp:cNvPr id="0" name=""/>
        <dsp:cNvSpPr/>
      </dsp:nvSpPr>
      <dsp:spPr>
        <a:xfrm>
          <a:off x="9827" y="382847"/>
          <a:ext cx="1634806" cy="4904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56" tIns="60556" rIns="60556" bIns="60556"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Promote and administer</a:t>
          </a:r>
        </a:p>
      </dsp:txBody>
      <dsp:txXfrm>
        <a:off x="156960" y="382847"/>
        <a:ext cx="1340540" cy="490442"/>
      </dsp:txXfrm>
    </dsp:sp>
    <dsp:sp modelId="{54C7698D-A563-2B46-9B52-D2F7647FE60C}">
      <dsp:nvSpPr>
        <dsp:cNvPr id="0" name=""/>
        <dsp:cNvSpPr/>
      </dsp:nvSpPr>
      <dsp:spPr>
        <a:xfrm>
          <a:off x="9827" y="873289"/>
          <a:ext cx="1487674" cy="29316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559" tIns="117559" rIns="117559" bIns="235119"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Promote </a:t>
          </a:r>
          <a:br>
            <a:rPr lang="en-US" sz="1600" kern="1200" dirty="0">
              <a:latin typeface="Arial" panose="020B0604020202020204" pitchFamily="34" charset="0"/>
              <a:cs typeface="Arial" panose="020B0604020202020204" pitchFamily="34" charset="0"/>
            </a:rPr>
          </a:br>
          <a:r>
            <a:rPr lang="en-US" sz="1600" kern="1200" dirty="0">
              <a:latin typeface="Arial" panose="020B0604020202020204" pitchFamily="34" charset="0"/>
              <a:cs typeface="Arial" panose="020B0604020202020204" pitchFamily="34" charset="0"/>
            </a:rPr>
            <a:t>and administer seasonal influenza vaccine immunization </a:t>
          </a:r>
        </a:p>
      </dsp:txBody>
      <dsp:txXfrm>
        <a:off x="9827" y="873289"/>
        <a:ext cx="1487674" cy="2931687"/>
      </dsp:txXfrm>
    </dsp:sp>
    <dsp:sp modelId="{919D983F-590C-2845-AF9F-F66956FF3674}">
      <dsp:nvSpPr>
        <dsp:cNvPr id="0" name=""/>
        <dsp:cNvSpPr/>
      </dsp:nvSpPr>
      <dsp:spPr>
        <a:xfrm>
          <a:off x="1596735" y="382847"/>
          <a:ext cx="1634806" cy="4904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56" tIns="60556" rIns="60556" bIns="60556"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Surveillance</a:t>
          </a:r>
        </a:p>
      </dsp:txBody>
      <dsp:txXfrm>
        <a:off x="1743868" y="382847"/>
        <a:ext cx="1340540" cy="490442"/>
      </dsp:txXfrm>
    </dsp:sp>
    <dsp:sp modelId="{2C34BE5F-B66D-B941-B9AE-42374822FF46}">
      <dsp:nvSpPr>
        <dsp:cNvPr id="0" name=""/>
        <dsp:cNvSpPr/>
      </dsp:nvSpPr>
      <dsp:spPr>
        <a:xfrm>
          <a:off x="1596735" y="873289"/>
          <a:ext cx="1487674" cy="29316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559" tIns="117559" rIns="117559" bIns="235119"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Take steps </a:t>
          </a:r>
          <a:br>
            <a:rPr lang="en-US" sz="1600" kern="1200" dirty="0">
              <a:latin typeface="Arial" panose="020B0604020202020204" pitchFamily="34" charset="0"/>
              <a:cs typeface="Arial" panose="020B0604020202020204" pitchFamily="34" charset="0"/>
            </a:rPr>
          </a:br>
          <a:r>
            <a:rPr lang="en-US" sz="1600" kern="1200" dirty="0">
              <a:latin typeface="Arial" panose="020B0604020202020204" pitchFamily="34" charset="0"/>
              <a:cs typeface="Arial" panose="020B0604020202020204" pitchFamily="34" charset="0"/>
            </a:rPr>
            <a:t>to minimize potential exposures</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Establish screening intervals to identify symptomatic patients and implement respiratory hygiene and cough etiquette</a:t>
          </a:r>
        </a:p>
      </dsp:txBody>
      <dsp:txXfrm>
        <a:off x="1596735" y="873289"/>
        <a:ext cx="1487674" cy="2931687"/>
      </dsp:txXfrm>
    </dsp:sp>
    <dsp:sp modelId="{093A40EC-C395-9040-947F-6E313504DDA8}">
      <dsp:nvSpPr>
        <dsp:cNvPr id="0" name=""/>
        <dsp:cNvSpPr/>
      </dsp:nvSpPr>
      <dsp:spPr>
        <a:xfrm>
          <a:off x="3183644" y="382847"/>
          <a:ext cx="1634806" cy="4904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56" tIns="60556" rIns="60556" bIns="60556"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Implement</a:t>
          </a:r>
        </a:p>
      </dsp:txBody>
      <dsp:txXfrm>
        <a:off x="3330777" y="382847"/>
        <a:ext cx="1340540" cy="490442"/>
      </dsp:txXfrm>
    </dsp:sp>
    <dsp:sp modelId="{0BADF43B-C266-E146-AFEB-D534FE7C3D5A}">
      <dsp:nvSpPr>
        <dsp:cNvPr id="0" name=""/>
        <dsp:cNvSpPr/>
      </dsp:nvSpPr>
      <dsp:spPr>
        <a:xfrm>
          <a:off x="3183644" y="873289"/>
          <a:ext cx="1487674" cy="29316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559" tIns="117559" rIns="117559" bIns="235119"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dirty="0">
              <a:latin typeface="Arial" panose="020B0604020202020204" pitchFamily="34" charset="0"/>
              <a:cs typeface="Arial" panose="020B0604020202020204" pitchFamily="34" charset="0"/>
            </a:rPr>
            <a:t>Effective infection control practices</a:t>
          </a:r>
        </a:p>
        <a:p>
          <a:pPr marL="0" lvl="0" indent="0" algn="l" defTabSz="711200">
            <a:lnSpc>
              <a:spcPct val="90000"/>
            </a:lnSpc>
            <a:spcBef>
              <a:spcPct val="0"/>
            </a:spcBef>
            <a:spcAft>
              <a:spcPct val="35000"/>
            </a:spcAft>
            <a:buFont typeface="Arial" panose="020B0604020202020204" pitchFamily="34" charset="0"/>
            <a:buNone/>
          </a:pPr>
          <a:r>
            <a:rPr lang="en-US" sz="1600" kern="1200" dirty="0">
              <a:latin typeface="Arial" panose="020B0604020202020204" pitchFamily="34" charset="0"/>
              <a:cs typeface="Arial" panose="020B0604020202020204" pitchFamily="34" charset="0"/>
            </a:rPr>
            <a:t>Hand hygiene</a:t>
          </a:r>
        </a:p>
        <a:p>
          <a:pPr marL="0" lvl="0" indent="0" algn="l" defTabSz="711200">
            <a:lnSpc>
              <a:spcPct val="90000"/>
            </a:lnSpc>
            <a:spcBef>
              <a:spcPct val="0"/>
            </a:spcBef>
            <a:spcAft>
              <a:spcPct val="35000"/>
            </a:spcAft>
            <a:buFont typeface="Arial" panose="020B0604020202020204" pitchFamily="34" charset="0"/>
            <a:buNone/>
          </a:pPr>
          <a:r>
            <a:rPr lang="en-US" sz="1600" kern="1200" dirty="0">
              <a:latin typeface="Arial" panose="020B0604020202020204" pitchFamily="34" charset="0"/>
              <a:cs typeface="Arial" panose="020B0604020202020204" pitchFamily="34" charset="0"/>
            </a:rPr>
            <a:t>Cough etiquette</a:t>
          </a:r>
        </a:p>
        <a:p>
          <a:pPr marL="0" lvl="0" indent="0" algn="l" defTabSz="711200">
            <a:lnSpc>
              <a:spcPct val="90000"/>
            </a:lnSpc>
            <a:spcBef>
              <a:spcPct val="0"/>
            </a:spcBef>
            <a:spcAft>
              <a:spcPct val="35000"/>
            </a:spcAft>
            <a:buFont typeface="Arial" panose="020B0604020202020204" pitchFamily="34" charset="0"/>
            <a:buNone/>
          </a:pPr>
          <a:r>
            <a:rPr lang="en-US" sz="1600" kern="1200" dirty="0">
              <a:latin typeface="Arial" panose="020B0604020202020204" pitchFamily="34" charset="0"/>
              <a:cs typeface="Arial" panose="020B0604020202020204" pitchFamily="34" charset="0"/>
            </a:rPr>
            <a:t>Transmission based precautions</a:t>
          </a:r>
        </a:p>
      </dsp:txBody>
      <dsp:txXfrm>
        <a:off x="3183644" y="873289"/>
        <a:ext cx="1487674" cy="2931687"/>
      </dsp:txXfrm>
    </dsp:sp>
    <dsp:sp modelId="{8DE0A1F7-4ECB-1A44-B65A-25F9C146A179}">
      <dsp:nvSpPr>
        <dsp:cNvPr id="0" name=""/>
        <dsp:cNvSpPr/>
      </dsp:nvSpPr>
      <dsp:spPr>
        <a:xfrm>
          <a:off x="4770552" y="382847"/>
          <a:ext cx="1634806" cy="4904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56" tIns="60556" rIns="60556" bIns="60556"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Treat</a:t>
          </a:r>
        </a:p>
      </dsp:txBody>
      <dsp:txXfrm>
        <a:off x="4917685" y="382847"/>
        <a:ext cx="1340540" cy="490442"/>
      </dsp:txXfrm>
    </dsp:sp>
    <dsp:sp modelId="{6E53CDCD-4217-904C-A68B-799A513B58BA}">
      <dsp:nvSpPr>
        <dsp:cNvPr id="0" name=""/>
        <dsp:cNvSpPr/>
      </dsp:nvSpPr>
      <dsp:spPr>
        <a:xfrm>
          <a:off x="4770552" y="873289"/>
          <a:ext cx="1487674" cy="29316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559" tIns="117559" rIns="117559" bIns="235119"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Prompt use of antiviral agents </a:t>
          </a:r>
          <a:br>
            <a:rPr lang="en-US" sz="1600" kern="1200" dirty="0">
              <a:latin typeface="Arial" panose="020B0604020202020204" pitchFamily="34" charset="0"/>
              <a:cs typeface="Arial" panose="020B0604020202020204" pitchFamily="34" charset="0"/>
            </a:rPr>
          </a:br>
          <a:r>
            <a:rPr lang="en-US" sz="1600" kern="1200" dirty="0">
              <a:latin typeface="Arial" panose="020B0604020202020204" pitchFamily="34" charset="0"/>
              <a:cs typeface="Arial" panose="020B0604020202020204" pitchFamily="34" charset="0"/>
            </a:rPr>
            <a:t>for treatment and prophylaxis</a:t>
          </a:r>
        </a:p>
      </dsp:txBody>
      <dsp:txXfrm>
        <a:off x="4770552" y="873289"/>
        <a:ext cx="1487674" cy="2931687"/>
      </dsp:txXfrm>
    </dsp:sp>
    <dsp:sp modelId="{500FE69C-CA52-014B-8428-F26F5D14FA36}">
      <dsp:nvSpPr>
        <dsp:cNvPr id="0" name=""/>
        <dsp:cNvSpPr/>
      </dsp:nvSpPr>
      <dsp:spPr>
        <a:xfrm>
          <a:off x="6357461" y="382847"/>
          <a:ext cx="1634806" cy="4904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56" tIns="60556" rIns="60556" bIns="60556"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Protect</a:t>
          </a:r>
        </a:p>
      </dsp:txBody>
      <dsp:txXfrm>
        <a:off x="6504594" y="382847"/>
        <a:ext cx="1340540" cy="490442"/>
      </dsp:txXfrm>
    </dsp:sp>
    <dsp:sp modelId="{58706C61-B58A-9F4F-A603-09ADE6836EFA}">
      <dsp:nvSpPr>
        <dsp:cNvPr id="0" name=""/>
        <dsp:cNvSpPr/>
      </dsp:nvSpPr>
      <dsp:spPr>
        <a:xfrm>
          <a:off x="6357461" y="873289"/>
          <a:ext cx="1487674" cy="29316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559" tIns="117559" rIns="117559" bIns="235119" numCol="1" spcCol="1270" anchor="t"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Immunize</a:t>
          </a:r>
          <a:r>
            <a:rPr lang="en-US" sz="1400" kern="1200" baseline="0" dirty="0">
              <a:latin typeface="Arial" panose="020B0604020202020204" pitchFamily="34" charset="0"/>
              <a:cs typeface="Arial" panose="020B0604020202020204" pitchFamily="34" charset="0"/>
            </a:rPr>
            <a:t> residents according </a:t>
          </a:r>
          <a:br>
            <a:rPr lang="en-US" sz="1400" kern="1200" baseline="0" dirty="0">
              <a:latin typeface="Arial" panose="020B0604020202020204" pitchFamily="34" charset="0"/>
              <a:cs typeface="Arial" panose="020B0604020202020204" pitchFamily="34" charset="0"/>
            </a:rPr>
          </a:br>
          <a:r>
            <a:rPr lang="en-US" sz="1400" kern="1200" baseline="0" dirty="0">
              <a:latin typeface="Arial" panose="020B0604020202020204" pitchFamily="34" charset="0"/>
              <a:cs typeface="Arial" panose="020B0604020202020204" pitchFamily="34" charset="0"/>
            </a:rPr>
            <a:t>to ACIP </a:t>
          </a:r>
          <a:r>
            <a:rPr lang="en-US" sz="1400" kern="1200" baseline="0">
              <a:latin typeface="Arial" panose="020B0604020202020204" pitchFamily="34" charset="0"/>
              <a:cs typeface="Arial" panose="020B0604020202020204" pitchFamily="34" charset="0"/>
            </a:rPr>
            <a:t>recom-mendations</a:t>
          </a:r>
          <a:r>
            <a:rPr lang="en-US" sz="1400" kern="1200" baseline="0" dirty="0">
              <a:latin typeface="Arial" panose="020B0604020202020204" pitchFamily="34" charset="0"/>
              <a:cs typeface="Arial" panose="020B0604020202020204" pitchFamily="34" charset="0"/>
            </a:rPr>
            <a:t> for influenza </a:t>
          </a:r>
          <a:br>
            <a:rPr lang="en-US" sz="1400" kern="1200" baseline="0" dirty="0">
              <a:latin typeface="Arial" panose="020B0604020202020204" pitchFamily="34" charset="0"/>
              <a:cs typeface="Arial" panose="020B0604020202020204" pitchFamily="34" charset="0"/>
            </a:rPr>
          </a:br>
          <a:r>
            <a:rPr lang="en-US" sz="1400" kern="1200" baseline="0" dirty="0">
              <a:latin typeface="Arial" panose="020B0604020202020204" pitchFamily="34" charset="0"/>
              <a:cs typeface="Arial" panose="020B0604020202020204" pitchFamily="34" charset="0"/>
            </a:rPr>
            <a:t>and pneumococcal pneumonia</a:t>
          </a:r>
          <a:endParaRPr lang="en-US" sz="1400" kern="1200" dirty="0">
            <a:latin typeface="Arial" panose="020B0604020202020204" pitchFamily="34" charset="0"/>
            <a:cs typeface="Arial" panose="020B0604020202020204" pitchFamily="34" charset="0"/>
          </a:endParaRPr>
        </a:p>
      </dsp:txBody>
      <dsp:txXfrm>
        <a:off x="6357461" y="873289"/>
        <a:ext cx="1487674" cy="2931687"/>
      </dsp:txXfrm>
    </dsp:sp>
    <dsp:sp modelId="{C5E2DB23-17B5-F947-B3E8-02F94E9C2097}">
      <dsp:nvSpPr>
        <dsp:cNvPr id="0" name=""/>
        <dsp:cNvSpPr/>
      </dsp:nvSpPr>
      <dsp:spPr>
        <a:xfrm>
          <a:off x="7944369" y="382847"/>
          <a:ext cx="1634806" cy="490442"/>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556" tIns="60556" rIns="60556" bIns="60556"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Enhanced Precautions</a:t>
          </a:r>
        </a:p>
      </dsp:txBody>
      <dsp:txXfrm>
        <a:off x="8091502" y="382847"/>
        <a:ext cx="1340540" cy="490442"/>
      </dsp:txXfrm>
    </dsp:sp>
    <dsp:sp modelId="{A1559658-7D51-FA4A-AA68-30AB547DA8F4}">
      <dsp:nvSpPr>
        <dsp:cNvPr id="0" name=""/>
        <dsp:cNvSpPr/>
      </dsp:nvSpPr>
      <dsp:spPr>
        <a:xfrm>
          <a:off x="7944369" y="873289"/>
          <a:ext cx="1487674" cy="29316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559" tIns="117559" rIns="117559" bIns="235119"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For patients at increased risk of transmitting infections </a:t>
          </a:r>
          <a:br>
            <a:rPr lang="en-US" sz="1600" kern="1200" dirty="0">
              <a:latin typeface="Arial" panose="020B0604020202020204" pitchFamily="34" charset="0"/>
              <a:cs typeface="Arial" panose="020B0604020202020204" pitchFamily="34" charset="0"/>
            </a:rPr>
          </a:br>
          <a:r>
            <a:rPr lang="en-US" sz="1600" kern="1200" dirty="0">
              <a:latin typeface="Arial" panose="020B0604020202020204" pitchFamily="34" charset="0"/>
              <a:cs typeface="Arial" panose="020B0604020202020204" pitchFamily="34" charset="0"/>
            </a:rPr>
            <a:t>use gown, gloves and frequent hand hygiene</a:t>
          </a:r>
        </a:p>
      </dsp:txBody>
      <dsp:txXfrm>
        <a:off x="7944369" y="873289"/>
        <a:ext cx="1487674" cy="29316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3CBBB-1EF4-4381-A7EA-4F7B92907B3A}">
      <dsp:nvSpPr>
        <dsp:cNvPr id="0" name=""/>
        <dsp:cNvSpPr/>
      </dsp:nvSpPr>
      <dsp:spPr>
        <a:xfrm>
          <a:off x="0" y="1255"/>
          <a:ext cx="9644857" cy="92777"/>
        </a:xfrm>
        <a:prstGeom prst="round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Clr>
              <a:srgbClr val="00B0F0"/>
            </a:buClr>
            <a:buFont typeface="Wingdings" pitchFamily="2" charset="2"/>
            <a:buNone/>
          </a:pPr>
          <a:endParaRPr lang="en-US" sz="1600" kern="1200" dirty="0">
            <a:latin typeface="Arial" panose="020B0604020202020204" pitchFamily="34" charset="0"/>
            <a:cs typeface="Arial" panose="020B0604020202020204" pitchFamily="34" charset="0"/>
          </a:endParaRPr>
        </a:p>
      </dsp:txBody>
      <dsp:txXfrm>
        <a:off x="4529" y="5784"/>
        <a:ext cx="9635799" cy="83719"/>
      </dsp:txXfrm>
    </dsp:sp>
    <dsp:sp modelId="{C10C4040-3AEE-4AEE-B3C5-196EA3816CA6}">
      <dsp:nvSpPr>
        <dsp:cNvPr id="0" name=""/>
        <dsp:cNvSpPr/>
      </dsp:nvSpPr>
      <dsp:spPr>
        <a:xfrm>
          <a:off x="0" y="54921"/>
          <a:ext cx="9644857" cy="4021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224" tIns="20320" rIns="113792" bIns="20320" numCol="1" spcCol="1270" anchor="t" anchorCtr="0">
          <a:noAutofit/>
        </a:bodyPr>
        <a:lstStyle/>
        <a:p>
          <a:pPr marL="171450" lvl="1" indent="-171450" algn="l" defTabSz="711200">
            <a:lnSpc>
              <a:spcPct val="100000"/>
            </a:lnSpc>
            <a:spcBef>
              <a:spcPct val="0"/>
            </a:spcBef>
            <a:spcAft>
              <a:spcPct val="20000"/>
            </a:spcAft>
            <a:buClr>
              <a:srgbClr val="00B0F0"/>
            </a:buClr>
            <a:buFont typeface="Wingdings" pitchFamily="2" charset="2"/>
            <a:buChar char="§"/>
          </a:pPr>
          <a:r>
            <a:rPr lang="en-US" sz="1600" kern="1200" dirty="0">
              <a:latin typeface="Arial" panose="020B0604020202020204" pitchFamily="34" charset="0"/>
              <a:cs typeface="Arial" panose="020B0604020202020204" pitchFamily="34" charset="0"/>
            </a:rPr>
            <a:t>Home health care agencies are also subject to New Jersey’s vaccine mandate. </a:t>
          </a:r>
        </a:p>
        <a:p>
          <a:pPr marL="171450" lvl="1" indent="-171450" algn="l" defTabSz="711200">
            <a:lnSpc>
              <a:spcPct val="100000"/>
            </a:lnSpc>
            <a:spcBef>
              <a:spcPct val="0"/>
            </a:spcBef>
            <a:spcAft>
              <a:spcPct val="20000"/>
            </a:spcAft>
            <a:buClr>
              <a:srgbClr val="00B0F0"/>
            </a:buClr>
            <a:buFont typeface="Wingdings" pitchFamily="2" charset="2"/>
            <a:buNone/>
          </a:pPr>
          <a:endParaRPr lang="en-US" sz="1600" kern="1200" dirty="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20000"/>
            </a:spcAft>
            <a:buClr>
              <a:srgbClr val="00B0F0"/>
            </a:buClr>
            <a:buFont typeface="Wingdings" pitchFamily="2" charset="2"/>
            <a:buChar char="§"/>
          </a:pPr>
          <a:r>
            <a:rPr lang="en-US" sz="1600" b="0" i="0" kern="1200" dirty="0">
              <a:latin typeface="Arial" panose="020B0604020202020204" pitchFamily="34" charset="0"/>
              <a:cs typeface="Arial" panose="020B0604020202020204" pitchFamily="34" charset="0"/>
            </a:rPr>
            <a:t>Have a plan in place to monitor employees and patients in home care settings, utilize a checklist.</a:t>
          </a:r>
        </a:p>
        <a:p>
          <a:pPr marL="171450" lvl="1" indent="-171450" algn="l" defTabSz="711200">
            <a:lnSpc>
              <a:spcPct val="100000"/>
            </a:lnSpc>
            <a:spcBef>
              <a:spcPct val="0"/>
            </a:spcBef>
            <a:spcAft>
              <a:spcPct val="20000"/>
            </a:spcAft>
            <a:buClr>
              <a:srgbClr val="00B0F0"/>
            </a:buClr>
            <a:buFont typeface="Wingdings" pitchFamily="2" charset="2"/>
            <a:buNone/>
          </a:pPr>
          <a:endParaRPr lang="en-US" sz="1600" b="0" i="0" kern="1200" dirty="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20000"/>
            </a:spcAft>
            <a:buClr>
              <a:srgbClr val="00B0F0"/>
            </a:buClr>
            <a:buFont typeface="Wingdings" pitchFamily="2" charset="2"/>
            <a:buChar char="§"/>
          </a:pPr>
          <a:r>
            <a:rPr lang="en-US" sz="1600" kern="1200" dirty="0">
              <a:latin typeface="Arial" panose="020B0604020202020204" pitchFamily="34" charset="0"/>
              <a:cs typeface="Arial" panose="020B0604020202020204" pitchFamily="34" charset="0"/>
            </a:rPr>
            <a:t>Track whether patients have received an influenza vaccination.</a:t>
          </a:r>
        </a:p>
        <a:p>
          <a:pPr marL="171450" lvl="1" indent="-171450" algn="l" defTabSz="711200">
            <a:lnSpc>
              <a:spcPct val="100000"/>
            </a:lnSpc>
            <a:spcBef>
              <a:spcPct val="0"/>
            </a:spcBef>
            <a:spcAft>
              <a:spcPct val="20000"/>
            </a:spcAft>
            <a:buClr>
              <a:srgbClr val="00B0F0"/>
            </a:buClr>
            <a:buFont typeface="Wingdings" pitchFamily="2" charset="2"/>
            <a:buChar char="§"/>
          </a:pPr>
          <a:endParaRPr lang="en-US" sz="1600" kern="1200" dirty="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20000"/>
            </a:spcAft>
            <a:buClr>
              <a:srgbClr val="00B0F0"/>
            </a:buClr>
            <a:buFont typeface="Wingdings" pitchFamily="2" charset="2"/>
            <a:buChar char="§"/>
          </a:pPr>
          <a:r>
            <a:rPr lang="en-US" sz="1600" kern="1200" dirty="0">
              <a:latin typeface="Arial" panose="020B0604020202020204" pitchFamily="34" charset="0"/>
              <a:cs typeface="Arial" panose="020B0604020202020204" pitchFamily="34" charset="0"/>
            </a:rPr>
            <a:t>Safely transport vaccines for emergency and short-term transport and storage while in the field. </a:t>
          </a:r>
        </a:p>
        <a:p>
          <a:pPr marL="171450" lvl="1" indent="-171450" algn="l" defTabSz="800100">
            <a:lnSpc>
              <a:spcPct val="100000"/>
            </a:lnSpc>
            <a:spcBef>
              <a:spcPct val="0"/>
            </a:spcBef>
            <a:spcAft>
              <a:spcPct val="20000"/>
            </a:spcAft>
            <a:buClr>
              <a:srgbClr val="00B0F0"/>
            </a:buClr>
            <a:buFont typeface="Wingdings" pitchFamily="2" charset="2"/>
            <a:buChar char="§"/>
          </a:pPr>
          <a:endParaRPr lang="en-US" sz="1800" kern="1200" dirty="0"/>
        </a:p>
        <a:p>
          <a:pPr marL="171450" lvl="1" indent="-171450" algn="l" defTabSz="800100">
            <a:lnSpc>
              <a:spcPct val="100000"/>
            </a:lnSpc>
            <a:spcBef>
              <a:spcPct val="0"/>
            </a:spcBef>
            <a:spcAft>
              <a:spcPct val="20000"/>
            </a:spcAft>
            <a:buClr>
              <a:srgbClr val="00B0F0"/>
            </a:buClr>
            <a:buFont typeface="Wingdings" pitchFamily="2" charset="2"/>
            <a:buChar char="§"/>
          </a:pPr>
          <a:r>
            <a:rPr lang="en-US" sz="1800" kern="1200" dirty="0"/>
            <a:t>Staff should use a mask, gloves and other PPE as appropriate.</a:t>
          </a:r>
        </a:p>
        <a:p>
          <a:pPr marL="171450" lvl="1" indent="-171450" algn="l" defTabSz="711200">
            <a:lnSpc>
              <a:spcPct val="100000"/>
            </a:lnSpc>
            <a:spcBef>
              <a:spcPct val="0"/>
            </a:spcBef>
            <a:spcAft>
              <a:spcPct val="20000"/>
            </a:spcAft>
            <a:buClr>
              <a:srgbClr val="00B0F0"/>
            </a:buClr>
            <a:buFont typeface="Wingdings" pitchFamily="2" charset="2"/>
            <a:buChar char="§"/>
          </a:pPr>
          <a:endParaRPr lang="en-US" sz="1600" b="0" i="0" kern="1200" dirty="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20000"/>
            </a:spcAft>
            <a:buClr>
              <a:srgbClr val="00B0F0"/>
            </a:buClr>
            <a:buFont typeface="Wingdings" pitchFamily="2" charset="2"/>
            <a:buChar char="§"/>
          </a:pPr>
          <a:r>
            <a:rPr lang="en-US" sz="1600" b="0" i="0" kern="1200" dirty="0">
              <a:latin typeface="Arial" panose="020B0604020202020204" pitchFamily="34" charset="0"/>
              <a:cs typeface="Arial" panose="020B0604020202020204" pitchFamily="34" charset="0"/>
            </a:rPr>
            <a:t>Continue infection control measures to reduce transmission, including following </a:t>
          </a:r>
          <a:br>
            <a:rPr lang="en-US" sz="1600" b="0" i="0" kern="1200" dirty="0">
              <a:latin typeface="Arial" panose="020B0604020202020204" pitchFamily="34" charset="0"/>
              <a:cs typeface="Arial" panose="020B0604020202020204" pitchFamily="34" charset="0"/>
            </a:rPr>
          </a:br>
          <a:r>
            <a:rPr lang="en-US" sz="1600" b="0" i="0" kern="1200" dirty="0">
              <a:latin typeface="Arial" panose="020B0604020202020204" pitchFamily="34" charset="0"/>
              <a:cs typeface="Arial" panose="020B0604020202020204" pitchFamily="34" charset="0"/>
            </a:rPr>
            <a:t>Standard and Droplet Precautions.</a:t>
          </a:r>
        </a:p>
        <a:p>
          <a:pPr marL="171450" lvl="1" indent="-171450" algn="l" defTabSz="711200">
            <a:lnSpc>
              <a:spcPct val="100000"/>
            </a:lnSpc>
            <a:spcBef>
              <a:spcPct val="0"/>
            </a:spcBef>
            <a:spcAft>
              <a:spcPct val="20000"/>
            </a:spcAft>
            <a:buClr>
              <a:srgbClr val="00B0F0"/>
            </a:buClr>
            <a:buFont typeface="Wingdings" pitchFamily="2" charset="2"/>
            <a:buChar char="§"/>
          </a:pPr>
          <a:endParaRPr lang="en-US" sz="1600" kern="1200" dirty="0">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20000"/>
            </a:spcAft>
            <a:buClr>
              <a:srgbClr val="00B0F0"/>
            </a:buClr>
            <a:buFont typeface="Wingdings" pitchFamily="2" charset="2"/>
            <a:buChar char="§"/>
          </a:pPr>
          <a:r>
            <a:rPr lang="en-US" sz="1600" kern="1200" dirty="0">
              <a:latin typeface="Arial" panose="020B0604020202020204" pitchFamily="34" charset="0"/>
              <a:cs typeface="Arial" panose="020B0604020202020204" pitchFamily="34" charset="0"/>
            </a:rPr>
            <a:t>Immediately report any suspected or new cases in accordance with state and federal requirements.</a:t>
          </a:r>
        </a:p>
      </dsp:txBody>
      <dsp:txXfrm>
        <a:off x="0" y="54921"/>
        <a:ext cx="9644857" cy="40215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0023F-2871-D044-8B39-989925AAF162}">
      <dsp:nvSpPr>
        <dsp:cNvPr id="0" name=""/>
        <dsp:cNvSpPr/>
      </dsp:nvSpPr>
      <dsp:spPr>
        <a:xfrm>
          <a:off x="0" y="288292"/>
          <a:ext cx="2696624" cy="16179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Seek immediate care </a:t>
          </a:r>
          <a:br>
            <a:rPr lang="en-US" sz="1800" kern="1200" dirty="0">
              <a:latin typeface="Arial" panose="020B0604020202020204" pitchFamily="34" charset="0"/>
              <a:cs typeface="Arial" panose="020B0604020202020204" pitchFamily="34" charset="0"/>
            </a:rPr>
          </a:br>
          <a:r>
            <a:rPr lang="en-US" sz="1800" kern="1200" dirty="0">
              <a:latin typeface="Arial" panose="020B0604020202020204" pitchFamily="34" charset="0"/>
              <a:cs typeface="Arial" panose="020B0604020202020204" pitchFamily="34" charset="0"/>
            </a:rPr>
            <a:t>in ER if you are having signs of shortness of breath, chest pain or difficulty breathing </a:t>
          </a:r>
        </a:p>
      </dsp:txBody>
      <dsp:txXfrm>
        <a:off x="0" y="288292"/>
        <a:ext cx="2696624" cy="1617974"/>
      </dsp:txXfrm>
    </dsp:sp>
    <dsp:sp modelId="{4046A78D-2BA6-884A-B87E-BB28CAAE29F0}">
      <dsp:nvSpPr>
        <dsp:cNvPr id="0" name=""/>
        <dsp:cNvSpPr/>
      </dsp:nvSpPr>
      <dsp:spPr>
        <a:xfrm>
          <a:off x="2966287" y="288292"/>
          <a:ext cx="2696624" cy="16179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Contact your healthcare provider to get vaccinated this flu season </a:t>
          </a:r>
        </a:p>
      </dsp:txBody>
      <dsp:txXfrm>
        <a:off x="2966287" y="288292"/>
        <a:ext cx="2696624" cy="1617974"/>
      </dsp:txXfrm>
    </dsp:sp>
    <dsp:sp modelId="{C8558261-33B5-7349-816C-8A5A770CB2D7}">
      <dsp:nvSpPr>
        <dsp:cNvPr id="0" name=""/>
        <dsp:cNvSpPr/>
      </dsp:nvSpPr>
      <dsp:spPr>
        <a:xfrm>
          <a:off x="5932574" y="288292"/>
          <a:ext cx="2696624" cy="16179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Wash hands</a:t>
          </a:r>
        </a:p>
      </dsp:txBody>
      <dsp:txXfrm>
        <a:off x="5932574" y="288292"/>
        <a:ext cx="2696624" cy="1617974"/>
      </dsp:txXfrm>
    </dsp:sp>
    <dsp:sp modelId="{DA9715EA-DF91-DF49-AA7E-1A7583155541}">
      <dsp:nvSpPr>
        <dsp:cNvPr id="0" name=""/>
        <dsp:cNvSpPr/>
      </dsp:nvSpPr>
      <dsp:spPr>
        <a:xfrm>
          <a:off x="1483143" y="2175929"/>
          <a:ext cx="2696624" cy="16179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Wear a mask </a:t>
          </a:r>
        </a:p>
      </dsp:txBody>
      <dsp:txXfrm>
        <a:off x="1483143" y="2175929"/>
        <a:ext cx="2696624" cy="1617974"/>
      </dsp:txXfrm>
    </dsp:sp>
    <dsp:sp modelId="{DE7FD355-E64C-774A-8DAA-EA41F4480EE3}">
      <dsp:nvSpPr>
        <dsp:cNvPr id="0" name=""/>
        <dsp:cNvSpPr/>
      </dsp:nvSpPr>
      <dsp:spPr>
        <a:xfrm>
          <a:off x="4449430" y="2175929"/>
          <a:ext cx="2696624" cy="16179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Social distance </a:t>
          </a:r>
        </a:p>
      </dsp:txBody>
      <dsp:txXfrm>
        <a:off x="4449430" y="2175929"/>
        <a:ext cx="2696624" cy="16179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A446D-F43B-D34A-BD81-5B0061CBD4A3}">
      <dsp:nvSpPr>
        <dsp:cNvPr id="0" name=""/>
        <dsp:cNvSpPr/>
      </dsp:nvSpPr>
      <dsp:spPr>
        <a:xfrm>
          <a:off x="0" y="58444"/>
          <a:ext cx="7736627" cy="1105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The CDC continues to encourage o</a:t>
          </a:r>
          <a:r>
            <a:rPr lang="en-US" sz="2100" b="0" i="0" kern="1200" dirty="0">
              <a:latin typeface="Arial" panose="020B0604020202020204" pitchFamily="34" charset="0"/>
              <a:cs typeface="Arial" panose="020B0604020202020204" pitchFamily="34" charset="0"/>
            </a:rPr>
            <a:t>n-time pediatric vaccination plan to help provide immunity before children are exposed to potentially life-threatening diseases. </a:t>
          </a:r>
          <a:endParaRPr lang="en-US" sz="2100" kern="1200" dirty="0">
            <a:latin typeface="Arial" panose="020B0604020202020204" pitchFamily="34" charset="0"/>
            <a:cs typeface="Arial" panose="020B0604020202020204" pitchFamily="34" charset="0"/>
          </a:endParaRPr>
        </a:p>
      </dsp:txBody>
      <dsp:txXfrm>
        <a:off x="53973" y="112417"/>
        <a:ext cx="7628681" cy="997703"/>
      </dsp:txXfrm>
    </dsp:sp>
    <dsp:sp modelId="{ABD27CFC-633F-F246-AADE-8AB37C670184}">
      <dsp:nvSpPr>
        <dsp:cNvPr id="0" name=""/>
        <dsp:cNvSpPr/>
      </dsp:nvSpPr>
      <dsp:spPr>
        <a:xfrm>
          <a:off x="0" y="1224574"/>
          <a:ext cx="7736627" cy="1105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latin typeface="Arial" panose="020B0604020202020204" pitchFamily="34" charset="0"/>
              <a:cs typeface="Arial" panose="020B0604020202020204" pitchFamily="34" charset="0"/>
            </a:rPr>
            <a:t>Vaccines are safe and effective and should continue to be followed on schedule. </a:t>
          </a:r>
          <a:endParaRPr lang="en-US" sz="2100" kern="1200" dirty="0">
            <a:latin typeface="Arial" panose="020B0604020202020204" pitchFamily="34" charset="0"/>
            <a:cs typeface="Arial" panose="020B0604020202020204" pitchFamily="34" charset="0"/>
          </a:endParaRPr>
        </a:p>
      </dsp:txBody>
      <dsp:txXfrm>
        <a:off x="53973" y="1278547"/>
        <a:ext cx="7628681" cy="997703"/>
      </dsp:txXfrm>
    </dsp:sp>
    <dsp:sp modelId="{D5431842-275B-384F-B1AA-E918B005FB73}">
      <dsp:nvSpPr>
        <dsp:cNvPr id="0" name=""/>
        <dsp:cNvSpPr/>
      </dsp:nvSpPr>
      <dsp:spPr>
        <a:xfrm>
          <a:off x="0" y="2390704"/>
          <a:ext cx="7736627" cy="1105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For a list of vaccine schedule please see </a:t>
          </a:r>
          <a:br>
            <a:rPr lang="en-US" sz="2100" kern="1200" dirty="0">
              <a:latin typeface="Arial" panose="020B0604020202020204" pitchFamily="34" charset="0"/>
              <a:cs typeface="Arial" panose="020B0604020202020204" pitchFamily="34" charset="0"/>
            </a:rPr>
          </a:br>
          <a:r>
            <a:rPr lang="en-US" sz="2100" kern="1200" dirty="0">
              <a:solidFill>
                <a:schemeClr val="bg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Vaccine Schedule | CDC</a:t>
          </a:r>
          <a:r>
            <a:rPr lang="en-US" sz="2100" kern="1200" dirty="0">
              <a:solidFill>
                <a:schemeClr val="bg1"/>
              </a:solidFill>
              <a:latin typeface="Arial" panose="020B0604020202020204" pitchFamily="34" charset="0"/>
              <a:cs typeface="Arial" panose="020B0604020202020204" pitchFamily="34" charset="0"/>
            </a:rPr>
            <a:t>.</a:t>
          </a:r>
        </a:p>
      </dsp:txBody>
      <dsp:txXfrm>
        <a:off x="53973" y="2444677"/>
        <a:ext cx="7628681" cy="9977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3FE43-0A01-574D-BEAB-68592F89D403}" type="datetimeFigureOut">
              <a:rPr lang="en-US" smtClean="0"/>
              <a:t>9/21/22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1A804-D252-B84A-BFF7-6CAAFFE2A23D}" type="slidenum">
              <a:rPr lang="en-US" smtClean="0"/>
              <a:t>‹#›</a:t>
            </a:fld>
            <a:endParaRPr lang="en-US" dirty="0"/>
          </a:p>
        </p:txBody>
      </p:sp>
    </p:spTree>
    <p:extLst>
      <p:ext uri="{BB962C8B-B14F-4D97-AF65-F5344CB8AC3E}">
        <p14:creationId xmlns:p14="http://schemas.microsoft.com/office/powerpoint/2010/main" val="240545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1</a:t>
            </a:fld>
            <a:endParaRPr lang="en-US" dirty="0"/>
          </a:p>
        </p:txBody>
      </p:sp>
    </p:spTree>
    <p:extLst>
      <p:ext uri="{BB962C8B-B14F-4D97-AF65-F5344CB8AC3E}">
        <p14:creationId xmlns:p14="http://schemas.microsoft.com/office/powerpoint/2010/main" val="33732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14</a:t>
            </a:fld>
            <a:endParaRPr lang="en-US" dirty="0"/>
          </a:p>
        </p:txBody>
      </p:sp>
    </p:spTree>
    <p:extLst>
      <p:ext uri="{BB962C8B-B14F-4D97-AF65-F5344CB8AC3E}">
        <p14:creationId xmlns:p14="http://schemas.microsoft.com/office/powerpoint/2010/main" val="697677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15</a:t>
            </a:fld>
            <a:endParaRPr lang="en-US" dirty="0"/>
          </a:p>
        </p:txBody>
      </p:sp>
    </p:spTree>
    <p:extLst>
      <p:ext uri="{BB962C8B-B14F-4D97-AF65-F5344CB8AC3E}">
        <p14:creationId xmlns:p14="http://schemas.microsoft.com/office/powerpoint/2010/main" val="1488630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16</a:t>
            </a:fld>
            <a:endParaRPr lang="en-US" dirty="0"/>
          </a:p>
        </p:txBody>
      </p:sp>
    </p:spTree>
    <p:extLst>
      <p:ext uri="{BB962C8B-B14F-4D97-AF65-F5344CB8AC3E}">
        <p14:creationId xmlns:p14="http://schemas.microsoft.com/office/powerpoint/2010/main" val="2911984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41A804-D252-B84A-BFF7-6CAAFFE2A23D}" type="slidenum">
              <a:rPr lang="en-US" smtClean="0"/>
              <a:t>17</a:t>
            </a:fld>
            <a:endParaRPr lang="en-US"/>
          </a:p>
        </p:txBody>
      </p:sp>
    </p:spTree>
    <p:extLst>
      <p:ext uri="{BB962C8B-B14F-4D97-AF65-F5344CB8AC3E}">
        <p14:creationId xmlns:p14="http://schemas.microsoft.com/office/powerpoint/2010/main" val="2528838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19</a:t>
            </a:fld>
            <a:endParaRPr lang="en-US" dirty="0"/>
          </a:p>
        </p:txBody>
      </p:sp>
    </p:spTree>
    <p:extLst>
      <p:ext uri="{BB962C8B-B14F-4D97-AF65-F5344CB8AC3E}">
        <p14:creationId xmlns:p14="http://schemas.microsoft.com/office/powerpoint/2010/main" val="1197847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20</a:t>
            </a:fld>
            <a:endParaRPr lang="en-US" dirty="0"/>
          </a:p>
        </p:txBody>
      </p:sp>
    </p:spTree>
    <p:extLst>
      <p:ext uri="{BB962C8B-B14F-4D97-AF65-F5344CB8AC3E}">
        <p14:creationId xmlns:p14="http://schemas.microsoft.com/office/powerpoint/2010/main" val="2521722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21</a:t>
            </a:fld>
            <a:endParaRPr lang="en-US" dirty="0"/>
          </a:p>
        </p:txBody>
      </p:sp>
    </p:spTree>
    <p:extLst>
      <p:ext uri="{BB962C8B-B14F-4D97-AF65-F5344CB8AC3E}">
        <p14:creationId xmlns:p14="http://schemas.microsoft.com/office/powerpoint/2010/main" val="238558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22</a:t>
            </a:fld>
            <a:endParaRPr lang="en-US" dirty="0"/>
          </a:p>
        </p:txBody>
      </p:sp>
    </p:spTree>
    <p:extLst>
      <p:ext uri="{BB962C8B-B14F-4D97-AF65-F5344CB8AC3E}">
        <p14:creationId xmlns:p14="http://schemas.microsoft.com/office/powerpoint/2010/main" val="2902364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24</a:t>
            </a:fld>
            <a:endParaRPr lang="en-US" dirty="0"/>
          </a:p>
        </p:txBody>
      </p:sp>
    </p:spTree>
    <p:extLst>
      <p:ext uri="{BB962C8B-B14F-4D97-AF65-F5344CB8AC3E}">
        <p14:creationId xmlns:p14="http://schemas.microsoft.com/office/powerpoint/2010/main" val="2014674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28</a:t>
            </a:fld>
            <a:endParaRPr lang="en-US" dirty="0"/>
          </a:p>
        </p:txBody>
      </p:sp>
    </p:spTree>
    <p:extLst>
      <p:ext uri="{BB962C8B-B14F-4D97-AF65-F5344CB8AC3E}">
        <p14:creationId xmlns:p14="http://schemas.microsoft.com/office/powerpoint/2010/main" val="144717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4</a:t>
            </a:fld>
            <a:endParaRPr lang="en-US" dirty="0"/>
          </a:p>
        </p:txBody>
      </p:sp>
    </p:spTree>
    <p:extLst>
      <p:ext uri="{BB962C8B-B14F-4D97-AF65-F5344CB8AC3E}">
        <p14:creationId xmlns:p14="http://schemas.microsoft.com/office/powerpoint/2010/main" val="942385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31</a:t>
            </a:fld>
            <a:endParaRPr lang="en-US" dirty="0"/>
          </a:p>
        </p:txBody>
      </p:sp>
    </p:spTree>
    <p:extLst>
      <p:ext uri="{BB962C8B-B14F-4D97-AF65-F5344CB8AC3E}">
        <p14:creationId xmlns:p14="http://schemas.microsoft.com/office/powerpoint/2010/main" val="2001158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32</a:t>
            </a:fld>
            <a:endParaRPr lang="en-US" dirty="0"/>
          </a:p>
        </p:txBody>
      </p:sp>
    </p:spTree>
    <p:extLst>
      <p:ext uri="{BB962C8B-B14F-4D97-AF65-F5344CB8AC3E}">
        <p14:creationId xmlns:p14="http://schemas.microsoft.com/office/powerpoint/2010/main" val="1813065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33</a:t>
            </a:fld>
            <a:endParaRPr lang="en-US" dirty="0"/>
          </a:p>
        </p:txBody>
      </p:sp>
    </p:spTree>
    <p:extLst>
      <p:ext uri="{BB962C8B-B14F-4D97-AF65-F5344CB8AC3E}">
        <p14:creationId xmlns:p14="http://schemas.microsoft.com/office/powerpoint/2010/main" val="2709419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35</a:t>
            </a:fld>
            <a:endParaRPr lang="en-US" dirty="0"/>
          </a:p>
        </p:txBody>
      </p:sp>
    </p:spTree>
    <p:extLst>
      <p:ext uri="{BB962C8B-B14F-4D97-AF65-F5344CB8AC3E}">
        <p14:creationId xmlns:p14="http://schemas.microsoft.com/office/powerpoint/2010/main" val="280682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36</a:t>
            </a:fld>
            <a:endParaRPr lang="en-US" dirty="0"/>
          </a:p>
        </p:txBody>
      </p:sp>
    </p:spTree>
    <p:extLst>
      <p:ext uri="{BB962C8B-B14F-4D97-AF65-F5344CB8AC3E}">
        <p14:creationId xmlns:p14="http://schemas.microsoft.com/office/powerpoint/2010/main" val="199402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5</a:t>
            </a:fld>
            <a:endParaRPr lang="en-US" dirty="0"/>
          </a:p>
        </p:txBody>
      </p:sp>
    </p:spTree>
    <p:extLst>
      <p:ext uri="{BB962C8B-B14F-4D97-AF65-F5344CB8AC3E}">
        <p14:creationId xmlns:p14="http://schemas.microsoft.com/office/powerpoint/2010/main" val="2965319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8</a:t>
            </a:fld>
            <a:endParaRPr lang="en-US" dirty="0"/>
          </a:p>
        </p:txBody>
      </p:sp>
    </p:spTree>
    <p:extLst>
      <p:ext uri="{BB962C8B-B14F-4D97-AF65-F5344CB8AC3E}">
        <p14:creationId xmlns:p14="http://schemas.microsoft.com/office/powerpoint/2010/main" val="234391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9</a:t>
            </a:fld>
            <a:endParaRPr lang="en-US" dirty="0"/>
          </a:p>
        </p:txBody>
      </p:sp>
    </p:spTree>
    <p:extLst>
      <p:ext uri="{BB962C8B-B14F-4D97-AF65-F5344CB8AC3E}">
        <p14:creationId xmlns:p14="http://schemas.microsoft.com/office/powerpoint/2010/main" val="282697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10</a:t>
            </a:fld>
            <a:endParaRPr lang="en-US" dirty="0"/>
          </a:p>
        </p:txBody>
      </p:sp>
    </p:spTree>
    <p:extLst>
      <p:ext uri="{BB962C8B-B14F-4D97-AF65-F5344CB8AC3E}">
        <p14:creationId xmlns:p14="http://schemas.microsoft.com/office/powerpoint/2010/main" val="1616329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11</a:t>
            </a:fld>
            <a:endParaRPr lang="en-US" dirty="0"/>
          </a:p>
        </p:txBody>
      </p:sp>
    </p:spTree>
    <p:extLst>
      <p:ext uri="{BB962C8B-B14F-4D97-AF65-F5344CB8AC3E}">
        <p14:creationId xmlns:p14="http://schemas.microsoft.com/office/powerpoint/2010/main" val="429095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12</a:t>
            </a:fld>
            <a:endParaRPr lang="en-US" dirty="0"/>
          </a:p>
        </p:txBody>
      </p:sp>
    </p:spTree>
    <p:extLst>
      <p:ext uri="{BB962C8B-B14F-4D97-AF65-F5344CB8AC3E}">
        <p14:creationId xmlns:p14="http://schemas.microsoft.com/office/powerpoint/2010/main" val="2981834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41A804-D252-B84A-BFF7-6CAAFFE2A23D}" type="slidenum">
              <a:rPr lang="en-US" smtClean="0"/>
              <a:t>13</a:t>
            </a:fld>
            <a:endParaRPr lang="en-US" dirty="0"/>
          </a:p>
        </p:txBody>
      </p:sp>
    </p:spTree>
    <p:extLst>
      <p:ext uri="{BB962C8B-B14F-4D97-AF65-F5344CB8AC3E}">
        <p14:creationId xmlns:p14="http://schemas.microsoft.com/office/powerpoint/2010/main" val="371245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153F-BFCB-4E47-BD81-CC346800D2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B12894-F3D3-EE48-B331-F41DE97F0A6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1D6DB4-D30C-6747-9173-A70675F0235F}"/>
              </a:ext>
            </a:extLst>
          </p:cNvPr>
          <p:cNvSpPr>
            <a:spLocks noGrp="1"/>
          </p:cNvSpPr>
          <p:nvPr>
            <p:ph type="dt" sz="half" idx="10"/>
          </p:nvPr>
        </p:nvSpPr>
        <p:spPr>
          <a:xfrm>
            <a:off x="838200" y="6356350"/>
            <a:ext cx="2743200" cy="365125"/>
          </a:xfrm>
          <a:prstGeom prst="rect">
            <a:avLst/>
          </a:prstGeom>
        </p:spPr>
        <p:txBody>
          <a:bodyPr/>
          <a:lstStyle/>
          <a:p>
            <a:fld id="{1C0598F9-9524-D443-97F5-BA53A3C3D99E}" type="datetimeFigureOut">
              <a:rPr lang="en-US" smtClean="0"/>
              <a:t>9/21/22</a:t>
            </a:fld>
            <a:endParaRPr lang="en-US" dirty="0"/>
          </a:p>
        </p:txBody>
      </p:sp>
      <p:sp>
        <p:nvSpPr>
          <p:cNvPr id="5" name="Footer Placeholder 4">
            <a:extLst>
              <a:ext uri="{FF2B5EF4-FFF2-40B4-BE49-F238E27FC236}">
                <a16:creationId xmlns:a16="http://schemas.microsoft.com/office/drawing/2014/main" id="{70FE0621-2569-8E4C-B60A-CAC474B10BF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CDBED68-9126-5F47-A705-C53F96DAA9F4}"/>
              </a:ext>
            </a:extLst>
          </p:cNvPr>
          <p:cNvSpPr>
            <a:spLocks noGrp="1"/>
          </p:cNvSpPr>
          <p:nvPr>
            <p:ph type="sldNum" sz="quarter" idx="12"/>
          </p:nvPr>
        </p:nvSpPr>
        <p:spPr>
          <a:xfrm>
            <a:off x="8610600" y="6356350"/>
            <a:ext cx="2743200" cy="365125"/>
          </a:xfrm>
          <a:prstGeom prst="rect">
            <a:avLst/>
          </a:prstGeom>
        </p:spPr>
        <p:txBody>
          <a:bodyPr/>
          <a:lstStyle/>
          <a:p>
            <a:fld id="{FA5257A1-AC42-7A47-9618-539B1DACCD8B}" type="slidenum">
              <a:rPr lang="en-US" smtClean="0"/>
              <a:t>‹#›</a:t>
            </a:fld>
            <a:endParaRPr lang="en-US" dirty="0"/>
          </a:p>
        </p:txBody>
      </p:sp>
    </p:spTree>
    <p:extLst>
      <p:ext uri="{BB962C8B-B14F-4D97-AF65-F5344CB8AC3E}">
        <p14:creationId xmlns:p14="http://schemas.microsoft.com/office/powerpoint/2010/main" val="114988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93C6-7767-BC44-A333-8F77B3F0CD31}"/>
              </a:ext>
            </a:extLst>
          </p:cNvPr>
          <p:cNvSpPr>
            <a:spLocks noGrp="1"/>
          </p:cNvSpPr>
          <p:nvPr>
            <p:ph type="title"/>
          </p:nvPr>
        </p:nvSpPr>
        <p:spPr>
          <a:xfrm>
            <a:off x="838200" y="2297834"/>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EABB7D-A063-0246-96C6-1858DE77E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56591-CB2F-0542-86ED-D73CB9C93DBF}"/>
              </a:ext>
            </a:extLst>
          </p:cNvPr>
          <p:cNvSpPr>
            <a:spLocks noGrp="1"/>
          </p:cNvSpPr>
          <p:nvPr>
            <p:ph type="dt" sz="half" idx="10"/>
          </p:nvPr>
        </p:nvSpPr>
        <p:spPr>
          <a:xfrm>
            <a:off x="838200" y="6356350"/>
            <a:ext cx="2743200" cy="365125"/>
          </a:xfrm>
          <a:prstGeom prst="rect">
            <a:avLst/>
          </a:prstGeom>
        </p:spPr>
        <p:txBody>
          <a:bodyPr/>
          <a:lstStyle/>
          <a:p>
            <a:fld id="{1C0598F9-9524-D443-97F5-BA53A3C3D99E}" type="datetimeFigureOut">
              <a:rPr lang="en-US" smtClean="0"/>
              <a:t>9/21/22</a:t>
            </a:fld>
            <a:endParaRPr lang="en-US" dirty="0"/>
          </a:p>
        </p:txBody>
      </p:sp>
      <p:sp>
        <p:nvSpPr>
          <p:cNvPr id="5" name="Footer Placeholder 4">
            <a:extLst>
              <a:ext uri="{FF2B5EF4-FFF2-40B4-BE49-F238E27FC236}">
                <a16:creationId xmlns:a16="http://schemas.microsoft.com/office/drawing/2014/main" id="{AE69D85E-64E0-0E47-A2C5-5970364CCA9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1B8F054-9AF1-7241-B589-A10B8E9546D5}"/>
              </a:ext>
            </a:extLst>
          </p:cNvPr>
          <p:cNvSpPr>
            <a:spLocks noGrp="1"/>
          </p:cNvSpPr>
          <p:nvPr>
            <p:ph type="sldNum" sz="quarter" idx="12"/>
          </p:nvPr>
        </p:nvSpPr>
        <p:spPr>
          <a:xfrm>
            <a:off x="8610600" y="6356350"/>
            <a:ext cx="2743200" cy="365125"/>
          </a:xfrm>
          <a:prstGeom prst="rect">
            <a:avLst/>
          </a:prstGeom>
        </p:spPr>
        <p:txBody>
          <a:bodyPr/>
          <a:lstStyle/>
          <a:p>
            <a:fld id="{FA5257A1-AC42-7A47-9618-539B1DACCD8B}" type="slidenum">
              <a:rPr lang="en-US" smtClean="0"/>
              <a:t>‹#›</a:t>
            </a:fld>
            <a:endParaRPr lang="en-US" dirty="0"/>
          </a:p>
        </p:txBody>
      </p:sp>
    </p:spTree>
    <p:extLst>
      <p:ext uri="{BB962C8B-B14F-4D97-AF65-F5344CB8AC3E}">
        <p14:creationId xmlns:p14="http://schemas.microsoft.com/office/powerpoint/2010/main" val="427091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683C23-5361-EE40-9512-A641DC6777B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3CC33B-4487-EC42-AD71-3BC2A91A646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1AAC8-A899-684B-A0EE-2EC7B876FF4D}"/>
              </a:ext>
            </a:extLst>
          </p:cNvPr>
          <p:cNvSpPr>
            <a:spLocks noGrp="1"/>
          </p:cNvSpPr>
          <p:nvPr>
            <p:ph type="dt" sz="half" idx="10"/>
          </p:nvPr>
        </p:nvSpPr>
        <p:spPr>
          <a:xfrm>
            <a:off x="838200" y="6356350"/>
            <a:ext cx="2743200" cy="365125"/>
          </a:xfrm>
          <a:prstGeom prst="rect">
            <a:avLst/>
          </a:prstGeom>
        </p:spPr>
        <p:txBody>
          <a:bodyPr/>
          <a:lstStyle/>
          <a:p>
            <a:fld id="{1C0598F9-9524-D443-97F5-BA53A3C3D99E}" type="datetimeFigureOut">
              <a:rPr lang="en-US" smtClean="0"/>
              <a:t>9/21/22</a:t>
            </a:fld>
            <a:endParaRPr lang="en-US" dirty="0"/>
          </a:p>
        </p:txBody>
      </p:sp>
      <p:sp>
        <p:nvSpPr>
          <p:cNvPr id="5" name="Footer Placeholder 4">
            <a:extLst>
              <a:ext uri="{FF2B5EF4-FFF2-40B4-BE49-F238E27FC236}">
                <a16:creationId xmlns:a16="http://schemas.microsoft.com/office/drawing/2014/main" id="{66D34B34-EDAA-E94A-AA3A-1382B4D7222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BFE925A-20E2-1049-BC80-300A44AFE643}"/>
              </a:ext>
            </a:extLst>
          </p:cNvPr>
          <p:cNvSpPr>
            <a:spLocks noGrp="1"/>
          </p:cNvSpPr>
          <p:nvPr>
            <p:ph type="sldNum" sz="quarter" idx="12"/>
          </p:nvPr>
        </p:nvSpPr>
        <p:spPr>
          <a:xfrm>
            <a:off x="8610600" y="6356350"/>
            <a:ext cx="2743200" cy="365125"/>
          </a:xfrm>
          <a:prstGeom prst="rect">
            <a:avLst/>
          </a:prstGeom>
        </p:spPr>
        <p:txBody>
          <a:bodyPr/>
          <a:lstStyle/>
          <a:p>
            <a:fld id="{FA5257A1-AC42-7A47-9618-539B1DACCD8B}" type="slidenum">
              <a:rPr lang="en-US" smtClean="0"/>
              <a:t>‹#›</a:t>
            </a:fld>
            <a:endParaRPr lang="en-US" dirty="0"/>
          </a:p>
        </p:txBody>
      </p:sp>
    </p:spTree>
    <p:extLst>
      <p:ext uri="{BB962C8B-B14F-4D97-AF65-F5344CB8AC3E}">
        <p14:creationId xmlns:p14="http://schemas.microsoft.com/office/powerpoint/2010/main" val="3767554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3000">
              <a:srgbClr val="00B0F0"/>
            </a:gs>
            <a:gs pos="99000">
              <a:srgbClr val="0070C0"/>
            </a:gs>
          </a:gsLst>
          <a:lin ang="5400000" scaled="1"/>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5A1F9837-BA9A-C444-AB88-19D53785259A}"/>
              </a:ext>
            </a:extLst>
          </p:cNvPr>
          <p:cNvSpPr/>
          <p:nvPr userDrawn="1"/>
        </p:nvSpPr>
        <p:spPr>
          <a:xfrm>
            <a:off x="986117" y="457647"/>
            <a:ext cx="10219765" cy="5715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1" name="Picture 10" descr="Logo, company name&#10;&#10;Description automatically generated">
            <a:extLst>
              <a:ext uri="{FF2B5EF4-FFF2-40B4-BE49-F238E27FC236}">
                <a16:creationId xmlns:a16="http://schemas.microsoft.com/office/drawing/2014/main" id="{417B4BF6-100C-C940-90D7-820A4005EB48}"/>
              </a:ext>
            </a:extLst>
          </p:cNvPr>
          <p:cNvPicPr>
            <a:picLocks noChangeAspect="1"/>
          </p:cNvPicPr>
          <p:nvPr userDrawn="1"/>
        </p:nvPicPr>
        <p:blipFill>
          <a:blip r:embed="rId2"/>
          <a:stretch>
            <a:fillRect/>
          </a:stretch>
        </p:blipFill>
        <p:spPr>
          <a:xfrm>
            <a:off x="1604771" y="5462077"/>
            <a:ext cx="1022009" cy="568945"/>
          </a:xfrm>
          <a:prstGeom prst="rect">
            <a:avLst/>
          </a:prstGeom>
        </p:spPr>
      </p:pic>
      <p:sp>
        <p:nvSpPr>
          <p:cNvPr id="3" name="TextBox 2">
            <a:extLst>
              <a:ext uri="{FF2B5EF4-FFF2-40B4-BE49-F238E27FC236}">
                <a16:creationId xmlns:a16="http://schemas.microsoft.com/office/drawing/2014/main" id="{1F2FBA6C-7BB1-2BAC-9D9B-3757F479CADE}"/>
              </a:ext>
            </a:extLst>
          </p:cNvPr>
          <p:cNvSpPr txBox="1"/>
          <p:nvPr userDrawn="1"/>
        </p:nvSpPr>
        <p:spPr>
          <a:xfrm>
            <a:off x="2547885" y="5640169"/>
            <a:ext cx="4239559" cy="461665"/>
          </a:xfrm>
          <a:prstGeom prst="rect">
            <a:avLst/>
          </a:prstGeom>
          <a:noFill/>
        </p:spPr>
        <p:txBody>
          <a:bodyPr wrap="square" rtlCol="0">
            <a:spAutoFit/>
          </a:bodyPr>
          <a:lstStyle/>
          <a:p>
            <a:r>
              <a:rPr lang="en-US" sz="1200" b="1" i="0" dirty="0">
                <a:solidFill>
                  <a:srgbClr val="002060"/>
                </a:solidFill>
                <a:latin typeface="Arial Narrow" panose="020B0604020202020204" pitchFamily="34" charset="0"/>
                <a:cs typeface="Arial Narrow" panose="020B0604020202020204" pitchFamily="34" charset="0"/>
              </a:rPr>
              <a:t>SOURCE: </a:t>
            </a:r>
            <a:r>
              <a:rPr lang="en-US" sz="1200" b="0" i="0" dirty="0">
                <a:solidFill>
                  <a:srgbClr val="002060"/>
                </a:solidFill>
                <a:latin typeface="Arial Narrow" panose="020B0604020202020204" pitchFamily="34" charset="0"/>
                <a:cs typeface="Arial Narrow" panose="020B0604020202020204" pitchFamily="34" charset="0"/>
              </a:rPr>
              <a:t>NEW JERSEY HOSPITAL ASSOCIATION </a:t>
            </a:r>
          </a:p>
          <a:p>
            <a:r>
              <a:rPr lang="en-US" sz="1200" b="1" i="0" dirty="0">
                <a:solidFill>
                  <a:srgbClr val="002060"/>
                </a:solidFill>
                <a:latin typeface="Arial Narrow" panose="020B0604020202020204" pitchFamily="34" charset="0"/>
                <a:cs typeface="Arial Narrow" panose="020B0604020202020204" pitchFamily="34" charset="0"/>
              </a:rPr>
              <a:t>COPYRIGHT: </a:t>
            </a:r>
            <a:r>
              <a:rPr lang="en-US" sz="1200" b="0" i="0" dirty="0">
                <a:solidFill>
                  <a:srgbClr val="002060"/>
                </a:solidFill>
                <a:latin typeface="Arial Narrow" panose="020B0604020202020204" pitchFamily="34" charset="0"/>
                <a:cs typeface="Arial Narrow" panose="020B0604020202020204" pitchFamily="34" charset="0"/>
              </a:rPr>
              <a:t>2022-2023 New Jersey Hospital Association</a:t>
            </a:r>
          </a:p>
        </p:txBody>
      </p:sp>
    </p:spTree>
    <p:extLst>
      <p:ext uri="{BB962C8B-B14F-4D97-AF65-F5344CB8AC3E}">
        <p14:creationId xmlns:p14="http://schemas.microsoft.com/office/powerpoint/2010/main" val="263349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ADCE-471E-4A4E-9A9B-D248D86B4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C55CDF-1BD3-FE47-9BC2-F25FF1D404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A6284-9E1D-2841-9B98-9A2B1E7F5F82}"/>
              </a:ext>
            </a:extLst>
          </p:cNvPr>
          <p:cNvSpPr>
            <a:spLocks noGrp="1"/>
          </p:cNvSpPr>
          <p:nvPr>
            <p:ph type="dt" sz="half" idx="10"/>
          </p:nvPr>
        </p:nvSpPr>
        <p:spPr/>
        <p:txBody>
          <a:bodyPr/>
          <a:lstStyle/>
          <a:p>
            <a:fld id="{539F9FA1-965A-5F4D-BF73-F1FF08DA7B84}" type="datetimeFigureOut">
              <a:rPr lang="en-US" smtClean="0"/>
              <a:t>9/21/22</a:t>
            </a:fld>
            <a:endParaRPr lang="en-US" dirty="0"/>
          </a:p>
        </p:txBody>
      </p:sp>
      <p:sp>
        <p:nvSpPr>
          <p:cNvPr id="5" name="Footer Placeholder 4">
            <a:extLst>
              <a:ext uri="{FF2B5EF4-FFF2-40B4-BE49-F238E27FC236}">
                <a16:creationId xmlns:a16="http://schemas.microsoft.com/office/drawing/2014/main" id="{947F6567-D53A-864B-BC5A-2EA5C4B592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72C10B-7EE7-1949-8A27-7F413D15EDED}"/>
              </a:ext>
            </a:extLst>
          </p:cNvPr>
          <p:cNvSpPr>
            <a:spLocks noGrp="1"/>
          </p:cNvSpPr>
          <p:nvPr>
            <p:ph type="sldNum" sz="quarter" idx="12"/>
          </p:nvPr>
        </p:nvSpPr>
        <p:spPr/>
        <p:txBody>
          <a:bodyPr/>
          <a:lstStyle/>
          <a:p>
            <a:fld id="{9878007B-25A6-F242-B901-03051970AAA2}" type="slidenum">
              <a:rPr lang="en-US" smtClean="0"/>
              <a:t>‹#›</a:t>
            </a:fld>
            <a:endParaRPr lang="en-US" dirty="0"/>
          </a:p>
        </p:txBody>
      </p:sp>
    </p:spTree>
    <p:extLst>
      <p:ext uri="{BB962C8B-B14F-4D97-AF65-F5344CB8AC3E}">
        <p14:creationId xmlns:p14="http://schemas.microsoft.com/office/powerpoint/2010/main" val="2470473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D335-16F8-3B42-8DA9-384DF837A6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926FB6-9CF4-B746-971B-7036121586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031454-8009-E34C-B3E4-B7579BDA3047}"/>
              </a:ext>
            </a:extLst>
          </p:cNvPr>
          <p:cNvSpPr>
            <a:spLocks noGrp="1"/>
          </p:cNvSpPr>
          <p:nvPr>
            <p:ph type="dt" sz="half" idx="10"/>
          </p:nvPr>
        </p:nvSpPr>
        <p:spPr/>
        <p:txBody>
          <a:bodyPr/>
          <a:lstStyle/>
          <a:p>
            <a:fld id="{539F9FA1-965A-5F4D-BF73-F1FF08DA7B84}" type="datetimeFigureOut">
              <a:rPr lang="en-US" smtClean="0"/>
              <a:t>9/21/22</a:t>
            </a:fld>
            <a:endParaRPr lang="en-US" dirty="0"/>
          </a:p>
        </p:txBody>
      </p:sp>
      <p:sp>
        <p:nvSpPr>
          <p:cNvPr id="5" name="Footer Placeholder 4">
            <a:extLst>
              <a:ext uri="{FF2B5EF4-FFF2-40B4-BE49-F238E27FC236}">
                <a16:creationId xmlns:a16="http://schemas.microsoft.com/office/drawing/2014/main" id="{E963FB43-A7F1-E44E-A91F-926FA4571F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FC9A03-FBFC-9B4A-8410-2DA7A9EA02CA}"/>
              </a:ext>
            </a:extLst>
          </p:cNvPr>
          <p:cNvSpPr>
            <a:spLocks noGrp="1"/>
          </p:cNvSpPr>
          <p:nvPr>
            <p:ph type="sldNum" sz="quarter" idx="12"/>
          </p:nvPr>
        </p:nvSpPr>
        <p:spPr/>
        <p:txBody>
          <a:bodyPr/>
          <a:lstStyle/>
          <a:p>
            <a:fld id="{9878007B-25A6-F242-B901-03051970AAA2}" type="slidenum">
              <a:rPr lang="en-US" smtClean="0"/>
              <a:t>‹#›</a:t>
            </a:fld>
            <a:endParaRPr lang="en-US" dirty="0"/>
          </a:p>
        </p:txBody>
      </p:sp>
    </p:spTree>
    <p:extLst>
      <p:ext uri="{BB962C8B-B14F-4D97-AF65-F5344CB8AC3E}">
        <p14:creationId xmlns:p14="http://schemas.microsoft.com/office/powerpoint/2010/main" val="88310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C393-CE3E-7342-A137-20E9E0DE45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744A2-63A7-3A44-BEEB-B4E8B6F13C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CBFBDE-3099-C44C-BDC9-F818D87660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8BC9F6-25E5-4C44-A7E9-3426B1B99267}"/>
              </a:ext>
            </a:extLst>
          </p:cNvPr>
          <p:cNvSpPr>
            <a:spLocks noGrp="1"/>
          </p:cNvSpPr>
          <p:nvPr>
            <p:ph type="dt" sz="half" idx="10"/>
          </p:nvPr>
        </p:nvSpPr>
        <p:spPr/>
        <p:txBody>
          <a:bodyPr/>
          <a:lstStyle/>
          <a:p>
            <a:fld id="{539F9FA1-965A-5F4D-BF73-F1FF08DA7B84}" type="datetimeFigureOut">
              <a:rPr lang="en-US" smtClean="0"/>
              <a:t>9/21/22</a:t>
            </a:fld>
            <a:endParaRPr lang="en-US" dirty="0"/>
          </a:p>
        </p:txBody>
      </p:sp>
      <p:sp>
        <p:nvSpPr>
          <p:cNvPr id="6" name="Footer Placeholder 5">
            <a:extLst>
              <a:ext uri="{FF2B5EF4-FFF2-40B4-BE49-F238E27FC236}">
                <a16:creationId xmlns:a16="http://schemas.microsoft.com/office/drawing/2014/main" id="{811F8127-6A98-E542-8915-17AC1742D0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BDAE52-B6C4-B040-B583-56DA8BD1D7BD}"/>
              </a:ext>
            </a:extLst>
          </p:cNvPr>
          <p:cNvSpPr>
            <a:spLocks noGrp="1"/>
          </p:cNvSpPr>
          <p:nvPr>
            <p:ph type="sldNum" sz="quarter" idx="12"/>
          </p:nvPr>
        </p:nvSpPr>
        <p:spPr/>
        <p:txBody>
          <a:bodyPr/>
          <a:lstStyle/>
          <a:p>
            <a:fld id="{9878007B-25A6-F242-B901-03051970AAA2}" type="slidenum">
              <a:rPr lang="en-US" smtClean="0"/>
              <a:t>‹#›</a:t>
            </a:fld>
            <a:endParaRPr lang="en-US" dirty="0"/>
          </a:p>
        </p:txBody>
      </p:sp>
    </p:spTree>
    <p:extLst>
      <p:ext uri="{BB962C8B-B14F-4D97-AF65-F5344CB8AC3E}">
        <p14:creationId xmlns:p14="http://schemas.microsoft.com/office/powerpoint/2010/main" val="2050865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28DB-F9E0-3B40-AF31-FE477278E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DC926B-A078-5647-841C-BAA61E3A3C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F4BCA6-512A-AD47-8439-7A19F08B9E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8577F0-41A5-8B48-A077-44EF7B541D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A17EC-640F-AD4F-85ED-AF8B18B906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E1A0F5-46BD-2B4B-8B74-96F49AE5E11C}"/>
              </a:ext>
            </a:extLst>
          </p:cNvPr>
          <p:cNvSpPr>
            <a:spLocks noGrp="1"/>
          </p:cNvSpPr>
          <p:nvPr>
            <p:ph type="dt" sz="half" idx="10"/>
          </p:nvPr>
        </p:nvSpPr>
        <p:spPr/>
        <p:txBody>
          <a:bodyPr/>
          <a:lstStyle/>
          <a:p>
            <a:fld id="{539F9FA1-965A-5F4D-BF73-F1FF08DA7B84}" type="datetimeFigureOut">
              <a:rPr lang="en-US" smtClean="0"/>
              <a:t>9/21/22</a:t>
            </a:fld>
            <a:endParaRPr lang="en-US" dirty="0"/>
          </a:p>
        </p:txBody>
      </p:sp>
      <p:sp>
        <p:nvSpPr>
          <p:cNvPr id="8" name="Footer Placeholder 7">
            <a:extLst>
              <a:ext uri="{FF2B5EF4-FFF2-40B4-BE49-F238E27FC236}">
                <a16:creationId xmlns:a16="http://schemas.microsoft.com/office/drawing/2014/main" id="{A0488478-25C4-A540-881A-8D31BED4DC5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BD7F757-1C9F-5849-A850-7DF8B4B84BE0}"/>
              </a:ext>
            </a:extLst>
          </p:cNvPr>
          <p:cNvSpPr>
            <a:spLocks noGrp="1"/>
          </p:cNvSpPr>
          <p:nvPr>
            <p:ph type="sldNum" sz="quarter" idx="12"/>
          </p:nvPr>
        </p:nvSpPr>
        <p:spPr/>
        <p:txBody>
          <a:bodyPr/>
          <a:lstStyle/>
          <a:p>
            <a:fld id="{9878007B-25A6-F242-B901-03051970AAA2}" type="slidenum">
              <a:rPr lang="en-US" smtClean="0"/>
              <a:t>‹#›</a:t>
            </a:fld>
            <a:endParaRPr lang="en-US" dirty="0"/>
          </a:p>
        </p:txBody>
      </p:sp>
    </p:spTree>
    <p:extLst>
      <p:ext uri="{BB962C8B-B14F-4D97-AF65-F5344CB8AC3E}">
        <p14:creationId xmlns:p14="http://schemas.microsoft.com/office/powerpoint/2010/main" val="1660482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BBF7-1097-AE43-B2F6-E2218E795C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BD22C9-4D2E-414B-B7DF-AB6D8B05474D}"/>
              </a:ext>
            </a:extLst>
          </p:cNvPr>
          <p:cNvSpPr>
            <a:spLocks noGrp="1"/>
          </p:cNvSpPr>
          <p:nvPr>
            <p:ph type="dt" sz="half" idx="10"/>
          </p:nvPr>
        </p:nvSpPr>
        <p:spPr/>
        <p:txBody>
          <a:bodyPr/>
          <a:lstStyle/>
          <a:p>
            <a:fld id="{539F9FA1-965A-5F4D-BF73-F1FF08DA7B84}" type="datetimeFigureOut">
              <a:rPr lang="en-US" smtClean="0"/>
              <a:t>9/21/22</a:t>
            </a:fld>
            <a:endParaRPr lang="en-US" dirty="0"/>
          </a:p>
        </p:txBody>
      </p:sp>
      <p:sp>
        <p:nvSpPr>
          <p:cNvPr id="4" name="Footer Placeholder 3">
            <a:extLst>
              <a:ext uri="{FF2B5EF4-FFF2-40B4-BE49-F238E27FC236}">
                <a16:creationId xmlns:a16="http://schemas.microsoft.com/office/drawing/2014/main" id="{33F4253A-F784-CA4D-B768-E3AECC82D3C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DC13956-4BFB-8243-AB0D-734F02566A2D}"/>
              </a:ext>
            </a:extLst>
          </p:cNvPr>
          <p:cNvSpPr>
            <a:spLocks noGrp="1"/>
          </p:cNvSpPr>
          <p:nvPr>
            <p:ph type="sldNum" sz="quarter" idx="12"/>
          </p:nvPr>
        </p:nvSpPr>
        <p:spPr/>
        <p:txBody>
          <a:bodyPr/>
          <a:lstStyle/>
          <a:p>
            <a:fld id="{9878007B-25A6-F242-B901-03051970AAA2}" type="slidenum">
              <a:rPr lang="en-US" smtClean="0"/>
              <a:t>‹#›</a:t>
            </a:fld>
            <a:endParaRPr lang="en-US" dirty="0"/>
          </a:p>
        </p:txBody>
      </p:sp>
    </p:spTree>
    <p:extLst>
      <p:ext uri="{BB962C8B-B14F-4D97-AF65-F5344CB8AC3E}">
        <p14:creationId xmlns:p14="http://schemas.microsoft.com/office/powerpoint/2010/main" val="1536307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41C305-CFDD-1845-9DDD-78889F504288}"/>
              </a:ext>
            </a:extLst>
          </p:cNvPr>
          <p:cNvSpPr>
            <a:spLocks noGrp="1"/>
          </p:cNvSpPr>
          <p:nvPr>
            <p:ph type="dt" sz="half" idx="10"/>
          </p:nvPr>
        </p:nvSpPr>
        <p:spPr/>
        <p:txBody>
          <a:bodyPr/>
          <a:lstStyle/>
          <a:p>
            <a:fld id="{539F9FA1-965A-5F4D-BF73-F1FF08DA7B84}" type="datetimeFigureOut">
              <a:rPr lang="en-US" smtClean="0"/>
              <a:t>9/21/22</a:t>
            </a:fld>
            <a:endParaRPr lang="en-US" dirty="0"/>
          </a:p>
        </p:txBody>
      </p:sp>
      <p:sp>
        <p:nvSpPr>
          <p:cNvPr id="3" name="Footer Placeholder 2">
            <a:extLst>
              <a:ext uri="{FF2B5EF4-FFF2-40B4-BE49-F238E27FC236}">
                <a16:creationId xmlns:a16="http://schemas.microsoft.com/office/drawing/2014/main" id="{8244347A-199D-004D-B4B8-9AE8955FD0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B77C-8725-BB4D-94D6-1DDC274AD12B}"/>
              </a:ext>
            </a:extLst>
          </p:cNvPr>
          <p:cNvSpPr>
            <a:spLocks noGrp="1"/>
          </p:cNvSpPr>
          <p:nvPr>
            <p:ph type="sldNum" sz="quarter" idx="12"/>
          </p:nvPr>
        </p:nvSpPr>
        <p:spPr/>
        <p:txBody>
          <a:bodyPr/>
          <a:lstStyle/>
          <a:p>
            <a:fld id="{9878007B-25A6-F242-B901-03051970AAA2}" type="slidenum">
              <a:rPr lang="en-US" smtClean="0"/>
              <a:t>‹#›</a:t>
            </a:fld>
            <a:endParaRPr lang="en-US" dirty="0"/>
          </a:p>
        </p:txBody>
      </p:sp>
    </p:spTree>
    <p:extLst>
      <p:ext uri="{BB962C8B-B14F-4D97-AF65-F5344CB8AC3E}">
        <p14:creationId xmlns:p14="http://schemas.microsoft.com/office/powerpoint/2010/main" val="2134743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EE5C-5180-3640-8556-DF1C85082F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AE5064-7744-8349-ADC6-3E35286F8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73A454-4F1A-B24D-97CC-7691C922C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20F24-47F5-2B4D-93BD-0D9D27F1E61A}"/>
              </a:ext>
            </a:extLst>
          </p:cNvPr>
          <p:cNvSpPr>
            <a:spLocks noGrp="1"/>
          </p:cNvSpPr>
          <p:nvPr>
            <p:ph type="dt" sz="half" idx="10"/>
          </p:nvPr>
        </p:nvSpPr>
        <p:spPr/>
        <p:txBody>
          <a:bodyPr/>
          <a:lstStyle/>
          <a:p>
            <a:fld id="{539F9FA1-965A-5F4D-BF73-F1FF08DA7B84}" type="datetimeFigureOut">
              <a:rPr lang="en-US" smtClean="0"/>
              <a:t>9/21/22</a:t>
            </a:fld>
            <a:endParaRPr lang="en-US" dirty="0"/>
          </a:p>
        </p:txBody>
      </p:sp>
      <p:sp>
        <p:nvSpPr>
          <p:cNvPr id="6" name="Footer Placeholder 5">
            <a:extLst>
              <a:ext uri="{FF2B5EF4-FFF2-40B4-BE49-F238E27FC236}">
                <a16:creationId xmlns:a16="http://schemas.microsoft.com/office/drawing/2014/main" id="{B6762621-B870-0E48-BF37-4B948BA57B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2CADDE-01BF-8E40-93C0-D6A0A99E38AC}"/>
              </a:ext>
            </a:extLst>
          </p:cNvPr>
          <p:cNvSpPr>
            <a:spLocks noGrp="1"/>
          </p:cNvSpPr>
          <p:nvPr>
            <p:ph type="sldNum" sz="quarter" idx="12"/>
          </p:nvPr>
        </p:nvSpPr>
        <p:spPr/>
        <p:txBody>
          <a:bodyPr/>
          <a:lstStyle/>
          <a:p>
            <a:fld id="{9878007B-25A6-F242-B901-03051970AAA2}" type="slidenum">
              <a:rPr lang="en-US" smtClean="0"/>
              <a:t>‹#›</a:t>
            </a:fld>
            <a:endParaRPr lang="en-US" dirty="0"/>
          </a:p>
        </p:txBody>
      </p:sp>
    </p:spTree>
    <p:extLst>
      <p:ext uri="{BB962C8B-B14F-4D97-AF65-F5344CB8AC3E}">
        <p14:creationId xmlns:p14="http://schemas.microsoft.com/office/powerpoint/2010/main" val="123165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8644-C2DC-FA40-9D1D-D56E9978221A}"/>
              </a:ext>
            </a:extLst>
          </p:cNvPr>
          <p:cNvSpPr>
            <a:spLocks noGrp="1"/>
          </p:cNvSpPr>
          <p:nvPr>
            <p:ph type="title"/>
          </p:nvPr>
        </p:nvSpPr>
        <p:spPr>
          <a:xfrm>
            <a:off x="838200" y="2297834"/>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56F4F0D-4C07-AF42-AEB4-4383408204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F44D5-688F-1947-9E43-0C91E7835C43}"/>
              </a:ext>
            </a:extLst>
          </p:cNvPr>
          <p:cNvSpPr>
            <a:spLocks noGrp="1"/>
          </p:cNvSpPr>
          <p:nvPr>
            <p:ph type="dt" sz="half" idx="10"/>
          </p:nvPr>
        </p:nvSpPr>
        <p:spPr>
          <a:xfrm>
            <a:off x="838200" y="6356350"/>
            <a:ext cx="2743200" cy="365125"/>
          </a:xfrm>
          <a:prstGeom prst="rect">
            <a:avLst/>
          </a:prstGeom>
        </p:spPr>
        <p:txBody>
          <a:bodyPr/>
          <a:lstStyle/>
          <a:p>
            <a:fld id="{1C0598F9-9524-D443-97F5-BA53A3C3D99E}" type="datetimeFigureOut">
              <a:rPr lang="en-US" smtClean="0"/>
              <a:t>9/21/22</a:t>
            </a:fld>
            <a:endParaRPr lang="en-US" dirty="0"/>
          </a:p>
        </p:txBody>
      </p:sp>
      <p:sp>
        <p:nvSpPr>
          <p:cNvPr id="5" name="Footer Placeholder 4">
            <a:extLst>
              <a:ext uri="{FF2B5EF4-FFF2-40B4-BE49-F238E27FC236}">
                <a16:creationId xmlns:a16="http://schemas.microsoft.com/office/drawing/2014/main" id="{B484F7D7-222E-FD44-A08C-2F7DFAFAD0F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ED1A99F-68FB-D445-82BF-142A123802E0}"/>
              </a:ext>
            </a:extLst>
          </p:cNvPr>
          <p:cNvSpPr>
            <a:spLocks noGrp="1"/>
          </p:cNvSpPr>
          <p:nvPr>
            <p:ph type="sldNum" sz="quarter" idx="12"/>
          </p:nvPr>
        </p:nvSpPr>
        <p:spPr>
          <a:xfrm>
            <a:off x="8610600" y="6356350"/>
            <a:ext cx="2743200" cy="365125"/>
          </a:xfrm>
          <a:prstGeom prst="rect">
            <a:avLst/>
          </a:prstGeom>
        </p:spPr>
        <p:txBody>
          <a:bodyPr/>
          <a:lstStyle/>
          <a:p>
            <a:fld id="{FA5257A1-AC42-7A47-9618-539B1DACCD8B}" type="slidenum">
              <a:rPr lang="en-US" smtClean="0"/>
              <a:t>‹#›</a:t>
            </a:fld>
            <a:endParaRPr lang="en-US" dirty="0"/>
          </a:p>
        </p:txBody>
      </p:sp>
    </p:spTree>
    <p:extLst>
      <p:ext uri="{BB962C8B-B14F-4D97-AF65-F5344CB8AC3E}">
        <p14:creationId xmlns:p14="http://schemas.microsoft.com/office/powerpoint/2010/main" val="1587314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CF9A-BE51-EF46-9747-2A7DA9D20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BE6C29-E05F-724D-B918-EE8748352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0EB319B-A933-F54C-AE7F-DA8042ED7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C59471-4EDA-9A4D-9B27-A8534D10B696}"/>
              </a:ext>
            </a:extLst>
          </p:cNvPr>
          <p:cNvSpPr>
            <a:spLocks noGrp="1"/>
          </p:cNvSpPr>
          <p:nvPr>
            <p:ph type="dt" sz="half" idx="10"/>
          </p:nvPr>
        </p:nvSpPr>
        <p:spPr/>
        <p:txBody>
          <a:bodyPr/>
          <a:lstStyle/>
          <a:p>
            <a:fld id="{539F9FA1-965A-5F4D-BF73-F1FF08DA7B84}" type="datetimeFigureOut">
              <a:rPr lang="en-US" smtClean="0"/>
              <a:t>9/21/22</a:t>
            </a:fld>
            <a:endParaRPr lang="en-US" dirty="0"/>
          </a:p>
        </p:txBody>
      </p:sp>
      <p:sp>
        <p:nvSpPr>
          <p:cNvPr id="6" name="Footer Placeholder 5">
            <a:extLst>
              <a:ext uri="{FF2B5EF4-FFF2-40B4-BE49-F238E27FC236}">
                <a16:creationId xmlns:a16="http://schemas.microsoft.com/office/drawing/2014/main" id="{F6AB8FCA-3C07-5441-A945-C616019C35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B70EB4-13B9-5647-B050-F1805672C7B2}"/>
              </a:ext>
            </a:extLst>
          </p:cNvPr>
          <p:cNvSpPr>
            <a:spLocks noGrp="1"/>
          </p:cNvSpPr>
          <p:nvPr>
            <p:ph type="sldNum" sz="quarter" idx="12"/>
          </p:nvPr>
        </p:nvSpPr>
        <p:spPr/>
        <p:txBody>
          <a:bodyPr/>
          <a:lstStyle/>
          <a:p>
            <a:fld id="{9878007B-25A6-F242-B901-03051970AAA2}" type="slidenum">
              <a:rPr lang="en-US" smtClean="0"/>
              <a:t>‹#›</a:t>
            </a:fld>
            <a:endParaRPr lang="en-US" dirty="0"/>
          </a:p>
        </p:txBody>
      </p:sp>
    </p:spTree>
    <p:extLst>
      <p:ext uri="{BB962C8B-B14F-4D97-AF65-F5344CB8AC3E}">
        <p14:creationId xmlns:p14="http://schemas.microsoft.com/office/powerpoint/2010/main" val="1947796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F95D-8517-5A40-BED5-06C0E358ED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93D57-150C-3843-BCC5-FA16C19960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FE3DC-174F-F241-A970-100A3ACEFF2F}"/>
              </a:ext>
            </a:extLst>
          </p:cNvPr>
          <p:cNvSpPr>
            <a:spLocks noGrp="1"/>
          </p:cNvSpPr>
          <p:nvPr>
            <p:ph type="dt" sz="half" idx="10"/>
          </p:nvPr>
        </p:nvSpPr>
        <p:spPr/>
        <p:txBody>
          <a:bodyPr/>
          <a:lstStyle/>
          <a:p>
            <a:fld id="{539F9FA1-965A-5F4D-BF73-F1FF08DA7B84}" type="datetimeFigureOut">
              <a:rPr lang="en-US" smtClean="0"/>
              <a:t>9/21/22</a:t>
            </a:fld>
            <a:endParaRPr lang="en-US" dirty="0"/>
          </a:p>
        </p:txBody>
      </p:sp>
      <p:sp>
        <p:nvSpPr>
          <p:cNvPr id="5" name="Footer Placeholder 4">
            <a:extLst>
              <a:ext uri="{FF2B5EF4-FFF2-40B4-BE49-F238E27FC236}">
                <a16:creationId xmlns:a16="http://schemas.microsoft.com/office/drawing/2014/main" id="{349A367A-79DB-F544-8B2E-322A3D629A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D4A0EB-84E2-7641-9D8F-528FF80B6D0F}"/>
              </a:ext>
            </a:extLst>
          </p:cNvPr>
          <p:cNvSpPr>
            <a:spLocks noGrp="1"/>
          </p:cNvSpPr>
          <p:nvPr>
            <p:ph type="sldNum" sz="quarter" idx="12"/>
          </p:nvPr>
        </p:nvSpPr>
        <p:spPr/>
        <p:txBody>
          <a:bodyPr/>
          <a:lstStyle/>
          <a:p>
            <a:fld id="{9878007B-25A6-F242-B901-03051970AAA2}" type="slidenum">
              <a:rPr lang="en-US" smtClean="0"/>
              <a:t>‹#›</a:t>
            </a:fld>
            <a:endParaRPr lang="en-US" dirty="0"/>
          </a:p>
        </p:txBody>
      </p:sp>
    </p:spTree>
    <p:extLst>
      <p:ext uri="{BB962C8B-B14F-4D97-AF65-F5344CB8AC3E}">
        <p14:creationId xmlns:p14="http://schemas.microsoft.com/office/powerpoint/2010/main" val="1913580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11B4DE-D463-7744-AB0D-794ECD023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CAC29C-9F42-3040-B2C3-186AD5EAA0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880A0-D418-A44B-8784-FA0FA9E767E1}"/>
              </a:ext>
            </a:extLst>
          </p:cNvPr>
          <p:cNvSpPr>
            <a:spLocks noGrp="1"/>
          </p:cNvSpPr>
          <p:nvPr>
            <p:ph type="dt" sz="half" idx="10"/>
          </p:nvPr>
        </p:nvSpPr>
        <p:spPr/>
        <p:txBody>
          <a:bodyPr/>
          <a:lstStyle/>
          <a:p>
            <a:fld id="{539F9FA1-965A-5F4D-BF73-F1FF08DA7B84}" type="datetimeFigureOut">
              <a:rPr lang="en-US" smtClean="0"/>
              <a:t>9/21/22</a:t>
            </a:fld>
            <a:endParaRPr lang="en-US" dirty="0"/>
          </a:p>
        </p:txBody>
      </p:sp>
      <p:sp>
        <p:nvSpPr>
          <p:cNvPr id="5" name="Footer Placeholder 4">
            <a:extLst>
              <a:ext uri="{FF2B5EF4-FFF2-40B4-BE49-F238E27FC236}">
                <a16:creationId xmlns:a16="http://schemas.microsoft.com/office/drawing/2014/main" id="{DB8840BD-A692-D042-80A4-B656B81139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C62020-0D25-D74D-829F-8EC8A0E22994}"/>
              </a:ext>
            </a:extLst>
          </p:cNvPr>
          <p:cNvSpPr>
            <a:spLocks noGrp="1"/>
          </p:cNvSpPr>
          <p:nvPr>
            <p:ph type="sldNum" sz="quarter" idx="12"/>
          </p:nvPr>
        </p:nvSpPr>
        <p:spPr/>
        <p:txBody>
          <a:bodyPr/>
          <a:lstStyle/>
          <a:p>
            <a:fld id="{9878007B-25A6-F242-B901-03051970AAA2}" type="slidenum">
              <a:rPr lang="en-US" smtClean="0"/>
              <a:t>‹#›</a:t>
            </a:fld>
            <a:endParaRPr lang="en-US" dirty="0"/>
          </a:p>
        </p:txBody>
      </p:sp>
    </p:spTree>
    <p:extLst>
      <p:ext uri="{BB962C8B-B14F-4D97-AF65-F5344CB8AC3E}">
        <p14:creationId xmlns:p14="http://schemas.microsoft.com/office/powerpoint/2010/main" val="287139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F09D-FF65-064D-A307-BBB9ED6747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3A924F-F3AB-FE4D-849F-892AC092CE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0ED768-DEF9-9A4E-83EA-DB6FFAD28A4F}"/>
              </a:ext>
            </a:extLst>
          </p:cNvPr>
          <p:cNvSpPr>
            <a:spLocks noGrp="1"/>
          </p:cNvSpPr>
          <p:nvPr>
            <p:ph type="dt" sz="half" idx="10"/>
          </p:nvPr>
        </p:nvSpPr>
        <p:spPr/>
        <p:txBody>
          <a:bodyPr/>
          <a:lstStyle/>
          <a:p>
            <a:fld id="{3BF13AD7-89EA-B64F-89FA-FBD22C789058}" type="datetimeFigureOut">
              <a:rPr lang="en-US" smtClean="0"/>
              <a:t>9/21/22</a:t>
            </a:fld>
            <a:endParaRPr lang="en-US" dirty="0"/>
          </a:p>
        </p:txBody>
      </p:sp>
      <p:sp>
        <p:nvSpPr>
          <p:cNvPr id="5" name="Footer Placeholder 4">
            <a:extLst>
              <a:ext uri="{FF2B5EF4-FFF2-40B4-BE49-F238E27FC236}">
                <a16:creationId xmlns:a16="http://schemas.microsoft.com/office/drawing/2014/main" id="{C1DF404C-5EFE-DC40-A0FA-6EA1ABB28C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FD9871-AF33-9342-B5CF-8BC549BA8BDD}"/>
              </a:ext>
            </a:extLst>
          </p:cNvPr>
          <p:cNvSpPr>
            <a:spLocks noGrp="1"/>
          </p:cNvSpPr>
          <p:nvPr>
            <p:ph type="sldNum" sz="quarter" idx="12"/>
          </p:nvPr>
        </p:nvSpPr>
        <p:spPr/>
        <p:txBody>
          <a:bodyPr/>
          <a:lstStyle/>
          <a:p>
            <a:fld id="{29BE9390-CC6E-7640-AE07-D727019FF9E5}" type="slidenum">
              <a:rPr lang="en-US" smtClean="0"/>
              <a:t>‹#›</a:t>
            </a:fld>
            <a:endParaRPr lang="en-US" dirty="0"/>
          </a:p>
        </p:txBody>
      </p:sp>
    </p:spTree>
    <p:extLst>
      <p:ext uri="{BB962C8B-B14F-4D97-AF65-F5344CB8AC3E}">
        <p14:creationId xmlns:p14="http://schemas.microsoft.com/office/powerpoint/2010/main" val="2507613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6D598-B3E9-5F45-89F5-CB3E15ED22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FBCF37-9B1C-9149-B160-CB1940462C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BA58A-1915-B545-8D4A-93321B61F3B4}"/>
              </a:ext>
            </a:extLst>
          </p:cNvPr>
          <p:cNvSpPr>
            <a:spLocks noGrp="1"/>
          </p:cNvSpPr>
          <p:nvPr>
            <p:ph type="dt" sz="half" idx="10"/>
          </p:nvPr>
        </p:nvSpPr>
        <p:spPr/>
        <p:txBody>
          <a:bodyPr/>
          <a:lstStyle/>
          <a:p>
            <a:fld id="{3BF13AD7-89EA-B64F-89FA-FBD22C789058}" type="datetimeFigureOut">
              <a:rPr lang="en-US" smtClean="0"/>
              <a:t>9/21/22</a:t>
            </a:fld>
            <a:endParaRPr lang="en-US" dirty="0"/>
          </a:p>
        </p:txBody>
      </p:sp>
      <p:sp>
        <p:nvSpPr>
          <p:cNvPr id="5" name="Footer Placeholder 4">
            <a:extLst>
              <a:ext uri="{FF2B5EF4-FFF2-40B4-BE49-F238E27FC236}">
                <a16:creationId xmlns:a16="http://schemas.microsoft.com/office/drawing/2014/main" id="{A273D577-D77F-B542-A755-35FBB50192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D22CD4-0B1E-F145-96B5-CF036C36E06D}"/>
              </a:ext>
            </a:extLst>
          </p:cNvPr>
          <p:cNvSpPr>
            <a:spLocks noGrp="1"/>
          </p:cNvSpPr>
          <p:nvPr>
            <p:ph type="sldNum" sz="quarter" idx="12"/>
          </p:nvPr>
        </p:nvSpPr>
        <p:spPr/>
        <p:txBody>
          <a:bodyPr/>
          <a:lstStyle/>
          <a:p>
            <a:fld id="{29BE9390-CC6E-7640-AE07-D727019FF9E5}" type="slidenum">
              <a:rPr lang="en-US" smtClean="0"/>
              <a:t>‹#›</a:t>
            </a:fld>
            <a:endParaRPr lang="en-US" dirty="0"/>
          </a:p>
        </p:txBody>
      </p:sp>
    </p:spTree>
    <p:extLst>
      <p:ext uri="{BB962C8B-B14F-4D97-AF65-F5344CB8AC3E}">
        <p14:creationId xmlns:p14="http://schemas.microsoft.com/office/powerpoint/2010/main" val="1455518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820C-6491-CB4B-A2AA-15195BDBD6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FC387F-F0A6-2749-86B3-7C8473D861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807932-F78B-904A-B7EE-28AF346E2DC5}"/>
              </a:ext>
            </a:extLst>
          </p:cNvPr>
          <p:cNvSpPr>
            <a:spLocks noGrp="1"/>
          </p:cNvSpPr>
          <p:nvPr>
            <p:ph type="dt" sz="half" idx="10"/>
          </p:nvPr>
        </p:nvSpPr>
        <p:spPr/>
        <p:txBody>
          <a:bodyPr/>
          <a:lstStyle/>
          <a:p>
            <a:fld id="{3BF13AD7-89EA-B64F-89FA-FBD22C789058}" type="datetimeFigureOut">
              <a:rPr lang="en-US" smtClean="0"/>
              <a:t>9/21/22</a:t>
            </a:fld>
            <a:endParaRPr lang="en-US" dirty="0"/>
          </a:p>
        </p:txBody>
      </p:sp>
      <p:sp>
        <p:nvSpPr>
          <p:cNvPr id="5" name="Footer Placeholder 4">
            <a:extLst>
              <a:ext uri="{FF2B5EF4-FFF2-40B4-BE49-F238E27FC236}">
                <a16:creationId xmlns:a16="http://schemas.microsoft.com/office/drawing/2014/main" id="{73A5C8E0-ABFE-FD4A-9D56-1C0A38CA3F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01F81A-8D63-9646-8EF5-32DB5CAACADE}"/>
              </a:ext>
            </a:extLst>
          </p:cNvPr>
          <p:cNvSpPr>
            <a:spLocks noGrp="1"/>
          </p:cNvSpPr>
          <p:nvPr>
            <p:ph type="sldNum" sz="quarter" idx="12"/>
          </p:nvPr>
        </p:nvSpPr>
        <p:spPr/>
        <p:txBody>
          <a:bodyPr/>
          <a:lstStyle/>
          <a:p>
            <a:fld id="{29BE9390-CC6E-7640-AE07-D727019FF9E5}" type="slidenum">
              <a:rPr lang="en-US" smtClean="0"/>
              <a:t>‹#›</a:t>
            </a:fld>
            <a:endParaRPr lang="en-US" dirty="0"/>
          </a:p>
        </p:txBody>
      </p:sp>
    </p:spTree>
    <p:extLst>
      <p:ext uri="{BB962C8B-B14F-4D97-AF65-F5344CB8AC3E}">
        <p14:creationId xmlns:p14="http://schemas.microsoft.com/office/powerpoint/2010/main" val="609746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4A02-F377-A141-BF84-D8E27B1C5E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CB5FB9-B58F-EC4C-9962-D8B9FCBD7E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E33EF7-C4EB-6543-8E9F-CCCE9E6E0D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435460-2A48-D748-95B8-75A2D62CC264}"/>
              </a:ext>
            </a:extLst>
          </p:cNvPr>
          <p:cNvSpPr>
            <a:spLocks noGrp="1"/>
          </p:cNvSpPr>
          <p:nvPr>
            <p:ph type="dt" sz="half" idx="10"/>
          </p:nvPr>
        </p:nvSpPr>
        <p:spPr/>
        <p:txBody>
          <a:bodyPr/>
          <a:lstStyle/>
          <a:p>
            <a:fld id="{3BF13AD7-89EA-B64F-89FA-FBD22C789058}" type="datetimeFigureOut">
              <a:rPr lang="en-US" smtClean="0"/>
              <a:t>9/21/22</a:t>
            </a:fld>
            <a:endParaRPr lang="en-US" dirty="0"/>
          </a:p>
        </p:txBody>
      </p:sp>
      <p:sp>
        <p:nvSpPr>
          <p:cNvPr id="6" name="Footer Placeholder 5">
            <a:extLst>
              <a:ext uri="{FF2B5EF4-FFF2-40B4-BE49-F238E27FC236}">
                <a16:creationId xmlns:a16="http://schemas.microsoft.com/office/drawing/2014/main" id="{7D95A396-E72D-1D4C-B4D5-8BDB905B86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C399B6-3C5F-1B44-AADC-ADDFBC3C13FD}"/>
              </a:ext>
            </a:extLst>
          </p:cNvPr>
          <p:cNvSpPr>
            <a:spLocks noGrp="1"/>
          </p:cNvSpPr>
          <p:nvPr>
            <p:ph type="sldNum" sz="quarter" idx="12"/>
          </p:nvPr>
        </p:nvSpPr>
        <p:spPr/>
        <p:txBody>
          <a:bodyPr/>
          <a:lstStyle/>
          <a:p>
            <a:fld id="{29BE9390-CC6E-7640-AE07-D727019FF9E5}" type="slidenum">
              <a:rPr lang="en-US" smtClean="0"/>
              <a:t>‹#›</a:t>
            </a:fld>
            <a:endParaRPr lang="en-US" dirty="0"/>
          </a:p>
        </p:txBody>
      </p:sp>
    </p:spTree>
    <p:extLst>
      <p:ext uri="{BB962C8B-B14F-4D97-AF65-F5344CB8AC3E}">
        <p14:creationId xmlns:p14="http://schemas.microsoft.com/office/powerpoint/2010/main" val="3339999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4B72-D1A9-464F-ACE0-9D36270384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B82DC9-669C-8C4B-B349-3224252DB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374DE-AE60-274D-9695-EAF410E3B7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391418-4D85-FD41-9B12-C675DC492D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0B87E2-D416-B14B-A235-A2D846F5A4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16CD3C-5C34-774B-9517-ADFE5E84131A}"/>
              </a:ext>
            </a:extLst>
          </p:cNvPr>
          <p:cNvSpPr>
            <a:spLocks noGrp="1"/>
          </p:cNvSpPr>
          <p:nvPr>
            <p:ph type="dt" sz="half" idx="10"/>
          </p:nvPr>
        </p:nvSpPr>
        <p:spPr/>
        <p:txBody>
          <a:bodyPr/>
          <a:lstStyle/>
          <a:p>
            <a:fld id="{3BF13AD7-89EA-B64F-89FA-FBD22C789058}" type="datetimeFigureOut">
              <a:rPr lang="en-US" smtClean="0"/>
              <a:t>9/21/22</a:t>
            </a:fld>
            <a:endParaRPr lang="en-US" dirty="0"/>
          </a:p>
        </p:txBody>
      </p:sp>
      <p:sp>
        <p:nvSpPr>
          <p:cNvPr id="8" name="Footer Placeholder 7">
            <a:extLst>
              <a:ext uri="{FF2B5EF4-FFF2-40B4-BE49-F238E27FC236}">
                <a16:creationId xmlns:a16="http://schemas.microsoft.com/office/drawing/2014/main" id="{D41DBC10-0CC4-1F41-88C6-6C7F5159CCC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5CD261A-1772-2449-827C-F7B43B05BFB5}"/>
              </a:ext>
            </a:extLst>
          </p:cNvPr>
          <p:cNvSpPr>
            <a:spLocks noGrp="1"/>
          </p:cNvSpPr>
          <p:nvPr>
            <p:ph type="sldNum" sz="quarter" idx="12"/>
          </p:nvPr>
        </p:nvSpPr>
        <p:spPr/>
        <p:txBody>
          <a:bodyPr/>
          <a:lstStyle/>
          <a:p>
            <a:fld id="{29BE9390-CC6E-7640-AE07-D727019FF9E5}" type="slidenum">
              <a:rPr lang="en-US" smtClean="0"/>
              <a:t>‹#›</a:t>
            </a:fld>
            <a:endParaRPr lang="en-US" dirty="0"/>
          </a:p>
        </p:txBody>
      </p:sp>
    </p:spTree>
    <p:extLst>
      <p:ext uri="{BB962C8B-B14F-4D97-AF65-F5344CB8AC3E}">
        <p14:creationId xmlns:p14="http://schemas.microsoft.com/office/powerpoint/2010/main" val="100207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5E77-1735-8E4A-832D-7DF126A972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04DD8B-0DE1-0C46-8E1B-EE31F1868C3D}"/>
              </a:ext>
            </a:extLst>
          </p:cNvPr>
          <p:cNvSpPr>
            <a:spLocks noGrp="1"/>
          </p:cNvSpPr>
          <p:nvPr>
            <p:ph type="dt" sz="half" idx="10"/>
          </p:nvPr>
        </p:nvSpPr>
        <p:spPr/>
        <p:txBody>
          <a:bodyPr/>
          <a:lstStyle/>
          <a:p>
            <a:fld id="{3BF13AD7-89EA-B64F-89FA-FBD22C789058}" type="datetimeFigureOut">
              <a:rPr lang="en-US" smtClean="0"/>
              <a:t>9/21/22</a:t>
            </a:fld>
            <a:endParaRPr lang="en-US" dirty="0"/>
          </a:p>
        </p:txBody>
      </p:sp>
      <p:sp>
        <p:nvSpPr>
          <p:cNvPr id="4" name="Footer Placeholder 3">
            <a:extLst>
              <a:ext uri="{FF2B5EF4-FFF2-40B4-BE49-F238E27FC236}">
                <a16:creationId xmlns:a16="http://schemas.microsoft.com/office/drawing/2014/main" id="{57CB5C82-583B-5941-8022-7C31B9F5FB3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646A52-D908-A448-8460-FA062742A3A0}"/>
              </a:ext>
            </a:extLst>
          </p:cNvPr>
          <p:cNvSpPr>
            <a:spLocks noGrp="1"/>
          </p:cNvSpPr>
          <p:nvPr>
            <p:ph type="sldNum" sz="quarter" idx="12"/>
          </p:nvPr>
        </p:nvSpPr>
        <p:spPr/>
        <p:txBody>
          <a:bodyPr/>
          <a:lstStyle/>
          <a:p>
            <a:fld id="{29BE9390-CC6E-7640-AE07-D727019FF9E5}" type="slidenum">
              <a:rPr lang="en-US" smtClean="0"/>
              <a:t>‹#›</a:t>
            </a:fld>
            <a:endParaRPr lang="en-US" dirty="0"/>
          </a:p>
        </p:txBody>
      </p:sp>
    </p:spTree>
    <p:extLst>
      <p:ext uri="{BB962C8B-B14F-4D97-AF65-F5344CB8AC3E}">
        <p14:creationId xmlns:p14="http://schemas.microsoft.com/office/powerpoint/2010/main" val="4066602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CF27F-5264-8649-B7F9-249DCDFB6D97}"/>
              </a:ext>
            </a:extLst>
          </p:cNvPr>
          <p:cNvSpPr>
            <a:spLocks noGrp="1"/>
          </p:cNvSpPr>
          <p:nvPr>
            <p:ph type="dt" sz="half" idx="10"/>
          </p:nvPr>
        </p:nvSpPr>
        <p:spPr/>
        <p:txBody>
          <a:bodyPr/>
          <a:lstStyle/>
          <a:p>
            <a:fld id="{3BF13AD7-89EA-B64F-89FA-FBD22C789058}" type="datetimeFigureOut">
              <a:rPr lang="en-US" smtClean="0"/>
              <a:t>9/21/22</a:t>
            </a:fld>
            <a:endParaRPr lang="en-US" dirty="0"/>
          </a:p>
        </p:txBody>
      </p:sp>
      <p:sp>
        <p:nvSpPr>
          <p:cNvPr id="3" name="Footer Placeholder 2">
            <a:extLst>
              <a:ext uri="{FF2B5EF4-FFF2-40B4-BE49-F238E27FC236}">
                <a16:creationId xmlns:a16="http://schemas.microsoft.com/office/drawing/2014/main" id="{F1291E94-E2A5-EC4B-BB3D-3F5C7577529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87F5DE2-F3C2-E84D-8505-0AA36B01F51E}"/>
              </a:ext>
            </a:extLst>
          </p:cNvPr>
          <p:cNvSpPr>
            <a:spLocks noGrp="1"/>
          </p:cNvSpPr>
          <p:nvPr>
            <p:ph type="sldNum" sz="quarter" idx="12"/>
          </p:nvPr>
        </p:nvSpPr>
        <p:spPr/>
        <p:txBody>
          <a:bodyPr/>
          <a:lstStyle/>
          <a:p>
            <a:fld id="{29BE9390-CC6E-7640-AE07-D727019FF9E5}" type="slidenum">
              <a:rPr lang="en-US" smtClean="0"/>
              <a:t>‹#›</a:t>
            </a:fld>
            <a:endParaRPr lang="en-US" dirty="0"/>
          </a:p>
        </p:txBody>
      </p:sp>
    </p:spTree>
    <p:extLst>
      <p:ext uri="{BB962C8B-B14F-4D97-AF65-F5344CB8AC3E}">
        <p14:creationId xmlns:p14="http://schemas.microsoft.com/office/powerpoint/2010/main" val="36179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1CED-5891-AA45-BA75-C9D79D1D4B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CBFAB5-20F1-B746-AE5B-C9A3204BD4C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11A9A0-6BC8-0E4E-B6AF-95B636D29034}"/>
              </a:ext>
            </a:extLst>
          </p:cNvPr>
          <p:cNvSpPr>
            <a:spLocks noGrp="1"/>
          </p:cNvSpPr>
          <p:nvPr>
            <p:ph type="dt" sz="half" idx="10"/>
          </p:nvPr>
        </p:nvSpPr>
        <p:spPr>
          <a:xfrm>
            <a:off x="838200" y="6356350"/>
            <a:ext cx="2743200" cy="365125"/>
          </a:xfrm>
          <a:prstGeom prst="rect">
            <a:avLst/>
          </a:prstGeom>
        </p:spPr>
        <p:txBody>
          <a:bodyPr/>
          <a:lstStyle/>
          <a:p>
            <a:fld id="{1C0598F9-9524-D443-97F5-BA53A3C3D99E}" type="datetimeFigureOut">
              <a:rPr lang="en-US" smtClean="0"/>
              <a:t>9/21/22</a:t>
            </a:fld>
            <a:endParaRPr lang="en-US" dirty="0"/>
          </a:p>
        </p:txBody>
      </p:sp>
      <p:sp>
        <p:nvSpPr>
          <p:cNvPr id="5" name="Footer Placeholder 4">
            <a:extLst>
              <a:ext uri="{FF2B5EF4-FFF2-40B4-BE49-F238E27FC236}">
                <a16:creationId xmlns:a16="http://schemas.microsoft.com/office/drawing/2014/main" id="{DFA21D85-9497-6A41-84E6-E9946D3C733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417E323-6342-8C49-8940-3197500EC624}"/>
              </a:ext>
            </a:extLst>
          </p:cNvPr>
          <p:cNvSpPr>
            <a:spLocks noGrp="1"/>
          </p:cNvSpPr>
          <p:nvPr>
            <p:ph type="sldNum" sz="quarter" idx="12"/>
          </p:nvPr>
        </p:nvSpPr>
        <p:spPr>
          <a:xfrm>
            <a:off x="8610600" y="6356350"/>
            <a:ext cx="2743200" cy="365125"/>
          </a:xfrm>
          <a:prstGeom prst="rect">
            <a:avLst/>
          </a:prstGeom>
        </p:spPr>
        <p:txBody>
          <a:bodyPr/>
          <a:lstStyle/>
          <a:p>
            <a:fld id="{FA5257A1-AC42-7A47-9618-539B1DACCD8B}" type="slidenum">
              <a:rPr lang="en-US" smtClean="0"/>
              <a:t>‹#›</a:t>
            </a:fld>
            <a:endParaRPr lang="en-US" dirty="0"/>
          </a:p>
        </p:txBody>
      </p:sp>
    </p:spTree>
    <p:extLst>
      <p:ext uri="{BB962C8B-B14F-4D97-AF65-F5344CB8AC3E}">
        <p14:creationId xmlns:p14="http://schemas.microsoft.com/office/powerpoint/2010/main" val="3186719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C6EB-59C1-B348-8253-3D683D601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A03D97-9A86-CC4D-82FA-09D279F755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73846-4876-0949-A574-3FB6E6411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F2F45-5145-B844-807D-652E3A3AEAF3}"/>
              </a:ext>
            </a:extLst>
          </p:cNvPr>
          <p:cNvSpPr>
            <a:spLocks noGrp="1"/>
          </p:cNvSpPr>
          <p:nvPr>
            <p:ph type="dt" sz="half" idx="10"/>
          </p:nvPr>
        </p:nvSpPr>
        <p:spPr/>
        <p:txBody>
          <a:bodyPr/>
          <a:lstStyle/>
          <a:p>
            <a:fld id="{3BF13AD7-89EA-B64F-89FA-FBD22C789058}" type="datetimeFigureOut">
              <a:rPr lang="en-US" smtClean="0"/>
              <a:t>9/21/22</a:t>
            </a:fld>
            <a:endParaRPr lang="en-US" dirty="0"/>
          </a:p>
        </p:txBody>
      </p:sp>
      <p:sp>
        <p:nvSpPr>
          <p:cNvPr id="6" name="Footer Placeholder 5">
            <a:extLst>
              <a:ext uri="{FF2B5EF4-FFF2-40B4-BE49-F238E27FC236}">
                <a16:creationId xmlns:a16="http://schemas.microsoft.com/office/drawing/2014/main" id="{88296034-0FD4-564E-B4F0-6A9E2BB225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DFB176-0035-6744-A627-3FCDBD820182}"/>
              </a:ext>
            </a:extLst>
          </p:cNvPr>
          <p:cNvSpPr>
            <a:spLocks noGrp="1"/>
          </p:cNvSpPr>
          <p:nvPr>
            <p:ph type="sldNum" sz="quarter" idx="12"/>
          </p:nvPr>
        </p:nvSpPr>
        <p:spPr/>
        <p:txBody>
          <a:bodyPr/>
          <a:lstStyle/>
          <a:p>
            <a:fld id="{29BE9390-CC6E-7640-AE07-D727019FF9E5}" type="slidenum">
              <a:rPr lang="en-US" smtClean="0"/>
              <a:t>‹#›</a:t>
            </a:fld>
            <a:endParaRPr lang="en-US" dirty="0"/>
          </a:p>
        </p:txBody>
      </p:sp>
    </p:spTree>
    <p:extLst>
      <p:ext uri="{BB962C8B-B14F-4D97-AF65-F5344CB8AC3E}">
        <p14:creationId xmlns:p14="http://schemas.microsoft.com/office/powerpoint/2010/main" val="4218399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512F4-16FB-084F-9AFE-8BB0079F66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78C4B4-3CAD-8C47-B552-E9FEDF2A6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76A73C8-ABF8-D743-A7C1-4019AE8EA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20889-63E7-D54E-B18B-82BF18AD0361}"/>
              </a:ext>
            </a:extLst>
          </p:cNvPr>
          <p:cNvSpPr>
            <a:spLocks noGrp="1"/>
          </p:cNvSpPr>
          <p:nvPr>
            <p:ph type="dt" sz="half" idx="10"/>
          </p:nvPr>
        </p:nvSpPr>
        <p:spPr/>
        <p:txBody>
          <a:bodyPr/>
          <a:lstStyle/>
          <a:p>
            <a:fld id="{3BF13AD7-89EA-B64F-89FA-FBD22C789058}" type="datetimeFigureOut">
              <a:rPr lang="en-US" smtClean="0"/>
              <a:t>9/21/22</a:t>
            </a:fld>
            <a:endParaRPr lang="en-US" dirty="0"/>
          </a:p>
        </p:txBody>
      </p:sp>
      <p:sp>
        <p:nvSpPr>
          <p:cNvPr id="6" name="Footer Placeholder 5">
            <a:extLst>
              <a:ext uri="{FF2B5EF4-FFF2-40B4-BE49-F238E27FC236}">
                <a16:creationId xmlns:a16="http://schemas.microsoft.com/office/drawing/2014/main" id="{FA48B6E0-4186-4D49-962E-6266892D14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6582E2-E605-0545-889D-414636812541}"/>
              </a:ext>
            </a:extLst>
          </p:cNvPr>
          <p:cNvSpPr>
            <a:spLocks noGrp="1"/>
          </p:cNvSpPr>
          <p:nvPr>
            <p:ph type="sldNum" sz="quarter" idx="12"/>
          </p:nvPr>
        </p:nvSpPr>
        <p:spPr/>
        <p:txBody>
          <a:bodyPr/>
          <a:lstStyle/>
          <a:p>
            <a:fld id="{29BE9390-CC6E-7640-AE07-D727019FF9E5}" type="slidenum">
              <a:rPr lang="en-US" smtClean="0"/>
              <a:t>‹#›</a:t>
            </a:fld>
            <a:endParaRPr lang="en-US" dirty="0"/>
          </a:p>
        </p:txBody>
      </p:sp>
    </p:spTree>
    <p:extLst>
      <p:ext uri="{BB962C8B-B14F-4D97-AF65-F5344CB8AC3E}">
        <p14:creationId xmlns:p14="http://schemas.microsoft.com/office/powerpoint/2010/main" val="2908509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6298-DF95-8F4D-8CA6-2DB152BC81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6AEBD-E6D7-9E46-A727-B8BAF0C82F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3EA89-FBB1-A749-96DD-4A3CE8742F42}"/>
              </a:ext>
            </a:extLst>
          </p:cNvPr>
          <p:cNvSpPr>
            <a:spLocks noGrp="1"/>
          </p:cNvSpPr>
          <p:nvPr>
            <p:ph type="dt" sz="half" idx="10"/>
          </p:nvPr>
        </p:nvSpPr>
        <p:spPr/>
        <p:txBody>
          <a:bodyPr/>
          <a:lstStyle/>
          <a:p>
            <a:fld id="{3BF13AD7-89EA-B64F-89FA-FBD22C789058}" type="datetimeFigureOut">
              <a:rPr lang="en-US" smtClean="0"/>
              <a:t>9/21/22</a:t>
            </a:fld>
            <a:endParaRPr lang="en-US" dirty="0"/>
          </a:p>
        </p:txBody>
      </p:sp>
      <p:sp>
        <p:nvSpPr>
          <p:cNvPr id="5" name="Footer Placeholder 4">
            <a:extLst>
              <a:ext uri="{FF2B5EF4-FFF2-40B4-BE49-F238E27FC236}">
                <a16:creationId xmlns:a16="http://schemas.microsoft.com/office/drawing/2014/main" id="{79A1FB82-21C4-2F44-A3B2-109851A69B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9497E2-A36A-BD4C-8A92-C4339862D804}"/>
              </a:ext>
            </a:extLst>
          </p:cNvPr>
          <p:cNvSpPr>
            <a:spLocks noGrp="1"/>
          </p:cNvSpPr>
          <p:nvPr>
            <p:ph type="sldNum" sz="quarter" idx="12"/>
          </p:nvPr>
        </p:nvSpPr>
        <p:spPr/>
        <p:txBody>
          <a:bodyPr/>
          <a:lstStyle/>
          <a:p>
            <a:fld id="{29BE9390-CC6E-7640-AE07-D727019FF9E5}" type="slidenum">
              <a:rPr lang="en-US" smtClean="0"/>
              <a:t>‹#›</a:t>
            </a:fld>
            <a:endParaRPr lang="en-US" dirty="0"/>
          </a:p>
        </p:txBody>
      </p:sp>
    </p:spTree>
    <p:extLst>
      <p:ext uri="{BB962C8B-B14F-4D97-AF65-F5344CB8AC3E}">
        <p14:creationId xmlns:p14="http://schemas.microsoft.com/office/powerpoint/2010/main" val="738603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723DBB-398E-CE4B-85B9-53B168FF7C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FE4037-17A0-964C-A132-B4C344BF44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717B7-FD66-B64A-A766-FC5E3DD9F93E}"/>
              </a:ext>
            </a:extLst>
          </p:cNvPr>
          <p:cNvSpPr>
            <a:spLocks noGrp="1"/>
          </p:cNvSpPr>
          <p:nvPr>
            <p:ph type="dt" sz="half" idx="10"/>
          </p:nvPr>
        </p:nvSpPr>
        <p:spPr/>
        <p:txBody>
          <a:bodyPr/>
          <a:lstStyle/>
          <a:p>
            <a:fld id="{3BF13AD7-89EA-B64F-89FA-FBD22C789058}" type="datetimeFigureOut">
              <a:rPr lang="en-US" smtClean="0"/>
              <a:t>9/21/22</a:t>
            </a:fld>
            <a:endParaRPr lang="en-US" dirty="0"/>
          </a:p>
        </p:txBody>
      </p:sp>
      <p:sp>
        <p:nvSpPr>
          <p:cNvPr id="5" name="Footer Placeholder 4">
            <a:extLst>
              <a:ext uri="{FF2B5EF4-FFF2-40B4-BE49-F238E27FC236}">
                <a16:creationId xmlns:a16="http://schemas.microsoft.com/office/drawing/2014/main" id="{8CAE2235-77AA-8A4D-A24D-3A128B283E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2A6738-F99F-0E48-8545-61C19DFB782F}"/>
              </a:ext>
            </a:extLst>
          </p:cNvPr>
          <p:cNvSpPr>
            <a:spLocks noGrp="1"/>
          </p:cNvSpPr>
          <p:nvPr>
            <p:ph type="sldNum" sz="quarter" idx="12"/>
          </p:nvPr>
        </p:nvSpPr>
        <p:spPr/>
        <p:txBody>
          <a:bodyPr/>
          <a:lstStyle/>
          <a:p>
            <a:fld id="{29BE9390-CC6E-7640-AE07-D727019FF9E5}" type="slidenum">
              <a:rPr lang="en-US" smtClean="0"/>
              <a:t>‹#›</a:t>
            </a:fld>
            <a:endParaRPr lang="en-US" dirty="0"/>
          </a:p>
        </p:txBody>
      </p:sp>
    </p:spTree>
    <p:extLst>
      <p:ext uri="{BB962C8B-B14F-4D97-AF65-F5344CB8AC3E}">
        <p14:creationId xmlns:p14="http://schemas.microsoft.com/office/powerpoint/2010/main" val="2711071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433B-1181-2248-83F6-B2E6D1DB16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EC9B7C-11AB-DB47-B43D-25BF09B663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11466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BAC3-0351-EC43-9FA0-0CABF4926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6FECB3-ECDE-AC41-8997-EF9B225E0F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9293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B1DB8-2677-5740-B242-638CA782A6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4D7064-D571-7B42-8D46-B05D993254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98861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C3EB-8631-B947-9D11-B74BF2DAD1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FBF8A-1152-7C45-9155-939CE5179453}"/>
              </a:ext>
            </a:extLst>
          </p:cNvPr>
          <p:cNvSpPr>
            <a:spLocks noGrp="1"/>
          </p:cNvSpPr>
          <p:nvPr>
            <p:ph sz="half" idx="1"/>
          </p:nvPr>
        </p:nvSpPr>
        <p:spPr>
          <a:xfrm>
            <a:off x="838200" y="1825625"/>
            <a:ext cx="5181600"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2F74A7-1842-5B4C-AF39-7FE1FB9C2A1A}"/>
              </a:ext>
            </a:extLst>
          </p:cNvPr>
          <p:cNvSpPr>
            <a:spLocks noGrp="1"/>
          </p:cNvSpPr>
          <p:nvPr>
            <p:ph sz="half" idx="2"/>
          </p:nvPr>
        </p:nvSpPr>
        <p:spPr>
          <a:xfrm>
            <a:off x="6172200" y="1825625"/>
            <a:ext cx="5181600"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8535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40738-6EA5-BA4E-8186-A2EBE2D17D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E1E2F8-2C43-E846-B28A-1F6AAB531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ED8E29-5F78-B440-8F24-957072708FD2}"/>
              </a:ext>
            </a:extLst>
          </p:cNvPr>
          <p:cNvSpPr>
            <a:spLocks noGrp="1"/>
          </p:cNvSpPr>
          <p:nvPr>
            <p:ph sz="half" idx="2"/>
          </p:nvPr>
        </p:nvSpPr>
        <p:spPr>
          <a:xfrm>
            <a:off x="839788" y="2505075"/>
            <a:ext cx="5157787" cy="31462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16320D-19FD-5B41-80F0-190F2DCD2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086CC2-671A-C14B-A932-D8859BD70737}"/>
              </a:ext>
            </a:extLst>
          </p:cNvPr>
          <p:cNvSpPr>
            <a:spLocks noGrp="1"/>
          </p:cNvSpPr>
          <p:nvPr>
            <p:ph sz="quarter" idx="4"/>
          </p:nvPr>
        </p:nvSpPr>
        <p:spPr>
          <a:xfrm>
            <a:off x="6172200" y="2505075"/>
            <a:ext cx="5183188" cy="31462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423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57AA-8199-5548-B76C-29D8217B4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9CA39A-C1E6-494E-A4DF-A42CDDBB14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E61CE-075B-E04A-856F-1381F736E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6787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9972-C038-5C46-8F17-954F8AF68F5C}"/>
              </a:ext>
            </a:extLst>
          </p:cNvPr>
          <p:cNvSpPr>
            <a:spLocks noGrp="1"/>
          </p:cNvSpPr>
          <p:nvPr>
            <p:ph type="title"/>
          </p:nvPr>
        </p:nvSpPr>
        <p:spPr>
          <a:xfrm>
            <a:off x="838200" y="2297834"/>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FCF6D6-ECAD-1D4C-AD90-A668D66B13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7E20AC-CD6A-0344-8A46-CE0AB8B3A5C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F8298B-3404-B94E-865A-701A63570746}"/>
              </a:ext>
            </a:extLst>
          </p:cNvPr>
          <p:cNvSpPr>
            <a:spLocks noGrp="1"/>
          </p:cNvSpPr>
          <p:nvPr>
            <p:ph type="dt" sz="half" idx="10"/>
          </p:nvPr>
        </p:nvSpPr>
        <p:spPr>
          <a:xfrm>
            <a:off x="838200" y="6356350"/>
            <a:ext cx="2743200" cy="365125"/>
          </a:xfrm>
          <a:prstGeom prst="rect">
            <a:avLst/>
          </a:prstGeom>
        </p:spPr>
        <p:txBody>
          <a:bodyPr/>
          <a:lstStyle/>
          <a:p>
            <a:fld id="{1C0598F9-9524-D443-97F5-BA53A3C3D99E}" type="datetimeFigureOut">
              <a:rPr lang="en-US" smtClean="0"/>
              <a:t>9/21/22</a:t>
            </a:fld>
            <a:endParaRPr lang="en-US" dirty="0"/>
          </a:p>
        </p:txBody>
      </p:sp>
      <p:sp>
        <p:nvSpPr>
          <p:cNvPr id="6" name="Footer Placeholder 5">
            <a:extLst>
              <a:ext uri="{FF2B5EF4-FFF2-40B4-BE49-F238E27FC236}">
                <a16:creationId xmlns:a16="http://schemas.microsoft.com/office/drawing/2014/main" id="{E5397E33-1BF8-594A-B56E-BF5FAB306E8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B836486-BB39-3745-BDC9-5CD7639AB1F0}"/>
              </a:ext>
            </a:extLst>
          </p:cNvPr>
          <p:cNvSpPr>
            <a:spLocks noGrp="1"/>
          </p:cNvSpPr>
          <p:nvPr>
            <p:ph type="sldNum" sz="quarter" idx="12"/>
          </p:nvPr>
        </p:nvSpPr>
        <p:spPr>
          <a:xfrm>
            <a:off x="8610600" y="6356350"/>
            <a:ext cx="2743200" cy="365125"/>
          </a:xfrm>
          <a:prstGeom prst="rect">
            <a:avLst/>
          </a:prstGeom>
        </p:spPr>
        <p:txBody>
          <a:bodyPr/>
          <a:lstStyle/>
          <a:p>
            <a:fld id="{FA5257A1-AC42-7A47-9618-539B1DACCD8B}" type="slidenum">
              <a:rPr lang="en-US" smtClean="0"/>
              <a:t>‹#›</a:t>
            </a:fld>
            <a:endParaRPr lang="en-US" dirty="0"/>
          </a:p>
        </p:txBody>
      </p:sp>
    </p:spTree>
    <p:extLst>
      <p:ext uri="{BB962C8B-B14F-4D97-AF65-F5344CB8AC3E}">
        <p14:creationId xmlns:p14="http://schemas.microsoft.com/office/powerpoint/2010/main" val="2978961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8D5F-E203-6B44-AD51-1BF0C7BADD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CE5B6D-E8FC-F541-91B0-AF1A9A623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5026FD9-FF2A-E948-9A10-E67250D7B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73079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82BE-92F3-1440-B0F2-26203D6568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8E0319-D702-7547-BEFA-95230C1653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4351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FA33EE-8C90-1344-9A23-14B72E47B0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E5C8DD-55E5-FE4D-A767-493D56B35922}"/>
              </a:ext>
            </a:extLst>
          </p:cNvPr>
          <p:cNvSpPr>
            <a:spLocks noGrp="1"/>
          </p:cNvSpPr>
          <p:nvPr>
            <p:ph type="body" orient="vert" idx="1"/>
          </p:nvPr>
        </p:nvSpPr>
        <p:spPr>
          <a:xfrm>
            <a:off x="838200" y="365125"/>
            <a:ext cx="7734300" cy="52960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015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1904-F8F0-C14A-A803-2A78C3E343C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F6AB705-6E56-3C4D-B557-5620FF9BD20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9917A2-A263-FA44-A5FF-E6CE9A68441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4F587A-D58F-6A4B-A378-BC0C58805F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5DAE41-1A4E-664D-BD4D-BE77C2C52B3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B9EB10-5A07-5E4B-AD9F-F2B3BCEE2587}"/>
              </a:ext>
            </a:extLst>
          </p:cNvPr>
          <p:cNvSpPr>
            <a:spLocks noGrp="1"/>
          </p:cNvSpPr>
          <p:nvPr>
            <p:ph type="dt" sz="half" idx="10"/>
          </p:nvPr>
        </p:nvSpPr>
        <p:spPr>
          <a:xfrm>
            <a:off x="838200" y="6356350"/>
            <a:ext cx="2743200" cy="365125"/>
          </a:xfrm>
          <a:prstGeom prst="rect">
            <a:avLst/>
          </a:prstGeom>
        </p:spPr>
        <p:txBody>
          <a:bodyPr/>
          <a:lstStyle/>
          <a:p>
            <a:fld id="{1C0598F9-9524-D443-97F5-BA53A3C3D99E}" type="datetimeFigureOut">
              <a:rPr lang="en-US" smtClean="0"/>
              <a:t>9/21/22</a:t>
            </a:fld>
            <a:endParaRPr lang="en-US" dirty="0"/>
          </a:p>
        </p:txBody>
      </p:sp>
      <p:sp>
        <p:nvSpPr>
          <p:cNvPr id="8" name="Footer Placeholder 7">
            <a:extLst>
              <a:ext uri="{FF2B5EF4-FFF2-40B4-BE49-F238E27FC236}">
                <a16:creationId xmlns:a16="http://schemas.microsoft.com/office/drawing/2014/main" id="{3A9736FE-21CB-1047-A49C-1904289BF49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C70AF9B0-4F21-9445-90EC-1D3C53A40575}"/>
              </a:ext>
            </a:extLst>
          </p:cNvPr>
          <p:cNvSpPr>
            <a:spLocks noGrp="1"/>
          </p:cNvSpPr>
          <p:nvPr>
            <p:ph type="sldNum" sz="quarter" idx="12"/>
          </p:nvPr>
        </p:nvSpPr>
        <p:spPr>
          <a:xfrm>
            <a:off x="8610600" y="6356350"/>
            <a:ext cx="2743200" cy="365125"/>
          </a:xfrm>
          <a:prstGeom prst="rect">
            <a:avLst/>
          </a:prstGeom>
        </p:spPr>
        <p:txBody>
          <a:bodyPr/>
          <a:lstStyle/>
          <a:p>
            <a:fld id="{FA5257A1-AC42-7A47-9618-539B1DACCD8B}" type="slidenum">
              <a:rPr lang="en-US" smtClean="0"/>
              <a:t>‹#›</a:t>
            </a:fld>
            <a:endParaRPr lang="en-US" dirty="0"/>
          </a:p>
        </p:txBody>
      </p:sp>
    </p:spTree>
    <p:extLst>
      <p:ext uri="{BB962C8B-B14F-4D97-AF65-F5344CB8AC3E}">
        <p14:creationId xmlns:p14="http://schemas.microsoft.com/office/powerpoint/2010/main" val="40246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3973-05A1-644B-84C4-4243DC3B838D}"/>
              </a:ext>
            </a:extLst>
          </p:cNvPr>
          <p:cNvSpPr>
            <a:spLocks noGrp="1"/>
          </p:cNvSpPr>
          <p:nvPr>
            <p:ph type="title"/>
          </p:nvPr>
        </p:nvSpPr>
        <p:spPr>
          <a:xfrm>
            <a:off x="838200" y="2297834"/>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DE48ACE-AF23-424A-A199-2783E0A9029A}"/>
              </a:ext>
            </a:extLst>
          </p:cNvPr>
          <p:cNvSpPr>
            <a:spLocks noGrp="1"/>
          </p:cNvSpPr>
          <p:nvPr>
            <p:ph type="dt" sz="half" idx="10"/>
          </p:nvPr>
        </p:nvSpPr>
        <p:spPr>
          <a:xfrm>
            <a:off x="838200" y="6356350"/>
            <a:ext cx="2743200" cy="365125"/>
          </a:xfrm>
          <a:prstGeom prst="rect">
            <a:avLst/>
          </a:prstGeom>
        </p:spPr>
        <p:txBody>
          <a:bodyPr/>
          <a:lstStyle/>
          <a:p>
            <a:fld id="{1C0598F9-9524-D443-97F5-BA53A3C3D99E}" type="datetimeFigureOut">
              <a:rPr lang="en-US" smtClean="0"/>
              <a:t>9/21/22</a:t>
            </a:fld>
            <a:endParaRPr lang="en-US" dirty="0"/>
          </a:p>
        </p:txBody>
      </p:sp>
      <p:sp>
        <p:nvSpPr>
          <p:cNvPr id="4" name="Footer Placeholder 3">
            <a:extLst>
              <a:ext uri="{FF2B5EF4-FFF2-40B4-BE49-F238E27FC236}">
                <a16:creationId xmlns:a16="http://schemas.microsoft.com/office/drawing/2014/main" id="{1EDC171B-11A0-DC4B-AC98-95443B971D3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F93FAE47-44ED-FC45-BA19-1919EF73A8A7}"/>
              </a:ext>
            </a:extLst>
          </p:cNvPr>
          <p:cNvSpPr>
            <a:spLocks noGrp="1"/>
          </p:cNvSpPr>
          <p:nvPr>
            <p:ph type="sldNum" sz="quarter" idx="12"/>
          </p:nvPr>
        </p:nvSpPr>
        <p:spPr>
          <a:xfrm>
            <a:off x="8610600" y="6356350"/>
            <a:ext cx="2743200" cy="365125"/>
          </a:xfrm>
          <a:prstGeom prst="rect">
            <a:avLst/>
          </a:prstGeom>
        </p:spPr>
        <p:txBody>
          <a:bodyPr/>
          <a:lstStyle/>
          <a:p>
            <a:fld id="{FA5257A1-AC42-7A47-9618-539B1DACCD8B}" type="slidenum">
              <a:rPr lang="en-US" smtClean="0"/>
              <a:t>‹#›</a:t>
            </a:fld>
            <a:endParaRPr lang="en-US" dirty="0"/>
          </a:p>
        </p:txBody>
      </p:sp>
    </p:spTree>
    <p:extLst>
      <p:ext uri="{BB962C8B-B14F-4D97-AF65-F5344CB8AC3E}">
        <p14:creationId xmlns:p14="http://schemas.microsoft.com/office/powerpoint/2010/main" val="181984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31EA6A-CAF6-AF48-8525-C26012BD5495}"/>
              </a:ext>
            </a:extLst>
          </p:cNvPr>
          <p:cNvSpPr>
            <a:spLocks noGrp="1"/>
          </p:cNvSpPr>
          <p:nvPr>
            <p:ph type="dt" sz="half" idx="10"/>
          </p:nvPr>
        </p:nvSpPr>
        <p:spPr>
          <a:xfrm>
            <a:off x="838200" y="6356350"/>
            <a:ext cx="2743200" cy="365125"/>
          </a:xfrm>
          <a:prstGeom prst="rect">
            <a:avLst/>
          </a:prstGeom>
        </p:spPr>
        <p:txBody>
          <a:bodyPr/>
          <a:lstStyle/>
          <a:p>
            <a:fld id="{1C0598F9-9524-D443-97F5-BA53A3C3D99E}" type="datetimeFigureOut">
              <a:rPr lang="en-US" smtClean="0"/>
              <a:t>9/21/22</a:t>
            </a:fld>
            <a:endParaRPr lang="en-US" dirty="0"/>
          </a:p>
        </p:txBody>
      </p:sp>
      <p:sp>
        <p:nvSpPr>
          <p:cNvPr id="3" name="Footer Placeholder 2">
            <a:extLst>
              <a:ext uri="{FF2B5EF4-FFF2-40B4-BE49-F238E27FC236}">
                <a16:creationId xmlns:a16="http://schemas.microsoft.com/office/drawing/2014/main" id="{09F9E450-13F3-224D-850A-DB9DAB09759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3929B3E-3645-8E4A-8E10-A6151C614E67}"/>
              </a:ext>
            </a:extLst>
          </p:cNvPr>
          <p:cNvSpPr>
            <a:spLocks noGrp="1"/>
          </p:cNvSpPr>
          <p:nvPr>
            <p:ph type="sldNum" sz="quarter" idx="12"/>
          </p:nvPr>
        </p:nvSpPr>
        <p:spPr>
          <a:xfrm>
            <a:off x="8610600" y="6356350"/>
            <a:ext cx="2743200" cy="365125"/>
          </a:xfrm>
          <a:prstGeom prst="rect">
            <a:avLst/>
          </a:prstGeom>
        </p:spPr>
        <p:txBody>
          <a:bodyPr/>
          <a:lstStyle/>
          <a:p>
            <a:fld id="{FA5257A1-AC42-7A47-9618-539B1DACCD8B}" type="slidenum">
              <a:rPr lang="en-US" smtClean="0"/>
              <a:t>‹#›</a:t>
            </a:fld>
            <a:endParaRPr lang="en-US" dirty="0"/>
          </a:p>
        </p:txBody>
      </p:sp>
    </p:spTree>
    <p:extLst>
      <p:ext uri="{BB962C8B-B14F-4D97-AF65-F5344CB8AC3E}">
        <p14:creationId xmlns:p14="http://schemas.microsoft.com/office/powerpoint/2010/main" val="15982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5525-5521-A74A-B915-BD0B5536B5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B903B9-40A4-8744-942D-1608CBE5532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56CF8B-B6D4-C54B-B77E-44FA738173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7203DB-72E6-FF48-91E7-A347AA4799B5}"/>
              </a:ext>
            </a:extLst>
          </p:cNvPr>
          <p:cNvSpPr>
            <a:spLocks noGrp="1"/>
          </p:cNvSpPr>
          <p:nvPr>
            <p:ph type="dt" sz="half" idx="10"/>
          </p:nvPr>
        </p:nvSpPr>
        <p:spPr>
          <a:xfrm>
            <a:off x="838200" y="6356350"/>
            <a:ext cx="2743200" cy="365125"/>
          </a:xfrm>
          <a:prstGeom prst="rect">
            <a:avLst/>
          </a:prstGeom>
        </p:spPr>
        <p:txBody>
          <a:bodyPr/>
          <a:lstStyle/>
          <a:p>
            <a:fld id="{1C0598F9-9524-D443-97F5-BA53A3C3D99E}" type="datetimeFigureOut">
              <a:rPr lang="en-US" smtClean="0"/>
              <a:t>9/21/22</a:t>
            </a:fld>
            <a:endParaRPr lang="en-US" dirty="0"/>
          </a:p>
        </p:txBody>
      </p:sp>
      <p:sp>
        <p:nvSpPr>
          <p:cNvPr id="6" name="Footer Placeholder 5">
            <a:extLst>
              <a:ext uri="{FF2B5EF4-FFF2-40B4-BE49-F238E27FC236}">
                <a16:creationId xmlns:a16="http://schemas.microsoft.com/office/drawing/2014/main" id="{DFCC4E82-4072-5B4B-83C7-5D920EE7A8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E7D0D12-E2B5-4F49-BCFF-6BEDD31D0554}"/>
              </a:ext>
            </a:extLst>
          </p:cNvPr>
          <p:cNvSpPr>
            <a:spLocks noGrp="1"/>
          </p:cNvSpPr>
          <p:nvPr>
            <p:ph type="sldNum" sz="quarter" idx="12"/>
          </p:nvPr>
        </p:nvSpPr>
        <p:spPr>
          <a:xfrm>
            <a:off x="8610600" y="6356350"/>
            <a:ext cx="2743200" cy="365125"/>
          </a:xfrm>
          <a:prstGeom prst="rect">
            <a:avLst/>
          </a:prstGeom>
        </p:spPr>
        <p:txBody>
          <a:bodyPr/>
          <a:lstStyle/>
          <a:p>
            <a:fld id="{FA5257A1-AC42-7A47-9618-539B1DACCD8B}" type="slidenum">
              <a:rPr lang="en-US" smtClean="0"/>
              <a:t>‹#›</a:t>
            </a:fld>
            <a:endParaRPr lang="en-US" dirty="0"/>
          </a:p>
        </p:txBody>
      </p:sp>
    </p:spTree>
    <p:extLst>
      <p:ext uri="{BB962C8B-B14F-4D97-AF65-F5344CB8AC3E}">
        <p14:creationId xmlns:p14="http://schemas.microsoft.com/office/powerpoint/2010/main" val="222977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1A97-0E1C-EE4C-80C2-2C484B45A1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4B17C4-4AB1-5748-A984-773F824801C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44F849E-5196-3F4A-9F28-75535018607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39E427-9DD3-7D40-8001-4843C0C65703}"/>
              </a:ext>
            </a:extLst>
          </p:cNvPr>
          <p:cNvSpPr>
            <a:spLocks noGrp="1"/>
          </p:cNvSpPr>
          <p:nvPr>
            <p:ph type="dt" sz="half" idx="10"/>
          </p:nvPr>
        </p:nvSpPr>
        <p:spPr>
          <a:xfrm>
            <a:off x="838200" y="6356350"/>
            <a:ext cx="2743200" cy="365125"/>
          </a:xfrm>
          <a:prstGeom prst="rect">
            <a:avLst/>
          </a:prstGeom>
        </p:spPr>
        <p:txBody>
          <a:bodyPr/>
          <a:lstStyle/>
          <a:p>
            <a:fld id="{1C0598F9-9524-D443-97F5-BA53A3C3D99E}" type="datetimeFigureOut">
              <a:rPr lang="en-US" smtClean="0"/>
              <a:t>9/21/22</a:t>
            </a:fld>
            <a:endParaRPr lang="en-US" dirty="0"/>
          </a:p>
        </p:txBody>
      </p:sp>
      <p:sp>
        <p:nvSpPr>
          <p:cNvPr id="6" name="Footer Placeholder 5">
            <a:extLst>
              <a:ext uri="{FF2B5EF4-FFF2-40B4-BE49-F238E27FC236}">
                <a16:creationId xmlns:a16="http://schemas.microsoft.com/office/drawing/2014/main" id="{150B19E9-17F3-2946-880C-D3CC2F6632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C32D29B-D853-7E46-B0B1-66646527D33B}"/>
              </a:ext>
            </a:extLst>
          </p:cNvPr>
          <p:cNvSpPr>
            <a:spLocks noGrp="1"/>
          </p:cNvSpPr>
          <p:nvPr>
            <p:ph type="sldNum" sz="quarter" idx="12"/>
          </p:nvPr>
        </p:nvSpPr>
        <p:spPr>
          <a:xfrm>
            <a:off x="8610600" y="6356350"/>
            <a:ext cx="2743200" cy="365125"/>
          </a:xfrm>
          <a:prstGeom prst="rect">
            <a:avLst/>
          </a:prstGeom>
        </p:spPr>
        <p:txBody>
          <a:bodyPr/>
          <a:lstStyle/>
          <a:p>
            <a:fld id="{FA5257A1-AC42-7A47-9618-539B1DACCD8B}" type="slidenum">
              <a:rPr lang="en-US" smtClean="0"/>
              <a:t>‹#›</a:t>
            </a:fld>
            <a:endParaRPr lang="en-US" dirty="0"/>
          </a:p>
        </p:txBody>
      </p:sp>
    </p:spTree>
    <p:extLst>
      <p:ext uri="{BB962C8B-B14F-4D97-AF65-F5344CB8AC3E}">
        <p14:creationId xmlns:p14="http://schemas.microsoft.com/office/powerpoint/2010/main" val="97328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3.gif"/><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00B0F0"/>
            </a:gs>
            <a:gs pos="99000">
              <a:srgbClr val="0070C0"/>
            </a:gs>
          </a:gsLst>
          <a:lin ang="5400000" scaled="1"/>
        </a:gra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4156BD1-9C58-A046-BAD7-4B040C512F5C}"/>
              </a:ext>
            </a:extLst>
          </p:cNvPr>
          <p:cNvSpPr/>
          <p:nvPr userDrawn="1"/>
        </p:nvSpPr>
        <p:spPr>
          <a:xfrm>
            <a:off x="986117" y="571500"/>
            <a:ext cx="10219765" cy="5715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Picture 1">
            <a:extLst>
              <a:ext uri="{FF2B5EF4-FFF2-40B4-BE49-F238E27FC236}">
                <a16:creationId xmlns:a16="http://schemas.microsoft.com/office/drawing/2014/main" id="{19FA8281-BCB8-0C9B-60D7-55233FE7AFF7}"/>
              </a:ext>
            </a:extLst>
          </p:cNvPr>
          <p:cNvPicPr>
            <a:picLocks noChangeAspect="1"/>
          </p:cNvPicPr>
          <p:nvPr userDrawn="1"/>
        </p:nvPicPr>
        <p:blipFill>
          <a:blip r:embed="rId13"/>
          <a:stretch>
            <a:fillRect/>
          </a:stretch>
        </p:blipFill>
        <p:spPr>
          <a:xfrm>
            <a:off x="4349556" y="149278"/>
            <a:ext cx="4549246" cy="4288393"/>
          </a:xfrm>
          <a:prstGeom prst="rect">
            <a:avLst/>
          </a:prstGeom>
        </p:spPr>
      </p:pic>
    </p:spTree>
    <p:extLst>
      <p:ext uri="{BB962C8B-B14F-4D97-AF65-F5344CB8AC3E}">
        <p14:creationId xmlns:p14="http://schemas.microsoft.com/office/powerpoint/2010/main" val="153629527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EEC677-313D-BC47-B48F-4361DEB63C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43594-9DF2-034A-8B20-8EEF337A7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C80AA-A40A-E443-98B3-81827525E4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F9FA1-965A-5F4D-BF73-F1FF08DA7B84}" type="datetimeFigureOut">
              <a:rPr lang="en-US" smtClean="0"/>
              <a:t>9/21/22</a:t>
            </a:fld>
            <a:endParaRPr lang="en-US" dirty="0"/>
          </a:p>
        </p:txBody>
      </p:sp>
      <p:sp>
        <p:nvSpPr>
          <p:cNvPr id="5" name="Footer Placeholder 4">
            <a:extLst>
              <a:ext uri="{FF2B5EF4-FFF2-40B4-BE49-F238E27FC236}">
                <a16:creationId xmlns:a16="http://schemas.microsoft.com/office/drawing/2014/main" id="{85056E87-CAEE-2042-B3E2-6490C0F07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06A0A7-DA4E-364A-941E-556A0BD7E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8007B-25A6-F242-B901-03051970AAA2}" type="slidenum">
              <a:rPr lang="en-US" smtClean="0"/>
              <a:t>‹#›</a:t>
            </a:fld>
            <a:endParaRPr lang="en-US" dirty="0"/>
          </a:p>
        </p:txBody>
      </p:sp>
    </p:spTree>
    <p:extLst>
      <p:ext uri="{BB962C8B-B14F-4D97-AF65-F5344CB8AC3E}">
        <p14:creationId xmlns:p14="http://schemas.microsoft.com/office/powerpoint/2010/main" val="323816005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00B0F0"/>
            </a:gs>
            <a:gs pos="99000">
              <a:srgbClr val="0070C0"/>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D5631-53C9-5949-BB13-8DB48AD81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B77647-963B-5F4C-97FF-38975F2A4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87C09-BF15-474C-898A-6A7893AE4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13AD7-89EA-B64F-89FA-FBD22C789058}" type="datetimeFigureOut">
              <a:rPr lang="en-US" smtClean="0"/>
              <a:t>9/21/22</a:t>
            </a:fld>
            <a:endParaRPr lang="en-US" dirty="0"/>
          </a:p>
        </p:txBody>
      </p:sp>
      <p:sp>
        <p:nvSpPr>
          <p:cNvPr id="5" name="Footer Placeholder 4">
            <a:extLst>
              <a:ext uri="{FF2B5EF4-FFF2-40B4-BE49-F238E27FC236}">
                <a16:creationId xmlns:a16="http://schemas.microsoft.com/office/drawing/2014/main" id="{68BB0BF5-6AC5-8A4B-8864-75F19D994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8294B6-8974-3240-8701-C6F5F8AC41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E9390-CC6E-7640-AE07-D727019FF9E5}" type="slidenum">
              <a:rPr lang="en-US" smtClean="0"/>
              <a:t>‹#›</a:t>
            </a:fld>
            <a:endParaRPr lang="en-US" dirty="0"/>
          </a:p>
        </p:txBody>
      </p:sp>
    </p:spTree>
    <p:extLst>
      <p:ext uri="{BB962C8B-B14F-4D97-AF65-F5344CB8AC3E}">
        <p14:creationId xmlns:p14="http://schemas.microsoft.com/office/powerpoint/2010/main" val="280522111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C764E-19B5-2546-850A-C0EA0FE35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9D539F4-ED4E-E840-806D-F4288ABCF95C}"/>
              </a:ext>
            </a:extLst>
          </p:cNvPr>
          <p:cNvSpPr>
            <a:spLocks noGrp="1"/>
          </p:cNvSpPr>
          <p:nvPr>
            <p:ph type="body" idx="1"/>
          </p:nvPr>
        </p:nvSpPr>
        <p:spPr>
          <a:xfrm>
            <a:off x="838200" y="1825625"/>
            <a:ext cx="10515600" cy="29712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pic>
        <p:nvPicPr>
          <p:cNvPr id="8" name="Picture 7" descr="New Jersey Hospital Association logo." title="NJHA New Jersey Hospital Association To Health!">
            <a:extLst>
              <a:ext uri="{FF2B5EF4-FFF2-40B4-BE49-F238E27FC236}">
                <a16:creationId xmlns:a16="http://schemas.microsoft.com/office/drawing/2014/main" id="{434DBE8E-CD99-A940-9A65-64C767797953}"/>
              </a:ext>
            </a:extLst>
          </p:cNvPr>
          <p:cNvPicPr>
            <a:picLocks noChangeAspect="1"/>
          </p:cNvPicPr>
          <p:nvPr userDrawn="1"/>
        </p:nvPicPr>
        <p:blipFill>
          <a:blip r:embed="rId11"/>
          <a:stretch>
            <a:fillRect/>
          </a:stretch>
        </p:blipFill>
        <p:spPr>
          <a:xfrm>
            <a:off x="431800" y="5910645"/>
            <a:ext cx="1179383" cy="651176"/>
          </a:xfrm>
          <a:prstGeom prst="rect">
            <a:avLst/>
          </a:prstGeom>
        </p:spPr>
      </p:pic>
      <p:sp>
        <p:nvSpPr>
          <p:cNvPr id="5" name="TextBox 4">
            <a:extLst>
              <a:ext uri="{FF2B5EF4-FFF2-40B4-BE49-F238E27FC236}">
                <a16:creationId xmlns:a16="http://schemas.microsoft.com/office/drawing/2014/main" id="{2E9B572D-0BCA-FFF8-6D9B-C3A8CEB434E5}"/>
              </a:ext>
            </a:extLst>
          </p:cNvPr>
          <p:cNvSpPr txBox="1"/>
          <p:nvPr userDrawn="1"/>
        </p:nvSpPr>
        <p:spPr>
          <a:xfrm>
            <a:off x="1611183" y="6100156"/>
            <a:ext cx="4239559" cy="461665"/>
          </a:xfrm>
          <a:prstGeom prst="rect">
            <a:avLst/>
          </a:prstGeom>
          <a:noFill/>
        </p:spPr>
        <p:txBody>
          <a:bodyPr wrap="square" rtlCol="0">
            <a:spAutoFit/>
          </a:bodyPr>
          <a:lstStyle/>
          <a:p>
            <a:r>
              <a:rPr lang="en-US" sz="1200" b="1" i="0" dirty="0">
                <a:solidFill>
                  <a:srgbClr val="002060"/>
                </a:solidFill>
                <a:latin typeface="Arial Narrow" panose="020B0604020202020204" pitchFamily="34" charset="0"/>
                <a:cs typeface="Arial Narrow" panose="020B0604020202020204" pitchFamily="34" charset="0"/>
              </a:rPr>
              <a:t>SOURCE: </a:t>
            </a:r>
            <a:r>
              <a:rPr lang="en-US" sz="1200" b="0" i="0" dirty="0">
                <a:solidFill>
                  <a:srgbClr val="002060"/>
                </a:solidFill>
                <a:latin typeface="Arial Narrow" panose="020B0604020202020204" pitchFamily="34" charset="0"/>
                <a:cs typeface="Arial Narrow" panose="020B0604020202020204" pitchFamily="34" charset="0"/>
              </a:rPr>
              <a:t>NEW JERSEY HOSPITAL ASSOCIATION </a:t>
            </a:r>
          </a:p>
          <a:p>
            <a:r>
              <a:rPr lang="en-US" sz="1200" b="1" i="0" dirty="0">
                <a:solidFill>
                  <a:srgbClr val="002060"/>
                </a:solidFill>
                <a:latin typeface="Arial Narrow" panose="020B0604020202020204" pitchFamily="34" charset="0"/>
                <a:cs typeface="Arial Narrow" panose="020B0604020202020204" pitchFamily="34" charset="0"/>
              </a:rPr>
              <a:t>COPYRIGHT: </a:t>
            </a:r>
            <a:r>
              <a:rPr lang="en-US" sz="1200" b="0" i="0" dirty="0">
                <a:solidFill>
                  <a:srgbClr val="002060"/>
                </a:solidFill>
                <a:latin typeface="Arial Narrow" panose="020B0604020202020204" pitchFamily="34" charset="0"/>
                <a:cs typeface="Arial Narrow" panose="020B0604020202020204" pitchFamily="34" charset="0"/>
              </a:rPr>
              <a:t>2022-2023 New Jersey Hospital Association</a:t>
            </a:r>
          </a:p>
        </p:txBody>
      </p:sp>
    </p:spTree>
    <p:extLst>
      <p:ext uri="{BB962C8B-B14F-4D97-AF65-F5344CB8AC3E}">
        <p14:creationId xmlns:p14="http://schemas.microsoft.com/office/powerpoint/2010/main" val="339103998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700" r:id="rId6"/>
    <p:sldLayoutId id="2147483701" r:id="rId7"/>
    <p:sldLayoutId id="2147483702" r:id="rId8"/>
    <p:sldLayoutId id="2147483703" r:id="rId9"/>
  </p:sldLayoutIdLst>
  <p:hf sldNum="0" hdr="0" ftr="0" dt="0"/>
  <p:txStyles>
    <p:titleStyle>
      <a:lvl1pPr algn="l" defTabSz="914400" rtl="0" eaLnBrk="1" latinLnBrk="0" hangingPunct="1">
        <a:lnSpc>
          <a:spcPct val="90000"/>
        </a:lnSpc>
        <a:spcBef>
          <a:spcPct val="0"/>
        </a:spcBef>
        <a:buNone/>
        <a:defRPr sz="40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B0F0"/>
        </a:buClr>
        <a:buFont typeface="Wingdings" pitchFamily="2" charset="2"/>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F0"/>
        </a:buClr>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F0"/>
        </a:buClr>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flu/about/viruses/types.ht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cdc.gov/flu/about/keyfacts.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flu/spotlights/2018-2019/hopitalization-rates-older.html"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flu/professionals/diagnosis/testing-management-considerations-nursinghomes.htm"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flu/about/viruses/index.htm"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s://www.cdc.gov/flu/symptoms/flu-vs-covid19.htm" TargetMode="External"/><Relationship Id="rId4" Type="http://schemas.openxmlformats.org/officeDocument/2006/relationships/hyperlink" Target="https://www.cdc.gov/flu/symptoms/testing.htm#anchor_159673612060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coronavirus/2019-ncov/vaccines/stay-up-to-date.html#recommendations" TargetMode="External"/><Relationship Id="rId2" Type="http://schemas.openxmlformats.org/officeDocument/2006/relationships/hyperlink" Target="https://www.cdc.gov/coronavirus/2019-ncov/vaccines/recommendations/immuno.html" TargetMode="External"/><Relationship Id="rId1" Type="http://schemas.openxmlformats.org/officeDocument/2006/relationships/slideLayout" Target="../slideLayouts/slideLayout12.xml"/><Relationship Id="rId4" Type="http://schemas.openxmlformats.org/officeDocument/2006/relationships/hyperlink" Target="https://www.cdc.gov/coronavirus/2019-ncov/vaccines/stay-up-to-date.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emergency.cdc.gov/coca/calls/2022/callinfo_090822.asp"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hyperlink" Target="https://emergency.cdc.gov/coca/calls/2022/callinfo_090822.asp" TargetMode="External"/><Relationship Id="rId13" Type="http://schemas.openxmlformats.org/officeDocument/2006/relationships/hyperlink" Target="https://www.cdc.gov/flu/pdf/professionals/interim-guidance-outbreak-management.pdf" TargetMode="External"/><Relationship Id="rId3" Type="http://schemas.openxmlformats.org/officeDocument/2006/relationships/hyperlink" Target="https://www.cdc.gov/flu/professionals/acip/summary/summary-recommendations.htm" TargetMode="External"/><Relationship Id="rId7" Type="http://schemas.openxmlformats.org/officeDocument/2006/relationships/hyperlink" Target="https://www.cdc.gov/vaccines/hcp/acip-recs/vacc-specific/flu.html" TargetMode="External"/><Relationship Id="rId12" Type="http://schemas.openxmlformats.org/officeDocument/2006/relationships/hyperlink" Target="https://apic.org/consumers/materials-for-healthcare-facilities/"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www.cdc.gov/flu/professionals/index.htm" TargetMode="External"/><Relationship Id="rId11" Type="http://schemas.openxmlformats.org/officeDocument/2006/relationships/hyperlink" Target="https://apic.org/Resource_/TinyMceFileManager/IP_and_You/IPandYou2012/APIC_IPYou2012_LongTermCare_LrgPstr.pdf" TargetMode="External"/><Relationship Id="rId5" Type="http://schemas.openxmlformats.org/officeDocument/2006/relationships/hyperlink" Target="https://www.cdc.gov/flu/season/faq-flu-season-2022-2023.htm" TargetMode="External"/><Relationship Id="rId10" Type="http://schemas.openxmlformats.org/officeDocument/2006/relationships/hyperlink" Target="https://apic.org/Resource_/TinyMceFileManager/consumers_professionals/APIC_IPandYou_YouAreImportant.pdf" TargetMode="External"/><Relationship Id="rId4" Type="http://schemas.openxmlformats.org/officeDocument/2006/relationships/hyperlink" Target="https://www.cdc.gov/flu/toolkit/long-term-care/index.htm" TargetMode="External"/><Relationship Id="rId9" Type="http://schemas.openxmlformats.org/officeDocument/2006/relationships/hyperlink" Target="https://emergency.cdc.gov/coca/calls/2022/callinfo_091322.as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tate.nj.us/health/healthfacilities/documents/CN/HealthFacilities_FluVaccinationProgram_memo10072020.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vaccines/hcp/acip-recs/vacc-specific/covid-19.html" TargetMode="External"/><Relationship Id="rId2" Type="http://schemas.openxmlformats.org/officeDocument/2006/relationships/hyperlink" Target="https://www.state.nj.us/health/healthfacilities/documents/CN/HealthFacilities_FluVaccinationProgram_memo10072020.pdf"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FAC330-F3BD-0C49-BC1B-F4A11C90E7C1}"/>
              </a:ext>
            </a:extLst>
          </p:cNvPr>
          <p:cNvSpPr txBox="1"/>
          <p:nvPr/>
        </p:nvSpPr>
        <p:spPr>
          <a:xfrm>
            <a:off x="1006208" y="4508735"/>
            <a:ext cx="10179584" cy="830997"/>
          </a:xfrm>
          <a:prstGeom prst="rect">
            <a:avLst/>
          </a:prstGeom>
          <a:noFill/>
        </p:spPr>
        <p:txBody>
          <a:bodyPr wrap="square" rtlCol="0">
            <a:spAutoFit/>
          </a:bodyPr>
          <a:lstStyle/>
          <a:p>
            <a:pPr algn="ctr"/>
            <a:r>
              <a:rPr lang="en-US" sz="4800" dirty="0">
                <a:solidFill>
                  <a:srgbClr val="002060"/>
                </a:solidFill>
                <a:latin typeface="Arial" panose="020B0604020202020204" pitchFamily="34" charset="0"/>
                <a:cs typeface="Arial" panose="020B0604020202020204" pitchFamily="34" charset="0"/>
              </a:rPr>
              <a:t>2022-2023</a:t>
            </a:r>
          </a:p>
        </p:txBody>
      </p:sp>
      <p:sp>
        <p:nvSpPr>
          <p:cNvPr id="6" name="Rectangle 5">
            <a:extLst>
              <a:ext uri="{FF2B5EF4-FFF2-40B4-BE49-F238E27FC236}">
                <a16:creationId xmlns:a16="http://schemas.microsoft.com/office/drawing/2014/main" id="{3EAAF66B-72CE-6546-953F-F0202016A815}"/>
              </a:ext>
            </a:extLst>
          </p:cNvPr>
          <p:cNvSpPr/>
          <p:nvPr/>
        </p:nvSpPr>
        <p:spPr>
          <a:xfrm>
            <a:off x="1006208" y="5003282"/>
            <a:ext cx="10179584" cy="1015663"/>
          </a:xfrm>
          <a:prstGeom prst="rect">
            <a:avLst/>
          </a:prstGeom>
        </p:spPr>
        <p:txBody>
          <a:bodyPr wrap="square">
            <a:spAutoFit/>
          </a:bodyPr>
          <a:lstStyle/>
          <a:p>
            <a:pPr algn="ctr"/>
            <a:r>
              <a:rPr lang="en-US" sz="6000" dirty="0">
                <a:solidFill>
                  <a:srgbClr val="002060"/>
                </a:solidFill>
                <a:latin typeface="Arial" panose="020B0604020202020204" pitchFamily="34" charset="0"/>
                <a:cs typeface="Arial" panose="020B0604020202020204" pitchFamily="34" charset="0"/>
              </a:rPr>
              <a:t>Influenza Guidance</a:t>
            </a:r>
          </a:p>
        </p:txBody>
      </p:sp>
    </p:spTree>
    <p:extLst>
      <p:ext uri="{BB962C8B-B14F-4D97-AF65-F5344CB8AC3E}">
        <p14:creationId xmlns:p14="http://schemas.microsoft.com/office/powerpoint/2010/main" val="198193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A4ED-AE18-E649-9962-DAA9EE3CEB64}"/>
              </a:ext>
            </a:extLst>
          </p:cNvPr>
          <p:cNvSpPr txBox="1">
            <a:spLocks/>
          </p:cNvSpPr>
          <p:nvPr/>
        </p:nvSpPr>
        <p:spPr>
          <a:xfrm>
            <a:off x="2335757" y="824944"/>
            <a:ext cx="7707350" cy="6802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dirty="0">
                <a:solidFill>
                  <a:srgbClr val="002060"/>
                </a:solidFill>
                <a:latin typeface="Arial" panose="020B0604020202020204" pitchFamily="34" charset="0"/>
                <a:cs typeface="Arial" panose="020B0604020202020204" pitchFamily="34" charset="0"/>
              </a:rPr>
              <a:t>CDC Recommendations, </a:t>
            </a:r>
            <a:r>
              <a:rPr lang="en-US" sz="2800" i="1" dirty="0">
                <a:solidFill>
                  <a:srgbClr val="002060"/>
                </a:solidFill>
                <a:latin typeface="Arial" panose="020B0604020202020204" pitchFamily="34" charset="0"/>
                <a:cs typeface="Arial" panose="020B0604020202020204" pitchFamily="34" charset="0"/>
              </a:rPr>
              <a:t>cont. </a:t>
            </a:r>
          </a:p>
        </p:txBody>
      </p:sp>
      <p:graphicFrame>
        <p:nvGraphicFramePr>
          <p:cNvPr id="3" name="Diagram 2">
            <a:extLst>
              <a:ext uri="{FF2B5EF4-FFF2-40B4-BE49-F238E27FC236}">
                <a16:creationId xmlns:a16="http://schemas.microsoft.com/office/drawing/2014/main" id="{5934BE89-97DC-E441-8943-C4226DC78FD9}"/>
              </a:ext>
            </a:extLst>
          </p:cNvPr>
          <p:cNvGraphicFramePr/>
          <p:nvPr>
            <p:extLst>
              <p:ext uri="{D42A27DB-BD31-4B8C-83A1-F6EECF244321}">
                <p14:modId xmlns:p14="http://schemas.microsoft.com/office/powerpoint/2010/main" val="1278917079"/>
              </p:ext>
            </p:extLst>
          </p:nvPr>
        </p:nvGraphicFramePr>
        <p:xfrm>
          <a:off x="1984918" y="1505168"/>
          <a:ext cx="8409029" cy="3847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41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A4ED-AE18-E649-9962-DAA9EE3CEB64}"/>
              </a:ext>
            </a:extLst>
          </p:cNvPr>
          <p:cNvSpPr txBox="1">
            <a:spLocks/>
          </p:cNvSpPr>
          <p:nvPr/>
        </p:nvSpPr>
        <p:spPr>
          <a:xfrm>
            <a:off x="2335757" y="824944"/>
            <a:ext cx="7707350" cy="6802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dirty="0">
                <a:solidFill>
                  <a:srgbClr val="002060"/>
                </a:solidFill>
                <a:latin typeface="Arial" panose="020B0604020202020204" pitchFamily="34" charset="0"/>
                <a:cs typeface="Arial" panose="020B0604020202020204" pitchFamily="34" charset="0"/>
              </a:rPr>
              <a:t>CDC Recommendations, </a:t>
            </a:r>
            <a:r>
              <a:rPr lang="en-US" sz="2800" i="1" dirty="0">
                <a:solidFill>
                  <a:srgbClr val="002060"/>
                </a:solidFill>
                <a:latin typeface="Arial" panose="020B0604020202020204" pitchFamily="34" charset="0"/>
                <a:cs typeface="Arial" panose="020B0604020202020204" pitchFamily="34" charset="0"/>
              </a:rPr>
              <a:t>cont. </a:t>
            </a:r>
          </a:p>
        </p:txBody>
      </p:sp>
      <p:graphicFrame>
        <p:nvGraphicFramePr>
          <p:cNvPr id="3" name="Diagram 2">
            <a:extLst>
              <a:ext uri="{FF2B5EF4-FFF2-40B4-BE49-F238E27FC236}">
                <a16:creationId xmlns:a16="http://schemas.microsoft.com/office/drawing/2014/main" id="{5934BE89-97DC-E441-8943-C4226DC78FD9}"/>
              </a:ext>
            </a:extLst>
          </p:cNvPr>
          <p:cNvGraphicFramePr/>
          <p:nvPr>
            <p:extLst>
              <p:ext uri="{D42A27DB-BD31-4B8C-83A1-F6EECF244321}">
                <p14:modId xmlns:p14="http://schemas.microsoft.com/office/powerpoint/2010/main" val="650314239"/>
              </p:ext>
            </p:extLst>
          </p:nvPr>
        </p:nvGraphicFramePr>
        <p:xfrm>
          <a:off x="1984918" y="1505168"/>
          <a:ext cx="8409029" cy="3847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6246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7792-E1C8-3640-B9CD-5310632EE057}"/>
              </a:ext>
            </a:extLst>
          </p:cNvPr>
          <p:cNvSpPr txBox="1">
            <a:spLocks/>
          </p:cNvSpPr>
          <p:nvPr/>
        </p:nvSpPr>
        <p:spPr>
          <a:xfrm>
            <a:off x="1605776" y="1165903"/>
            <a:ext cx="8753707" cy="10791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sz="3200" dirty="0">
                <a:solidFill>
                  <a:srgbClr val="002060"/>
                </a:solidFill>
                <a:latin typeface="Arial" panose="020B0604020202020204" pitchFamily="34" charset="0"/>
                <a:cs typeface="Arial" panose="020B0604020202020204" pitchFamily="34" charset="0"/>
              </a:rPr>
              <a:t>Influenza Symptoms, Transmission and Potential Impact</a:t>
            </a:r>
          </a:p>
        </p:txBody>
      </p:sp>
      <p:sp>
        <p:nvSpPr>
          <p:cNvPr id="3" name="Text Placeholder 3">
            <a:extLst>
              <a:ext uri="{FF2B5EF4-FFF2-40B4-BE49-F238E27FC236}">
                <a16:creationId xmlns:a16="http://schemas.microsoft.com/office/drawing/2014/main" id="{8E74B363-595A-734A-AF7D-7F713C93C471}"/>
              </a:ext>
            </a:extLst>
          </p:cNvPr>
          <p:cNvSpPr txBox="1">
            <a:spLocks/>
          </p:cNvSpPr>
          <p:nvPr/>
        </p:nvSpPr>
        <p:spPr>
          <a:xfrm>
            <a:off x="1605776" y="2245084"/>
            <a:ext cx="8753707" cy="32528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200"/>
              </a:spcBef>
              <a:buClr>
                <a:srgbClr val="00B0F0"/>
              </a:buClr>
              <a:buFont typeface="Wingdings" panose="05000000000000000000" pitchFamily="2" charset="2"/>
              <a:buChar char="§"/>
            </a:pPr>
            <a:r>
              <a:rPr lang="en-US" sz="18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Influenza is a respiratory illness caused by the human influenza viruses. Two main types that spread among people are </a:t>
            </a:r>
            <a:r>
              <a:rPr lang="en-US" sz="18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Types A and B</a:t>
            </a:r>
            <a:r>
              <a:rPr lang="en-US" sz="18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 and are the cause of seasonal flu epidemics.</a:t>
            </a:r>
          </a:p>
          <a:p>
            <a:pPr marL="342900" indent="-342900">
              <a:lnSpc>
                <a:spcPct val="100000"/>
              </a:lnSpc>
              <a:spcBef>
                <a:spcPts val="1200"/>
              </a:spcBef>
              <a:buClr>
                <a:srgbClr val="00B0F0"/>
              </a:buClr>
              <a:buFont typeface="Wingdings" panose="05000000000000000000" pitchFamily="2" charset="2"/>
              <a:buChar char="§"/>
            </a:pPr>
            <a:r>
              <a:rPr lang="en-US" sz="18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Per </a:t>
            </a:r>
            <a:r>
              <a:rPr lang="en-US" sz="18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CDC estimates</a:t>
            </a:r>
            <a:r>
              <a:rPr lang="en-US" sz="18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 approximately 3 to 11% of the U.S. population experiences a symptomatic flu illness each year, with an average around 8%. </a:t>
            </a:r>
          </a:p>
          <a:p>
            <a:pPr marL="342900" indent="-342900">
              <a:lnSpc>
                <a:spcPct val="100000"/>
              </a:lnSpc>
              <a:spcBef>
                <a:spcPts val="1200"/>
              </a:spcBef>
              <a:buClr>
                <a:srgbClr val="00B0F0"/>
              </a:buClr>
              <a:buFont typeface="Wingdings" panose="05000000000000000000" pitchFamily="2" charset="2"/>
              <a:buChar char="§"/>
            </a:pPr>
            <a:r>
              <a:rPr lang="en-US" sz="18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Infected individuals</a:t>
            </a:r>
            <a:r>
              <a:rPr lang="en-US" sz="18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 are most contagious in the first 3-4 days after illness onset. Symptoms arise around day 2 of infection and can remain contagious for up to days 5-7 after that period. </a:t>
            </a:r>
          </a:p>
          <a:p>
            <a:pPr marL="342900" indent="-342900">
              <a:lnSpc>
                <a:spcPct val="100000"/>
              </a:lnSpc>
              <a:spcBef>
                <a:spcPts val="1200"/>
              </a:spcBef>
              <a:buClr>
                <a:srgbClr val="00B0F0"/>
              </a:buClr>
              <a:buFont typeface="Wingdings" panose="05000000000000000000" pitchFamily="2" charset="2"/>
              <a:buChar char="§"/>
            </a:pPr>
            <a:r>
              <a:rPr lang="en-US" sz="18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Virus can be spread via tiny droplets – typically released via sneezes, coughs, or even talking.</a:t>
            </a:r>
          </a:p>
          <a:p>
            <a:pPr marL="342900" indent="-342900">
              <a:lnSpc>
                <a:spcPct val="100000"/>
              </a:lnSpc>
              <a:spcBef>
                <a:spcPts val="1200"/>
              </a:spcBef>
              <a:buClr>
                <a:schemeClr val="accent2">
                  <a:lumMod val="75000"/>
                </a:schemeClr>
              </a:buClr>
              <a:buFont typeface="Wingdings" panose="05000000000000000000" pitchFamily="2" charset="2"/>
              <a:buChar char="§"/>
            </a:pPr>
            <a:endParaRPr lang="en-US" sz="24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0784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4D8BD6AF-F7AB-DD46-B68A-7CBEA26F849C}"/>
              </a:ext>
            </a:extLst>
          </p:cNvPr>
          <p:cNvSpPr txBox="1">
            <a:spLocks/>
          </p:cNvSpPr>
          <p:nvPr/>
        </p:nvSpPr>
        <p:spPr>
          <a:xfrm>
            <a:off x="1597306" y="2257765"/>
            <a:ext cx="8924643" cy="29006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200"/>
              </a:spcBef>
              <a:buClr>
                <a:srgbClr val="00B0F0"/>
              </a:buClr>
              <a:buFont typeface="Wingdings" panose="05000000000000000000" pitchFamily="2" charset="2"/>
              <a:buChar char="§"/>
            </a:pPr>
            <a:r>
              <a:rPr lang="en-US" sz="18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Serious influenza complications can result in hospitalization or even death. </a:t>
            </a:r>
          </a:p>
          <a:p>
            <a:pPr marL="342900" indent="-342900">
              <a:lnSpc>
                <a:spcPct val="100000"/>
              </a:lnSpc>
              <a:spcBef>
                <a:spcPts val="1200"/>
              </a:spcBef>
              <a:buClr>
                <a:srgbClr val="00B0F0"/>
              </a:buClr>
              <a:buFont typeface="Wingdings" panose="05000000000000000000" pitchFamily="2" charset="2"/>
              <a:buChar char="§"/>
            </a:pPr>
            <a:r>
              <a:rPr lang="en-US" sz="18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Young children, the elderly and individuals with certain health conditions are at a higher risk of serious complications. </a:t>
            </a:r>
          </a:p>
          <a:p>
            <a:pPr marL="342900" indent="-342900">
              <a:lnSpc>
                <a:spcPct val="100000"/>
              </a:lnSpc>
              <a:spcBef>
                <a:spcPts val="1200"/>
              </a:spcBef>
              <a:buClr>
                <a:srgbClr val="00B0F0"/>
              </a:buClr>
              <a:buFont typeface="Wingdings" panose="05000000000000000000" pitchFamily="2" charset="2"/>
              <a:buChar char="§"/>
            </a:pPr>
            <a:r>
              <a:rPr lang="en-US" sz="18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There is increasing recognition for the need to account for the diversity within the elderly population. Based on a </a:t>
            </a:r>
            <a:r>
              <a:rPr lang="en-US" sz="18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study by the CDC</a:t>
            </a:r>
            <a:r>
              <a:rPr lang="en-US" sz="18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 hospitalization rates for influenza among adults aged 85 years and older were 2 to 6 times higher compared to those aged 65-74 years.</a:t>
            </a:r>
          </a:p>
          <a:p>
            <a:pPr marL="342900" indent="-342900">
              <a:lnSpc>
                <a:spcPct val="100000"/>
              </a:lnSpc>
              <a:spcBef>
                <a:spcPts val="1200"/>
              </a:spcBef>
              <a:buClr>
                <a:srgbClr val="00B0F0"/>
              </a:buClr>
              <a:buFont typeface="Wingdings" panose="05000000000000000000" pitchFamily="2" charset="2"/>
              <a:buChar char="§"/>
            </a:pPr>
            <a:r>
              <a:rPr lang="en-US" sz="18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During the COVID pandemic is it essential that healthcare organizations minimize the risk of inpatient hospital acuity. </a:t>
            </a:r>
          </a:p>
          <a:p>
            <a:pPr marL="342900" indent="-342900">
              <a:lnSpc>
                <a:spcPct val="100000"/>
              </a:lnSpc>
              <a:spcBef>
                <a:spcPts val="1200"/>
              </a:spcBef>
              <a:buFont typeface="Wingdings" panose="05000000000000000000" pitchFamily="2" charset="2"/>
              <a:buChar char="§"/>
            </a:pPr>
            <a:endParaRPr lang="en-US" sz="24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itle 1">
            <a:extLst>
              <a:ext uri="{FF2B5EF4-FFF2-40B4-BE49-F238E27FC236}">
                <a16:creationId xmlns:a16="http://schemas.microsoft.com/office/drawing/2014/main" id="{841885BC-ABE4-F942-AB56-4F364FD41986}"/>
              </a:ext>
            </a:extLst>
          </p:cNvPr>
          <p:cNvSpPr txBox="1">
            <a:spLocks/>
          </p:cNvSpPr>
          <p:nvPr/>
        </p:nvSpPr>
        <p:spPr>
          <a:xfrm>
            <a:off x="1597306" y="1115297"/>
            <a:ext cx="9431249" cy="10332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457200"/>
            <a:r>
              <a:rPr lang="en-US" dirty="0">
                <a:solidFill>
                  <a:srgbClr val="002060"/>
                </a:solidFill>
                <a:latin typeface="Arial" panose="020B0604020202020204" pitchFamily="34" charset="0"/>
                <a:cs typeface="Arial" panose="020B0604020202020204" pitchFamily="34" charset="0"/>
              </a:rPr>
              <a:t>Influenza Symptoms, Transmission and Potential Impact</a:t>
            </a:r>
          </a:p>
        </p:txBody>
      </p:sp>
    </p:spTree>
    <p:extLst>
      <p:ext uri="{BB962C8B-B14F-4D97-AF65-F5344CB8AC3E}">
        <p14:creationId xmlns:p14="http://schemas.microsoft.com/office/powerpoint/2010/main" val="3991510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F12B-BE66-1048-8A96-56C9365D9E4D}"/>
              </a:ext>
            </a:extLst>
          </p:cNvPr>
          <p:cNvSpPr txBox="1">
            <a:spLocks/>
          </p:cNvSpPr>
          <p:nvPr/>
        </p:nvSpPr>
        <p:spPr>
          <a:xfrm>
            <a:off x="1342029" y="1490903"/>
            <a:ext cx="9507942" cy="710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sz="4000" dirty="0">
                <a:solidFill>
                  <a:srgbClr val="002060"/>
                </a:solidFill>
                <a:latin typeface="Arial" panose="020B0604020202020204" pitchFamily="34" charset="0"/>
                <a:cs typeface="Arial" panose="020B0604020202020204" pitchFamily="34" charset="0"/>
              </a:rPr>
              <a:t>Influenza in Acute Care</a:t>
            </a:r>
          </a:p>
        </p:txBody>
      </p:sp>
      <p:graphicFrame>
        <p:nvGraphicFramePr>
          <p:cNvPr id="3" name="Text Placeholder 3">
            <a:extLst>
              <a:ext uri="{FF2B5EF4-FFF2-40B4-BE49-F238E27FC236}">
                <a16:creationId xmlns:a16="http://schemas.microsoft.com/office/drawing/2014/main" id="{BC3B7924-7DC5-4D48-A10D-5FBAA824B40D}"/>
              </a:ext>
            </a:extLst>
          </p:cNvPr>
          <p:cNvGraphicFramePr/>
          <p:nvPr>
            <p:extLst>
              <p:ext uri="{D42A27DB-BD31-4B8C-83A1-F6EECF244321}">
                <p14:modId xmlns:p14="http://schemas.microsoft.com/office/powerpoint/2010/main" val="1080734630"/>
              </p:ext>
            </p:extLst>
          </p:nvPr>
        </p:nvGraphicFramePr>
        <p:xfrm>
          <a:off x="1454687" y="1683834"/>
          <a:ext cx="9540913" cy="4020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9ACF76E-92B7-CC4F-A6BF-35C1802FFE92}"/>
              </a:ext>
            </a:extLst>
          </p:cNvPr>
          <p:cNvPicPr>
            <a:picLocks noChangeAspect="1"/>
          </p:cNvPicPr>
          <p:nvPr/>
        </p:nvPicPr>
        <p:blipFill rotWithShape="1">
          <a:blip r:embed="rId8">
            <a:duotone>
              <a:schemeClr val="accent1">
                <a:shade val="45000"/>
                <a:satMod val="135000"/>
              </a:schemeClr>
              <a:prstClr val="white"/>
            </a:duotone>
          </a:blip>
          <a:srcRect l="575" t="11461" r="644" b="11136"/>
          <a:stretch/>
        </p:blipFill>
        <p:spPr>
          <a:xfrm>
            <a:off x="9512491" y="1153469"/>
            <a:ext cx="1337480" cy="1048022"/>
          </a:xfrm>
          <a:prstGeom prst="rect">
            <a:avLst/>
          </a:prstGeom>
          <a:effectLst>
            <a:glow>
              <a:schemeClr val="accent1"/>
            </a:glow>
            <a:outerShdw dist="50800" sx="1000" sy="1000" algn="ctr" rotWithShape="0">
              <a:srgbClr val="000000"/>
            </a:outerShdw>
            <a:reflection endPos="0" dist="50800" dir="5400000" sy="-100000" algn="bl" rotWithShape="0"/>
          </a:effectLst>
        </p:spPr>
      </p:pic>
    </p:spTree>
    <p:extLst>
      <p:ext uri="{BB962C8B-B14F-4D97-AF65-F5344CB8AC3E}">
        <p14:creationId xmlns:p14="http://schemas.microsoft.com/office/powerpoint/2010/main" val="3663232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0B80-E6CC-F149-8F64-F9D176A7DAAD}"/>
              </a:ext>
            </a:extLst>
          </p:cNvPr>
          <p:cNvSpPr txBox="1">
            <a:spLocks/>
          </p:cNvSpPr>
          <p:nvPr/>
        </p:nvSpPr>
        <p:spPr>
          <a:xfrm>
            <a:off x="1426626" y="1266050"/>
            <a:ext cx="10608211" cy="10848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sz="3200" dirty="0">
                <a:solidFill>
                  <a:srgbClr val="002060"/>
                </a:solidFill>
                <a:latin typeface="Arial" panose="020B0604020202020204" pitchFamily="34" charset="0"/>
                <a:cs typeface="Arial" panose="020B0604020202020204" pitchFamily="34" charset="0"/>
              </a:rPr>
              <a:t>Influenza in Post Acute &amp; Long-Term Care Settings</a:t>
            </a:r>
          </a:p>
        </p:txBody>
      </p:sp>
      <p:graphicFrame>
        <p:nvGraphicFramePr>
          <p:cNvPr id="3" name="Text Placeholder 3">
            <a:extLst>
              <a:ext uri="{FF2B5EF4-FFF2-40B4-BE49-F238E27FC236}">
                <a16:creationId xmlns:a16="http://schemas.microsoft.com/office/drawing/2014/main" id="{2E0A84A8-931D-9B4C-829C-17CA980496C7}"/>
              </a:ext>
            </a:extLst>
          </p:cNvPr>
          <p:cNvGraphicFramePr/>
          <p:nvPr>
            <p:extLst>
              <p:ext uri="{D42A27DB-BD31-4B8C-83A1-F6EECF244321}">
                <p14:modId xmlns:p14="http://schemas.microsoft.com/office/powerpoint/2010/main" val="2791278483"/>
              </p:ext>
            </p:extLst>
          </p:nvPr>
        </p:nvGraphicFramePr>
        <p:xfrm>
          <a:off x="1301498" y="1533681"/>
          <a:ext cx="9589004" cy="4187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2039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BC0A311B-9B3A-0A4C-A20D-AB36FE21193D}"/>
              </a:ext>
            </a:extLst>
          </p:cNvPr>
          <p:cNvSpPr txBox="1">
            <a:spLocks/>
          </p:cNvSpPr>
          <p:nvPr/>
        </p:nvSpPr>
        <p:spPr>
          <a:xfrm>
            <a:off x="1639229" y="1583474"/>
            <a:ext cx="8787161" cy="34922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600"/>
              </a:spcBef>
              <a:spcAft>
                <a:spcPts val="300"/>
              </a:spcAft>
              <a:buClr>
                <a:srgbClr val="00B0F0"/>
              </a:buClr>
              <a:buFont typeface="Wingdings" panose="05000000000000000000" pitchFamily="2" charset="2"/>
              <a:buChar char="§"/>
            </a:pPr>
            <a:r>
              <a:rPr lang="en-US"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Skilled nursing facilities, assisted living residences, and dementia care homes must develop plans to accept new admissions during influenza season while maintaining capacity to care safely for other residents. This requires planning for implementing transmission-based precautions and other infection control measures. </a:t>
            </a:r>
          </a:p>
          <a:p>
            <a:pPr marL="342900" indent="-342900">
              <a:lnSpc>
                <a:spcPct val="100000"/>
              </a:lnSpc>
              <a:spcBef>
                <a:spcPts val="600"/>
              </a:spcBef>
              <a:spcAft>
                <a:spcPts val="300"/>
              </a:spcAft>
              <a:buClr>
                <a:srgbClr val="00B0F0"/>
              </a:buClr>
              <a:buFont typeface="Wingdings" panose="05000000000000000000" pitchFamily="2" charset="2"/>
              <a:buChar char="§"/>
            </a:pPr>
            <a:r>
              <a:rPr lang="en-US"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Respiratory hygiene/cough etiquette is necessary for everyone year-long. Influenza virus is transmissible to others for 24 hours before an individual has typical signs and symptoms of influenza. Older individuals and those who are immunocompromised may not present with classical signs of influenza. Containing all respiratory secretions (source containment) at all times is necessary. </a:t>
            </a:r>
          </a:p>
          <a:p>
            <a:pPr marL="342900" indent="-342900">
              <a:lnSpc>
                <a:spcPct val="100000"/>
              </a:lnSpc>
              <a:spcBef>
                <a:spcPts val="600"/>
              </a:spcBef>
              <a:spcAft>
                <a:spcPts val="300"/>
              </a:spcAft>
              <a:buClr>
                <a:srgbClr val="00B0F0"/>
              </a:buClr>
              <a:buFont typeface="Wingdings" panose="05000000000000000000" pitchFamily="2" charset="2"/>
              <a:buChar char="§"/>
            </a:pPr>
            <a:r>
              <a:rPr lang="en-US"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Define processes for accepting and transferring residents. </a:t>
            </a:r>
          </a:p>
          <a:p>
            <a:pPr marL="342900" indent="-342900">
              <a:lnSpc>
                <a:spcPct val="100000"/>
              </a:lnSpc>
              <a:spcBef>
                <a:spcPts val="600"/>
              </a:spcBef>
              <a:spcAft>
                <a:spcPts val="300"/>
              </a:spcAft>
              <a:buClr>
                <a:srgbClr val="00B0F0"/>
              </a:buClr>
              <a:buFont typeface="Wingdings" panose="05000000000000000000" pitchFamily="2" charset="2"/>
              <a:buChar char="§"/>
            </a:pPr>
            <a:r>
              <a:rPr lang="en-US"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Manage visitors and update visitation policy.</a:t>
            </a:r>
          </a:p>
          <a:p>
            <a:pPr marL="342900" indent="-342900">
              <a:lnSpc>
                <a:spcPct val="100000"/>
              </a:lnSpc>
              <a:spcBef>
                <a:spcPts val="600"/>
              </a:spcBef>
              <a:spcAft>
                <a:spcPts val="300"/>
              </a:spcAft>
              <a:buClr>
                <a:srgbClr val="00B0F0"/>
              </a:buClr>
              <a:buFont typeface="Wingdings" panose="05000000000000000000" pitchFamily="2" charset="2"/>
              <a:buChar char="§"/>
            </a:pPr>
            <a:r>
              <a:rPr lang="en-US" sz="1200" dirty="0">
                <a:hlinkClick r:id="rId3"/>
              </a:rPr>
              <a:t>Testing and Management Considerations for Nursing Home Residents with Acute Respiratory Illness Symptoms when SARS-CoV-2 and Influenza Viruses are Co-circulating | CDC</a:t>
            </a:r>
            <a:endParaRPr lang="en-US" sz="18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00000"/>
              </a:lnSpc>
              <a:spcBef>
                <a:spcPts val="600"/>
              </a:spcBef>
              <a:spcAft>
                <a:spcPts val="300"/>
              </a:spcAft>
              <a:buClr>
                <a:srgbClr val="00B0F0"/>
              </a:buClr>
              <a:buFont typeface="Wingdings" panose="05000000000000000000" pitchFamily="2" charset="2"/>
              <a:buChar char="§"/>
            </a:pPr>
            <a:endParaRPr lang="en-US" sz="18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itle 1">
            <a:extLst>
              <a:ext uri="{FF2B5EF4-FFF2-40B4-BE49-F238E27FC236}">
                <a16:creationId xmlns:a16="http://schemas.microsoft.com/office/drawing/2014/main" id="{F64C7FB2-6D2F-2D4D-922D-0373DA729C26}"/>
              </a:ext>
            </a:extLst>
          </p:cNvPr>
          <p:cNvSpPr txBox="1">
            <a:spLocks/>
          </p:cNvSpPr>
          <p:nvPr/>
        </p:nvSpPr>
        <p:spPr>
          <a:xfrm>
            <a:off x="1639229" y="1071646"/>
            <a:ext cx="8566924" cy="710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457200"/>
            <a:r>
              <a:rPr lang="en-US" sz="2800" dirty="0">
                <a:solidFill>
                  <a:srgbClr val="002060"/>
                </a:solidFill>
                <a:latin typeface="Arial" panose="020B0604020202020204" pitchFamily="34" charset="0"/>
                <a:cs typeface="Arial" panose="020B0604020202020204" pitchFamily="34" charset="0"/>
              </a:rPr>
              <a:t>Influenza in Post Acute and Long-Term Care Settings </a:t>
            </a:r>
          </a:p>
        </p:txBody>
      </p:sp>
    </p:spTree>
    <p:extLst>
      <p:ext uri="{BB962C8B-B14F-4D97-AF65-F5344CB8AC3E}">
        <p14:creationId xmlns:p14="http://schemas.microsoft.com/office/powerpoint/2010/main" val="172392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7A9DE9-181D-793C-4609-A8ED0DC8D3FA}"/>
              </a:ext>
            </a:extLst>
          </p:cNvPr>
          <p:cNvPicPr>
            <a:picLocks noChangeAspect="1"/>
          </p:cNvPicPr>
          <p:nvPr/>
        </p:nvPicPr>
        <p:blipFill rotWithShape="1">
          <a:blip r:embed="rId3"/>
          <a:srcRect t="-1" b="41978"/>
          <a:stretch/>
        </p:blipFill>
        <p:spPr>
          <a:xfrm>
            <a:off x="2650995" y="602166"/>
            <a:ext cx="7291448" cy="5486400"/>
          </a:xfrm>
          <a:prstGeom prst="rect">
            <a:avLst/>
          </a:prstGeom>
        </p:spPr>
      </p:pic>
    </p:spTree>
    <p:extLst>
      <p:ext uri="{BB962C8B-B14F-4D97-AF65-F5344CB8AC3E}">
        <p14:creationId xmlns:p14="http://schemas.microsoft.com/office/powerpoint/2010/main" val="2854993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0C54210-021F-7A47-93BC-B9EFE310FC7F}"/>
              </a:ext>
            </a:extLst>
          </p:cNvPr>
          <p:cNvSpPr txBox="1">
            <a:spLocks/>
          </p:cNvSpPr>
          <p:nvPr/>
        </p:nvSpPr>
        <p:spPr>
          <a:xfrm>
            <a:off x="1404067" y="1607123"/>
            <a:ext cx="9469581" cy="39446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300"/>
              </a:spcAft>
              <a:buClr>
                <a:srgbClr val="00B0F0"/>
              </a:buClr>
              <a:buFont typeface="Wingdings" pitchFamily="2" charset="2"/>
              <a:buChar char="§"/>
            </a:pPr>
            <a:r>
              <a:rPr lang="en-US"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Limit visitation and exclude ill persons from visiting the facility via posted notices.</a:t>
            </a:r>
          </a:p>
          <a:p>
            <a:pPr>
              <a:lnSpc>
                <a:spcPct val="100000"/>
              </a:lnSpc>
              <a:spcBef>
                <a:spcPts val="600"/>
              </a:spcBef>
              <a:spcAft>
                <a:spcPts val="300"/>
              </a:spcAft>
              <a:buClr>
                <a:srgbClr val="00B0F0"/>
              </a:buClr>
              <a:buFont typeface="Wingdings" pitchFamily="2" charset="2"/>
              <a:buChar char="§"/>
            </a:pPr>
            <a:r>
              <a:rPr lang="en-US"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Consider restricting visitation by children during community outbreaks of influenza.</a:t>
            </a:r>
          </a:p>
          <a:p>
            <a:pPr>
              <a:lnSpc>
                <a:spcPct val="100000"/>
              </a:lnSpc>
              <a:spcBef>
                <a:spcPts val="600"/>
              </a:spcBef>
              <a:spcAft>
                <a:spcPts val="300"/>
              </a:spcAft>
              <a:buClr>
                <a:srgbClr val="00B0F0"/>
              </a:buClr>
              <a:buFont typeface="Wingdings" pitchFamily="2" charset="2"/>
              <a:buChar char="§"/>
            </a:pPr>
            <a:r>
              <a:rPr lang="en-US"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Healthcare personnel and visitors who are identified with any illness symptoms should be excluded from the facility until their illness has resolved. </a:t>
            </a:r>
          </a:p>
          <a:p>
            <a:pPr marL="800100" lvl="1" indent="-342900">
              <a:lnSpc>
                <a:spcPct val="100000"/>
              </a:lnSpc>
              <a:spcBef>
                <a:spcPts val="600"/>
              </a:spcBef>
              <a:spcAft>
                <a:spcPts val="300"/>
              </a:spcAft>
              <a:buClr>
                <a:srgbClr val="00B0F0"/>
              </a:buClr>
              <a:buFont typeface="Wingdings" panose="05000000000000000000" pitchFamily="2" charset="2"/>
              <a:buChar char="§"/>
            </a:pPr>
            <a:r>
              <a:rPr lang="en-US" sz="1600" i="1"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Note -- older adults and other long-term care residents, including those who are medically fragile and those with neurological or neurocognitive conditions, may manifest atypical signs and symptoms of influenza virus infection (e.g. behavior change), and may not have fever.</a:t>
            </a:r>
          </a:p>
          <a:p>
            <a:pPr marL="342900" indent="-342900">
              <a:lnSpc>
                <a:spcPct val="100000"/>
              </a:lnSpc>
              <a:spcBef>
                <a:spcPts val="600"/>
              </a:spcBef>
              <a:spcAft>
                <a:spcPts val="300"/>
              </a:spcAft>
              <a:buClr>
                <a:srgbClr val="00B0F0"/>
              </a:buClr>
              <a:buFont typeface="Wingdings" panose="05000000000000000000" pitchFamily="2" charset="2"/>
              <a:buChar char="§"/>
            </a:pPr>
            <a:r>
              <a:rPr lang="en-US"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Restrict healthcare personnel movement from areas of the facility having illness to areas not affected by the outbreak.</a:t>
            </a:r>
          </a:p>
          <a:p>
            <a:pPr marL="342900" indent="-342900">
              <a:lnSpc>
                <a:spcPct val="100000"/>
              </a:lnSpc>
              <a:spcBef>
                <a:spcPts val="600"/>
              </a:spcBef>
              <a:spcAft>
                <a:spcPts val="300"/>
              </a:spcAft>
              <a:buClr>
                <a:srgbClr val="00B0F0"/>
              </a:buClr>
              <a:buFont typeface="Wingdings" panose="05000000000000000000" pitchFamily="2" charset="2"/>
              <a:buChar char="§"/>
            </a:pPr>
            <a:r>
              <a:rPr lang="en-US"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Administer the current season’s influenza vaccine to unvaccinated residents and healthcare personnel as per current New Jersey vaccination requirements.</a:t>
            </a:r>
          </a:p>
          <a:p>
            <a:pPr marL="342900" indent="-342900">
              <a:lnSpc>
                <a:spcPct val="100000"/>
              </a:lnSpc>
              <a:spcBef>
                <a:spcPts val="600"/>
              </a:spcBef>
              <a:spcAft>
                <a:spcPts val="300"/>
              </a:spcAft>
              <a:buClr>
                <a:srgbClr val="00B0F0"/>
              </a:buClr>
              <a:buFont typeface="Wingdings" panose="05000000000000000000" pitchFamily="2" charset="2"/>
              <a:buChar char="§"/>
            </a:pPr>
            <a:r>
              <a:rPr lang="en-US"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Please note </a:t>
            </a:r>
            <a:r>
              <a:rPr lang="en-US" sz="1600" dirty="0">
                <a:solidFill>
                  <a:schemeClr val="bg2">
                    <a:lumMod val="10000"/>
                  </a:schemeClr>
                </a:solidFill>
                <a:latin typeface="Segoe UI" panose="020B0502040204020203" pitchFamily="34" charset="0"/>
              </a:rPr>
              <a:t>visitation restrictions may occur if there is a COVID outbreak. </a:t>
            </a:r>
            <a:endParaRPr lang="en-US" sz="1600" dirty="0">
              <a:solidFill>
                <a:schemeClr val="bg2">
                  <a:lumMod val="10000"/>
                </a:schemeClr>
              </a:solidFill>
              <a:latin typeface="Arial" panose="020B0604020202020204" pitchFamily="34" charset="0"/>
            </a:endParaRPr>
          </a:p>
          <a:p>
            <a:pPr marL="342900" indent="-342900">
              <a:lnSpc>
                <a:spcPct val="100000"/>
              </a:lnSpc>
              <a:spcBef>
                <a:spcPts val="600"/>
              </a:spcBef>
              <a:spcAft>
                <a:spcPts val="300"/>
              </a:spcAft>
              <a:buClr>
                <a:schemeClr val="accent2">
                  <a:lumMod val="75000"/>
                </a:schemeClr>
              </a:buClr>
              <a:buFont typeface="Wingdings" panose="05000000000000000000" pitchFamily="2" charset="2"/>
              <a:buChar char="§"/>
            </a:pPr>
            <a:endParaRPr lang="en-US" sz="2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Title 1">
            <a:extLst>
              <a:ext uri="{FF2B5EF4-FFF2-40B4-BE49-F238E27FC236}">
                <a16:creationId xmlns:a16="http://schemas.microsoft.com/office/drawing/2014/main" id="{4438AF75-D3BA-284A-AE2E-9C274683D160}"/>
              </a:ext>
            </a:extLst>
          </p:cNvPr>
          <p:cNvSpPr txBox="1">
            <a:spLocks/>
          </p:cNvSpPr>
          <p:nvPr/>
        </p:nvSpPr>
        <p:spPr>
          <a:xfrm>
            <a:off x="1404067" y="981527"/>
            <a:ext cx="10033860" cy="710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457200"/>
            <a:r>
              <a:rPr lang="en-US" sz="2800" dirty="0">
                <a:solidFill>
                  <a:srgbClr val="002060"/>
                </a:solidFill>
                <a:latin typeface="Arial" panose="020B0604020202020204" pitchFamily="34" charset="0"/>
                <a:cs typeface="Arial" panose="020B0604020202020204" pitchFamily="34" charset="0"/>
              </a:rPr>
              <a:t>Post Acute and Long-Term Care Visitation Policy </a:t>
            </a:r>
          </a:p>
        </p:txBody>
      </p:sp>
    </p:spTree>
    <p:extLst>
      <p:ext uri="{BB962C8B-B14F-4D97-AF65-F5344CB8AC3E}">
        <p14:creationId xmlns:p14="http://schemas.microsoft.com/office/powerpoint/2010/main" val="2065788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6086-A8C6-4AF3-A19D-A727883DDA8B}"/>
              </a:ext>
            </a:extLst>
          </p:cNvPr>
          <p:cNvSpPr>
            <a:spLocks noGrp="1"/>
          </p:cNvSpPr>
          <p:nvPr>
            <p:ph type="title" idx="4294967295"/>
          </p:nvPr>
        </p:nvSpPr>
        <p:spPr>
          <a:xfrm>
            <a:off x="1619490" y="791736"/>
            <a:ext cx="10186988" cy="898525"/>
          </a:xfrm>
        </p:spPr>
        <p:txBody>
          <a:bodyPr vert="horz" lIns="91440" tIns="45720" rIns="91440" bIns="45720" rtlCol="0" anchor="t">
            <a:noAutofit/>
          </a:bodyPr>
          <a:lstStyle/>
          <a:p>
            <a:pPr defTabSz="457200"/>
            <a:r>
              <a:rPr lang="en-US" sz="4000" dirty="0">
                <a:solidFill>
                  <a:srgbClr val="002060"/>
                </a:solidFill>
                <a:latin typeface="Arial" panose="020B0604020202020204" pitchFamily="34" charset="0"/>
                <a:cs typeface="Arial" panose="020B0604020202020204" pitchFamily="34" charset="0"/>
              </a:rPr>
              <a:t>Influenza in Home Health</a:t>
            </a:r>
          </a:p>
        </p:txBody>
      </p:sp>
      <p:graphicFrame>
        <p:nvGraphicFramePr>
          <p:cNvPr id="7" name="Text Placeholder 3">
            <a:extLst>
              <a:ext uri="{FF2B5EF4-FFF2-40B4-BE49-F238E27FC236}">
                <a16:creationId xmlns:a16="http://schemas.microsoft.com/office/drawing/2014/main" id="{11FC5C9F-1ABF-44EE-9CA0-4FC58BF22CCF}"/>
              </a:ext>
            </a:extLst>
          </p:cNvPr>
          <p:cNvGraphicFramePr/>
          <p:nvPr>
            <p:extLst>
              <p:ext uri="{D42A27DB-BD31-4B8C-83A1-F6EECF244321}">
                <p14:modId xmlns:p14="http://schemas.microsoft.com/office/powerpoint/2010/main" val="81868924"/>
              </p:ext>
            </p:extLst>
          </p:nvPr>
        </p:nvGraphicFramePr>
        <p:xfrm>
          <a:off x="1195421" y="1372980"/>
          <a:ext cx="9644857" cy="4116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91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7EA6-A28F-E649-863A-1EAD2832BF4F}"/>
              </a:ext>
            </a:extLst>
          </p:cNvPr>
          <p:cNvSpPr>
            <a:spLocks noGrp="1"/>
          </p:cNvSpPr>
          <p:nvPr>
            <p:ph type="title" idx="4294967295"/>
          </p:nvPr>
        </p:nvSpPr>
        <p:spPr>
          <a:xfrm>
            <a:off x="1895707" y="1367883"/>
            <a:ext cx="8596313" cy="685800"/>
          </a:xfrm>
        </p:spPr>
        <p:txBody>
          <a:bodyPr>
            <a:normAutofit fontScale="90000"/>
          </a:bodyPr>
          <a:lstStyle/>
          <a:p>
            <a:r>
              <a:rPr lang="en-US" dirty="0">
                <a:solidFill>
                  <a:srgbClr val="002060"/>
                </a:solidFill>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67F40815-B410-304F-9FC6-FEFA1877D53A}"/>
              </a:ext>
            </a:extLst>
          </p:cNvPr>
          <p:cNvSpPr>
            <a:spLocks noGrp="1"/>
          </p:cNvSpPr>
          <p:nvPr>
            <p:ph idx="4294967295"/>
          </p:nvPr>
        </p:nvSpPr>
        <p:spPr>
          <a:xfrm>
            <a:off x="1895707" y="2241395"/>
            <a:ext cx="8106937" cy="3087029"/>
          </a:xfrm>
        </p:spPr>
        <p:txBody>
          <a:bodyPr>
            <a:normAutofit/>
          </a:bodyPr>
          <a:lstStyle/>
          <a:p>
            <a:pPr>
              <a:spcBef>
                <a:spcPts val="1600"/>
              </a:spcBef>
              <a:buClr>
                <a:srgbClr val="00B0F0"/>
              </a:buClr>
              <a:buFont typeface="Wingdings" pitchFamily="2" charset="2"/>
              <a:buChar char="§"/>
            </a:pPr>
            <a:r>
              <a:rPr lang="en-US" sz="2000" dirty="0">
                <a:latin typeface="Arial" panose="020B0604020202020204" pitchFamily="34" charset="0"/>
                <a:cs typeface="Arial" panose="020B0604020202020204" pitchFamily="34" charset="0"/>
              </a:rPr>
              <a:t>Review the New Jersey state influenza vaccination law and how it affects your healthcare facility</a:t>
            </a:r>
          </a:p>
          <a:p>
            <a:pPr>
              <a:spcBef>
                <a:spcPts val="1600"/>
              </a:spcBef>
              <a:buClr>
                <a:srgbClr val="00B0F0"/>
              </a:buClr>
              <a:buFont typeface="Wingdings" pitchFamily="2" charset="2"/>
              <a:buChar char="§"/>
            </a:pPr>
            <a:r>
              <a:rPr lang="en-US" sz="2000" dirty="0">
                <a:latin typeface="Arial" panose="020B0604020202020204" pitchFamily="34" charset="0"/>
                <a:cs typeface="Arial" panose="020B0604020202020204" pitchFamily="34" charset="0"/>
              </a:rPr>
              <a:t>Discuss CDC recommendations for protecting staff and patients/residents during influenza season</a:t>
            </a:r>
          </a:p>
          <a:p>
            <a:pPr>
              <a:spcBef>
                <a:spcPts val="1600"/>
              </a:spcBef>
              <a:buClr>
                <a:srgbClr val="00B0F0"/>
              </a:buClr>
              <a:buFont typeface="Wingdings" pitchFamily="2" charset="2"/>
              <a:buChar char="§"/>
            </a:pPr>
            <a:r>
              <a:rPr lang="en-US" sz="2000" dirty="0">
                <a:latin typeface="Arial" panose="020B0604020202020204" pitchFamily="34" charset="0"/>
                <a:cs typeface="Arial" panose="020B0604020202020204" pitchFamily="34" charset="0"/>
              </a:rPr>
              <a:t>Discuss specific settings and ways to prevent the spread of influenza</a:t>
            </a:r>
          </a:p>
          <a:p>
            <a:pPr>
              <a:spcBef>
                <a:spcPts val="1600"/>
              </a:spcBef>
              <a:buClr>
                <a:srgbClr val="00B0F0"/>
              </a:buClr>
              <a:buFont typeface="Wingdings" pitchFamily="2" charset="2"/>
              <a:buChar char="§"/>
            </a:pPr>
            <a:r>
              <a:rPr lang="en-US" sz="2000" dirty="0">
                <a:latin typeface="Arial" panose="020B0604020202020204" pitchFamily="34" charset="0"/>
                <a:cs typeface="Arial" panose="020B0604020202020204" pitchFamily="34" charset="0"/>
              </a:rPr>
              <a:t>Provide guidance on Influenza and COVID-19 diagnosing, testing and coadministration of vaccines this influenza season</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45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89F6-B778-8E4E-B296-0F2B86808782}"/>
              </a:ext>
            </a:extLst>
          </p:cNvPr>
          <p:cNvSpPr txBox="1">
            <a:spLocks/>
          </p:cNvSpPr>
          <p:nvPr/>
        </p:nvSpPr>
        <p:spPr>
          <a:xfrm>
            <a:off x="1746275" y="1076745"/>
            <a:ext cx="9115013" cy="8978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sz="4000" dirty="0">
                <a:solidFill>
                  <a:srgbClr val="002060"/>
                </a:solidFill>
                <a:latin typeface="Arial" panose="020B0604020202020204" pitchFamily="34" charset="0"/>
                <a:cs typeface="Arial" panose="020B0604020202020204" pitchFamily="34" charset="0"/>
              </a:rPr>
              <a:t>Influenza in PACE Organizations</a:t>
            </a:r>
          </a:p>
        </p:txBody>
      </p:sp>
      <p:sp>
        <p:nvSpPr>
          <p:cNvPr id="3" name="Text Placeholder 3">
            <a:extLst>
              <a:ext uri="{FF2B5EF4-FFF2-40B4-BE49-F238E27FC236}">
                <a16:creationId xmlns:a16="http://schemas.microsoft.com/office/drawing/2014/main" id="{4B07291F-FEB9-4D43-AD1B-7A9E251BB613}"/>
              </a:ext>
            </a:extLst>
          </p:cNvPr>
          <p:cNvSpPr txBox="1">
            <a:spLocks/>
          </p:cNvSpPr>
          <p:nvPr/>
        </p:nvSpPr>
        <p:spPr>
          <a:xfrm>
            <a:off x="1851102" y="1783275"/>
            <a:ext cx="8594624" cy="38337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200"/>
              </a:spcBef>
              <a:buClr>
                <a:srgbClr val="00B0F0"/>
              </a:buClr>
              <a:buFont typeface="Wingdings" panose="05000000000000000000" pitchFamily="2" charset="2"/>
              <a:buChar char="§"/>
            </a:pPr>
            <a:r>
              <a:rPr lang="en-US"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Implement an infection control plan that ensures a safe and sanitary environment and prevents and controls the transmission of disease and infection. </a:t>
            </a:r>
          </a:p>
          <a:p>
            <a:pPr marL="342900" indent="-342900">
              <a:lnSpc>
                <a:spcPct val="100000"/>
              </a:lnSpc>
              <a:spcBef>
                <a:spcPts val="1200"/>
              </a:spcBef>
              <a:buClr>
                <a:srgbClr val="00B0F0"/>
              </a:buClr>
              <a:buFont typeface="Wingdings" panose="05000000000000000000" pitchFamily="2" charset="2"/>
              <a:buChar char="§"/>
            </a:pPr>
            <a:r>
              <a:rPr lang="en-US"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Monitor staff and patient well-being at each point of contact to maintain responsibility for the care whether delivered by the PACE organization or contractors.</a:t>
            </a:r>
          </a:p>
          <a:p>
            <a:pPr marL="342900" indent="-342900">
              <a:lnSpc>
                <a:spcPct val="100000"/>
              </a:lnSpc>
              <a:spcBef>
                <a:spcPts val="1200"/>
              </a:spcBef>
              <a:buClr>
                <a:srgbClr val="00B0F0"/>
              </a:buClr>
              <a:buFont typeface="Wingdings" panose="05000000000000000000" pitchFamily="2" charset="2"/>
              <a:buChar char="§"/>
            </a:pPr>
            <a:r>
              <a:rPr lang="en-US"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Track whether patients and staff have received an influenza vaccination. </a:t>
            </a:r>
          </a:p>
          <a:p>
            <a:pPr marL="342900" indent="-342900">
              <a:lnSpc>
                <a:spcPct val="100000"/>
              </a:lnSpc>
              <a:spcBef>
                <a:spcPts val="1200"/>
              </a:spcBef>
              <a:buClr>
                <a:srgbClr val="00B0F0"/>
              </a:buClr>
              <a:buFont typeface="Wingdings" panose="05000000000000000000" pitchFamily="2" charset="2"/>
              <a:buChar char="§"/>
            </a:pPr>
            <a:r>
              <a:rPr lang="en-US"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Use remote technology as appropriate, including for scheduled and unscheduled participant assessments, care planning, monitoring, communication and other related activities that would normally occur on an in-person basis.</a:t>
            </a:r>
          </a:p>
          <a:p>
            <a:pPr marL="342900" indent="-342900">
              <a:lnSpc>
                <a:spcPct val="100000"/>
              </a:lnSpc>
              <a:spcBef>
                <a:spcPts val="1200"/>
              </a:spcBef>
              <a:buClr>
                <a:srgbClr val="00B0F0"/>
              </a:buClr>
              <a:buFont typeface="Wingdings" panose="05000000000000000000" pitchFamily="2" charset="2"/>
              <a:buChar char="§"/>
            </a:pPr>
            <a:r>
              <a:rPr lang="en-US" sz="16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Continue providing all required Medicare and Medicaid covered services.</a:t>
            </a:r>
          </a:p>
        </p:txBody>
      </p:sp>
    </p:spTree>
    <p:extLst>
      <p:ext uri="{BB962C8B-B14F-4D97-AF65-F5344CB8AC3E}">
        <p14:creationId xmlns:p14="http://schemas.microsoft.com/office/powerpoint/2010/main" val="1694782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BF18-3C01-4F47-99FD-5F4A580DD758}"/>
              </a:ext>
            </a:extLst>
          </p:cNvPr>
          <p:cNvSpPr txBox="1">
            <a:spLocks/>
          </p:cNvSpPr>
          <p:nvPr/>
        </p:nvSpPr>
        <p:spPr>
          <a:xfrm>
            <a:off x="1672682" y="1435618"/>
            <a:ext cx="9414195" cy="8978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sz="4000" dirty="0">
                <a:solidFill>
                  <a:srgbClr val="002060"/>
                </a:solidFill>
                <a:latin typeface="Arial" panose="020B0604020202020204" pitchFamily="34" charset="0"/>
                <a:cs typeface="Arial" panose="020B0604020202020204" pitchFamily="34" charset="0"/>
              </a:rPr>
              <a:t>Influenza in Hospice</a:t>
            </a:r>
          </a:p>
        </p:txBody>
      </p:sp>
      <p:sp>
        <p:nvSpPr>
          <p:cNvPr id="3" name="Rectangle 2">
            <a:extLst>
              <a:ext uri="{FF2B5EF4-FFF2-40B4-BE49-F238E27FC236}">
                <a16:creationId xmlns:a16="http://schemas.microsoft.com/office/drawing/2014/main" id="{9FE53893-3062-3146-98A3-C254CF659977}"/>
              </a:ext>
            </a:extLst>
          </p:cNvPr>
          <p:cNvSpPr/>
          <p:nvPr/>
        </p:nvSpPr>
        <p:spPr>
          <a:xfrm>
            <a:off x="1672682" y="2333493"/>
            <a:ext cx="9025798" cy="2666019"/>
          </a:xfrm>
          <a:prstGeom prst="rect">
            <a:avLst/>
          </a:prstGeom>
        </p:spPr>
        <p:txBody>
          <a:bodyPr/>
          <a:lstStyle/>
          <a:p>
            <a:pPr marL="285750" indent="-285750">
              <a:spcBef>
                <a:spcPts val="1200"/>
              </a:spcBef>
              <a:buClr>
                <a:srgbClr val="00B0F0"/>
              </a:buClr>
              <a:buFont typeface="Wingdings" pitchFamily="2" charset="2"/>
              <a:buChar char="§"/>
            </a:pPr>
            <a:r>
              <a:rPr lang="en-US" dirty="0">
                <a:solidFill>
                  <a:schemeClr val="bg2">
                    <a:lumMod val="10000"/>
                  </a:schemeClr>
                </a:solidFill>
                <a:latin typeface="Arial" panose="020B0604020202020204" pitchFamily="34" charset="0"/>
                <a:cs typeface="Arial" panose="020B0604020202020204" pitchFamily="34" charset="0"/>
              </a:rPr>
              <a:t>Much higher risk for coming down with the flu. </a:t>
            </a:r>
          </a:p>
          <a:p>
            <a:pPr marL="285750" indent="-285750">
              <a:spcBef>
                <a:spcPts val="1200"/>
              </a:spcBef>
              <a:buClr>
                <a:srgbClr val="00B0F0"/>
              </a:buClr>
              <a:buFont typeface="Wingdings" pitchFamily="2" charset="2"/>
              <a:buChar char="§"/>
            </a:pPr>
            <a:r>
              <a:rPr lang="en-US" dirty="0">
                <a:solidFill>
                  <a:schemeClr val="bg2">
                    <a:lumMod val="10000"/>
                  </a:schemeClr>
                </a:solidFill>
                <a:latin typeface="Arial" panose="020B0604020202020204" pitchFamily="34" charset="0"/>
                <a:cs typeface="Arial" panose="020B0604020202020204" pitchFamily="34" charset="0"/>
              </a:rPr>
              <a:t>Vital for hospice patients and their caregivers to get the seasonal flu vaccine.</a:t>
            </a:r>
          </a:p>
          <a:p>
            <a:pPr marL="285750" indent="-285750">
              <a:spcBef>
                <a:spcPts val="1200"/>
              </a:spcBef>
              <a:buClr>
                <a:srgbClr val="00B0F0"/>
              </a:buClr>
              <a:buFont typeface="Wingdings" pitchFamily="2" charset="2"/>
              <a:buChar char="§"/>
            </a:pPr>
            <a:r>
              <a:rPr lang="en-US" dirty="0">
                <a:solidFill>
                  <a:schemeClr val="bg2">
                    <a:lumMod val="10000"/>
                  </a:schemeClr>
                </a:solidFill>
                <a:latin typeface="Arial" panose="020B0604020202020204" pitchFamily="34" charset="0"/>
                <a:cs typeface="Arial" panose="020B0604020202020204" pitchFamily="34" charset="0"/>
              </a:rPr>
              <a:t>Staff should use a mask, gloves and other PPE as appropriate.</a:t>
            </a:r>
          </a:p>
          <a:p>
            <a:pPr marL="285750" indent="-285750">
              <a:spcBef>
                <a:spcPts val="1200"/>
              </a:spcBef>
              <a:buClr>
                <a:srgbClr val="00B0F0"/>
              </a:buClr>
              <a:buFont typeface="Wingdings" pitchFamily="2" charset="2"/>
              <a:buChar char="§"/>
            </a:pPr>
            <a:r>
              <a:rPr lang="en-US" dirty="0">
                <a:solidFill>
                  <a:schemeClr val="bg2">
                    <a:lumMod val="10000"/>
                  </a:schemeClr>
                </a:solidFill>
                <a:latin typeface="Arial" panose="020B0604020202020204" pitchFamily="34" charset="0"/>
                <a:cs typeface="Arial" panose="020B0604020202020204" pitchFamily="34" charset="0"/>
              </a:rPr>
              <a:t>Continue infection control measures to reduce transmission, including following standard and droplet precautions.</a:t>
            </a:r>
          </a:p>
          <a:p>
            <a:pPr marL="285750" indent="-285750">
              <a:spcBef>
                <a:spcPts val="1200"/>
              </a:spcBef>
              <a:buClr>
                <a:srgbClr val="00B0F0"/>
              </a:buClr>
              <a:buFont typeface="Wingdings" pitchFamily="2" charset="2"/>
              <a:buChar char="§"/>
            </a:pPr>
            <a:r>
              <a:rPr lang="en-US" dirty="0">
                <a:solidFill>
                  <a:schemeClr val="bg2">
                    <a:lumMod val="10000"/>
                  </a:schemeClr>
                </a:solidFill>
                <a:latin typeface="Arial" panose="020B0604020202020204" pitchFamily="34" charset="0"/>
                <a:cs typeface="Arial" panose="020B0604020202020204" pitchFamily="34" charset="0"/>
              </a:rPr>
              <a:t>Immediately report any suspected or new cases as required under state and federal requirements.</a:t>
            </a:r>
          </a:p>
        </p:txBody>
      </p:sp>
    </p:spTree>
    <p:extLst>
      <p:ext uri="{BB962C8B-B14F-4D97-AF65-F5344CB8AC3E}">
        <p14:creationId xmlns:p14="http://schemas.microsoft.com/office/powerpoint/2010/main" val="3074186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A3D9-FE55-AA49-8365-429A54CABFF1}"/>
              </a:ext>
            </a:extLst>
          </p:cNvPr>
          <p:cNvSpPr txBox="1">
            <a:spLocks/>
          </p:cNvSpPr>
          <p:nvPr/>
        </p:nvSpPr>
        <p:spPr>
          <a:xfrm>
            <a:off x="1567878" y="806220"/>
            <a:ext cx="8596668" cy="13208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sz="4000" dirty="0">
                <a:solidFill>
                  <a:srgbClr val="002060"/>
                </a:solidFill>
                <a:latin typeface="Arial" panose="020B0604020202020204" pitchFamily="34" charset="0"/>
                <a:cs typeface="Arial" panose="020B0604020202020204" pitchFamily="34" charset="0"/>
              </a:rPr>
              <a:t>Influenza vs. COVID</a:t>
            </a:r>
          </a:p>
        </p:txBody>
      </p:sp>
      <p:sp>
        <p:nvSpPr>
          <p:cNvPr id="3" name="Text Placeholder 3">
            <a:extLst>
              <a:ext uri="{FF2B5EF4-FFF2-40B4-BE49-F238E27FC236}">
                <a16:creationId xmlns:a16="http://schemas.microsoft.com/office/drawing/2014/main" id="{B10A1ACD-6523-A44C-BA3D-F946DB5A092F}"/>
              </a:ext>
            </a:extLst>
          </p:cNvPr>
          <p:cNvSpPr txBox="1">
            <a:spLocks/>
          </p:cNvSpPr>
          <p:nvPr/>
        </p:nvSpPr>
        <p:spPr>
          <a:xfrm>
            <a:off x="1421574" y="1466620"/>
            <a:ext cx="8448811" cy="3711856"/>
          </a:xfrm>
          <a:prstGeom prst="rect">
            <a:avLst/>
          </a:prstGeom>
          <a:noFill/>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342900" indent="-342900">
              <a:lnSpc>
                <a:spcPct val="100000"/>
              </a:lnSpc>
              <a:spcBef>
                <a:spcPts val="2400"/>
              </a:spcBef>
              <a:buClr>
                <a:srgbClr val="00B0F0"/>
              </a:buClr>
              <a:buFont typeface="Wingdings" panose="05000000000000000000" pitchFamily="2" charset="2"/>
              <a:buChar char="§"/>
            </a:pPr>
            <a:r>
              <a:rPr lang="en-US" sz="1350" b="0" i="0" dirty="0">
                <a:solidFill>
                  <a:srgbClr val="000000"/>
                </a:solidFill>
                <a:effectLst/>
                <a:latin typeface="Arial" panose="020B0604020202020204" pitchFamily="34" charset="0"/>
                <a:cs typeface="Arial" panose="020B0604020202020204" pitchFamily="34" charset="0"/>
              </a:rPr>
              <a:t>Influenza (flu) and COVID-19 are both contagious respiratory illnesses, but they are caused by different viruses. COVID-19 is caused by infection with a coronavirus first identified in 2019. Flu is caused by infection with a flu virus (</a:t>
            </a:r>
            <a:r>
              <a:rPr lang="en-US" sz="1350" b="0" i="0" u="sng" dirty="0">
                <a:solidFill>
                  <a:srgbClr val="075290"/>
                </a:solidFill>
                <a:effectLst/>
                <a:latin typeface="Arial" panose="020B0604020202020204" pitchFamily="34" charset="0"/>
                <a:cs typeface="Arial" panose="020B0604020202020204" pitchFamily="34" charset="0"/>
                <a:hlinkClick r:id="rId3"/>
              </a:rPr>
              <a:t>influenza viruses</a:t>
            </a:r>
            <a:r>
              <a:rPr lang="en-US" sz="1350" b="0" i="0" u="sng" dirty="0">
                <a:solidFill>
                  <a:srgbClr val="000000"/>
                </a:solidFill>
                <a:effectLst/>
                <a:latin typeface="Arial" panose="020B0604020202020204" pitchFamily="34" charset="0"/>
                <a:cs typeface="Arial" panose="020B0604020202020204" pitchFamily="34" charset="0"/>
              </a:rPr>
              <a:t>)</a:t>
            </a:r>
            <a:r>
              <a:rPr lang="en-US" sz="1350" b="0" i="0" dirty="0">
                <a:solidFill>
                  <a:srgbClr val="000000"/>
                </a:solidFill>
                <a:effectLst/>
                <a:latin typeface="Arial" panose="020B0604020202020204" pitchFamily="34" charset="0"/>
                <a:cs typeface="Arial" panose="020B0604020202020204" pitchFamily="34" charset="0"/>
              </a:rPr>
              <a:t>.</a:t>
            </a:r>
          </a:p>
          <a:p>
            <a:pPr marL="342900" indent="-342900">
              <a:lnSpc>
                <a:spcPct val="100000"/>
              </a:lnSpc>
              <a:spcBef>
                <a:spcPts val="2400"/>
              </a:spcBef>
              <a:buClr>
                <a:srgbClr val="00B0F0"/>
              </a:buClr>
              <a:buFont typeface="Wingdings" panose="05000000000000000000" pitchFamily="2" charset="2"/>
              <a:buChar char="§"/>
            </a:pPr>
            <a:r>
              <a:rPr lang="en-US" sz="1350" b="0" i="0" dirty="0">
                <a:solidFill>
                  <a:srgbClr val="000000"/>
                </a:solidFill>
                <a:effectLst/>
                <a:latin typeface="Arial" panose="020B0604020202020204" pitchFamily="34" charset="0"/>
                <a:cs typeface="Arial" panose="020B0604020202020204" pitchFamily="34" charset="0"/>
              </a:rPr>
              <a:t>From what we know, COVID-19 spreads more easily than flu.</a:t>
            </a:r>
          </a:p>
          <a:p>
            <a:pPr marL="342900" indent="-342900">
              <a:lnSpc>
                <a:spcPct val="100000"/>
              </a:lnSpc>
              <a:spcBef>
                <a:spcPts val="2400"/>
              </a:spcBef>
              <a:buClr>
                <a:srgbClr val="00B0F0"/>
              </a:buClr>
              <a:buFont typeface="Wingdings" panose="05000000000000000000" pitchFamily="2" charset="2"/>
              <a:buChar char="§"/>
            </a:pPr>
            <a:r>
              <a:rPr lang="en-US" sz="1350" b="0" i="0" dirty="0">
                <a:solidFill>
                  <a:srgbClr val="000000"/>
                </a:solidFill>
                <a:effectLst/>
                <a:latin typeface="Arial" panose="020B0604020202020204" pitchFamily="34" charset="0"/>
                <a:cs typeface="Arial" panose="020B0604020202020204" pitchFamily="34" charset="0"/>
              </a:rPr>
              <a:t>Compared to flu, COVID-19 can cause more serious illnesses in some people. COVID-19 can also take longer before people show symptoms, and people can remain contagious for longer periods of time.</a:t>
            </a:r>
          </a:p>
          <a:p>
            <a:pPr marL="342900" indent="-342900">
              <a:lnSpc>
                <a:spcPct val="100000"/>
              </a:lnSpc>
              <a:spcBef>
                <a:spcPts val="2400"/>
              </a:spcBef>
              <a:buClr>
                <a:srgbClr val="00B0F0"/>
              </a:buClr>
              <a:buFont typeface="Wingdings" panose="05000000000000000000" pitchFamily="2" charset="2"/>
              <a:buChar char="§"/>
            </a:pPr>
            <a:r>
              <a:rPr lang="en-US" sz="1350" b="0" i="0" dirty="0">
                <a:solidFill>
                  <a:srgbClr val="000000"/>
                </a:solidFill>
                <a:effectLst/>
                <a:latin typeface="Arial" panose="020B0604020202020204" pitchFamily="34" charset="0"/>
                <a:cs typeface="Arial" panose="020B0604020202020204" pitchFamily="34" charset="0"/>
              </a:rPr>
              <a:t>You cannot tell the difference between flu and COVID-19 just by looking at the symptoms alone because they have some of the same symptoms. That’s why </a:t>
            </a:r>
            <a:r>
              <a:rPr lang="en-US" sz="1350" b="0" i="0" u="sng" dirty="0">
                <a:solidFill>
                  <a:srgbClr val="075290"/>
                </a:solidFill>
                <a:effectLst/>
                <a:latin typeface="Arial" panose="020B0604020202020204" pitchFamily="34" charset="0"/>
                <a:cs typeface="Arial" panose="020B0604020202020204" pitchFamily="34" charset="0"/>
                <a:hlinkClick r:id="rId4"/>
              </a:rPr>
              <a:t>testing</a:t>
            </a:r>
            <a:r>
              <a:rPr lang="en-US" sz="1350" b="0" i="0" dirty="0">
                <a:solidFill>
                  <a:srgbClr val="000000"/>
                </a:solidFill>
                <a:effectLst/>
                <a:latin typeface="Arial" panose="020B0604020202020204" pitchFamily="34" charset="0"/>
                <a:cs typeface="Arial" panose="020B0604020202020204" pitchFamily="34" charset="0"/>
              </a:rPr>
              <a:t> is needed to tell what the illness is and to confirm a diagnosis. Testing is also important because it can reveal if someone has both the flu and COVID-19 at the same time. </a:t>
            </a:r>
            <a:r>
              <a:rPr lang="en-US" sz="135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hlinkClick r:id="rId5"/>
              </a:rPr>
              <a:t>https://www.cdc.gov/flu/symptoms/flu-vs-covid19.htm</a:t>
            </a:r>
            <a:r>
              <a:rPr lang="en-US" sz="135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 </a:t>
            </a:r>
          </a:p>
          <a:p>
            <a:pPr marL="342900" indent="-342900">
              <a:lnSpc>
                <a:spcPct val="100000"/>
              </a:lnSpc>
              <a:spcBef>
                <a:spcPts val="2400"/>
              </a:spcBef>
              <a:buClr>
                <a:srgbClr val="00B0F0"/>
              </a:buClr>
              <a:buFont typeface="Wingdings" panose="05000000000000000000" pitchFamily="2" charset="2"/>
              <a:buChar char="§"/>
            </a:pPr>
            <a:r>
              <a:rPr lang="en-US" sz="135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The same public health measures, such as hand hygiene and good respiratory etiquette (coughing into your elbow or into a tissue and immediately disposing of the tissue), are important actions all can take to prevent infection. </a:t>
            </a:r>
          </a:p>
        </p:txBody>
      </p:sp>
    </p:spTree>
    <p:extLst>
      <p:ext uri="{BB962C8B-B14F-4D97-AF65-F5344CB8AC3E}">
        <p14:creationId xmlns:p14="http://schemas.microsoft.com/office/powerpoint/2010/main" val="2271699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ABE53A2F-ABF8-B547-B0A7-46EE8413CF07}"/>
              </a:ext>
            </a:extLst>
          </p:cNvPr>
          <p:cNvGraphicFramePr>
            <a:graphicFrameLocks noGrp="1"/>
          </p:cNvGraphicFramePr>
          <p:nvPr>
            <p:extLst>
              <p:ext uri="{D42A27DB-BD31-4B8C-83A1-F6EECF244321}">
                <p14:modId xmlns:p14="http://schemas.microsoft.com/office/powerpoint/2010/main" val="2109394567"/>
              </p:ext>
            </p:extLst>
          </p:nvPr>
        </p:nvGraphicFramePr>
        <p:xfrm>
          <a:off x="1538868" y="1177078"/>
          <a:ext cx="8957584" cy="4059940"/>
        </p:xfrm>
        <a:graphic>
          <a:graphicData uri="http://schemas.openxmlformats.org/drawingml/2006/table">
            <a:tbl>
              <a:tblPr firstRow="1" bandRow="1">
                <a:tableStyleId>{5FD0F851-EC5A-4D38-B0AD-8093EC10F338}</a:tableStyleId>
              </a:tblPr>
              <a:tblGrid>
                <a:gridCol w="4460488">
                  <a:extLst>
                    <a:ext uri="{9D8B030D-6E8A-4147-A177-3AD203B41FA5}">
                      <a16:colId xmlns:a16="http://schemas.microsoft.com/office/drawing/2014/main" val="1020813817"/>
                    </a:ext>
                  </a:extLst>
                </a:gridCol>
                <a:gridCol w="4497096">
                  <a:extLst>
                    <a:ext uri="{9D8B030D-6E8A-4147-A177-3AD203B41FA5}">
                      <a16:colId xmlns:a16="http://schemas.microsoft.com/office/drawing/2014/main" val="3264820460"/>
                    </a:ext>
                  </a:extLst>
                </a:gridCol>
              </a:tblGrid>
              <a:tr h="501837">
                <a:tc>
                  <a:txBody>
                    <a:bodyPr/>
                    <a:lstStyle/>
                    <a:p>
                      <a:pPr algn="ctr"/>
                      <a:r>
                        <a:rPr lang="en-US" sz="2300" dirty="0">
                          <a:solidFill>
                            <a:srgbClr val="002060"/>
                          </a:solidFill>
                        </a:rPr>
                        <a:t>Influenza</a:t>
                      </a:r>
                      <a:endParaRPr lang="en-US" sz="2300" dirty="0">
                        <a:solidFill>
                          <a:srgbClr val="002060"/>
                        </a:solidFill>
                        <a:latin typeface="Arial" panose="020B0604020202020204" pitchFamily="34" charset="0"/>
                        <a:cs typeface="Arial" panose="020B0604020202020204" pitchFamily="34" charset="0"/>
                      </a:endParaRPr>
                    </a:p>
                  </a:txBody>
                  <a:tcPr marL="75532" marR="75532" marT="37766" marB="37766" anchor="ctr">
                    <a:lnR w="12700" cap="flat" cmpd="sng" algn="ctr">
                      <a:solidFill>
                        <a:srgbClr val="002060"/>
                      </a:solidFill>
                      <a:prstDash val="solid"/>
                      <a:round/>
                      <a:headEnd type="none" w="med" len="med"/>
                      <a:tailEnd type="none" w="med" len="med"/>
                    </a:lnR>
                  </a:tcPr>
                </a:tc>
                <a:tc>
                  <a:txBody>
                    <a:bodyPr/>
                    <a:lstStyle/>
                    <a:p>
                      <a:pPr marL="0" algn="ctr" defTabSz="914400" rtl="0" eaLnBrk="1" latinLnBrk="0" hangingPunct="1"/>
                      <a:r>
                        <a:rPr lang="en-US" sz="2300" b="1" kern="1200" dirty="0">
                          <a:solidFill>
                            <a:srgbClr val="002060"/>
                          </a:solidFill>
                          <a:latin typeface="+mn-lt"/>
                          <a:ea typeface="+mn-ea"/>
                          <a:cs typeface="+mn-cs"/>
                        </a:rPr>
                        <a:t>COVID </a:t>
                      </a:r>
                    </a:p>
                  </a:txBody>
                  <a:tcPr marL="75532" marR="75532" marT="37766" marB="37766" anchor="ctr">
                    <a:lnL w="12700" cap="flat" cmpd="sng" algn="ctr">
                      <a:solidFill>
                        <a:srgbClr val="002060"/>
                      </a:solidFill>
                      <a:prstDash val="solid"/>
                      <a:round/>
                      <a:headEnd type="none" w="med" len="med"/>
                      <a:tailEnd type="none" w="med" len="med"/>
                    </a:lnL>
                  </a:tcPr>
                </a:tc>
                <a:extLst>
                  <a:ext uri="{0D108BD9-81ED-4DB2-BD59-A6C34878D82A}">
                    <a16:rowId xmlns:a16="http://schemas.microsoft.com/office/drawing/2014/main" val="1464025497"/>
                  </a:ext>
                </a:extLst>
              </a:tr>
              <a:tr h="3558103">
                <a:tc>
                  <a:txBody>
                    <a:bodyPr/>
                    <a:lstStyle/>
                    <a:p>
                      <a:pPr marL="342900" indent="-342900" algn="l" defTabSz="457200" rtl="0" eaLnBrk="1" latinLnBrk="0" hangingPunct="1">
                        <a:lnSpc>
                          <a:spcPct val="100000"/>
                        </a:lnSpc>
                        <a:spcBef>
                          <a:spcPts val="1200"/>
                        </a:spcBef>
                        <a:spcAft>
                          <a:spcPts val="0"/>
                        </a:spcAft>
                        <a:buClr>
                          <a:srgbClr val="00B0F0"/>
                        </a:buClr>
                        <a:buSzPct val="80000"/>
                        <a:buFont typeface="Wingdings" panose="05000000000000000000" pitchFamily="2" charset="2"/>
                        <a:buChar char="§"/>
                      </a:pPr>
                      <a: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Shorter median incubation period </a:t>
                      </a:r>
                      <a:b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br>
                      <a: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than COVID</a:t>
                      </a:r>
                    </a:p>
                    <a:p>
                      <a:pPr marL="342900" indent="-342900" algn="l" defTabSz="457200" rtl="0" eaLnBrk="1" latinLnBrk="0" hangingPunct="1">
                        <a:lnSpc>
                          <a:spcPct val="100000"/>
                        </a:lnSpc>
                        <a:spcBef>
                          <a:spcPts val="1200"/>
                        </a:spcBef>
                        <a:spcAft>
                          <a:spcPts val="0"/>
                        </a:spcAft>
                        <a:buClr>
                          <a:srgbClr val="00B0F0"/>
                        </a:buClr>
                        <a:buSzPct val="80000"/>
                        <a:buFont typeface="Wingdings" panose="05000000000000000000" pitchFamily="2" charset="2"/>
                        <a:buChar char="§"/>
                      </a:pPr>
                      <a: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Serial interval is 3 days (spreads faster </a:t>
                      </a:r>
                      <a:b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br>
                      <a: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than COVID)</a:t>
                      </a:r>
                    </a:p>
                    <a:p>
                      <a:pPr marL="342900" indent="-342900" algn="l" defTabSz="457200" rtl="0" eaLnBrk="1" latinLnBrk="0" hangingPunct="1">
                        <a:lnSpc>
                          <a:spcPct val="100000"/>
                        </a:lnSpc>
                        <a:spcBef>
                          <a:spcPts val="1200"/>
                        </a:spcBef>
                        <a:spcAft>
                          <a:spcPts val="0"/>
                        </a:spcAft>
                        <a:buClr>
                          <a:srgbClr val="00B0F0"/>
                        </a:buClr>
                        <a:buSzPct val="80000"/>
                        <a:buFont typeface="Wingdings" panose="05000000000000000000" pitchFamily="2" charset="2"/>
                        <a:buChar char="§"/>
                      </a:pPr>
                      <a: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Transmission 1 day prior to onset and </a:t>
                      </a:r>
                      <a:b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br>
                      <a: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in the first 3-5 days of illness</a:t>
                      </a:r>
                    </a:p>
                    <a:p>
                      <a:pPr marL="342900" indent="-342900" algn="l" defTabSz="457200" rtl="0" eaLnBrk="1" latinLnBrk="0" hangingPunct="1">
                        <a:lnSpc>
                          <a:spcPct val="100000"/>
                        </a:lnSpc>
                        <a:spcBef>
                          <a:spcPts val="1200"/>
                        </a:spcBef>
                        <a:spcAft>
                          <a:spcPts val="0"/>
                        </a:spcAft>
                        <a:buClr>
                          <a:srgbClr val="00B0F0"/>
                        </a:buClr>
                        <a:buSzPct val="80000"/>
                        <a:buFont typeface="Wingdings" panose="05000000000000000000" pitchFamily="2" charset="2"/>
                        <a:buChar char="§"/>
                      </a:pPr>
                      <a: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Children are important drivers</a:t>
                      </a:r>
                    </a:p>
                  </a:txBody>
                  <a:tcPr marL="75532" marR="75532" marT="37766" marB="37766">
                    <a:lnR w="12700" cap="flat" cmpd="sng" algn="ctr">
                      <a:solidFill>
                        <a:srgbClr val="002060"/>
                      </a:solidFill>
                      <a:prstDash val="solid"/>
                      <a:round/>
                      <a:headEnd type="none" w="med" len="med"/>
                      <a:tailEnd type="none" w="med" len="med"/>
                    </a:lnR>
                    <a:solidFill>
                      <a:schemeClr val="accent5">
                        <a:alpha val="0"/>
                      </a:schemeClr>
                    </a:solidFill>
                  </a:tcPr>
                </a:tc>
                <a:tc>
                  <a:txBody>
                    <a:bodyPr/>
                    <a:lstStyle/>
                    <a:p>
                      <a:pPr marL="342900" indent="-342900" algn="l" defTabSz="457200" rtl="0" eaLnBrk="1" latinLnBrk="0" hangingPunct="1">
                        <a:lnSpc>
                          <a:spcPct val="100000"/>
                        </a:lnSpc>
                        <a:spcBef>
                          <a:spcPts val="1200"/>
                        </a:spcBef>
                        <a:spcAft>
                          <a:spcPts val="0"/>
                        </a:spcAft>
                        <a:buClr>
                          <a:srgbClr val="00B0F0"/>
                        </a:buClr>
                        <a:buSzPct val="80000"/>
                        <a:buFont typeface="Wingdings" panose="05000000000000000000" pitchFamily="2" charset="2"/>
                        <a:buChar char="§"/>
                      </a:pPr>
                      <a:r>
                        <a:rPr lang="en-US" sz="1800" b="0" i="0" kern="1200" dirty="0">
                          <a:solidFill>
                            <a:schemeClr val="tx1"/>
                          </a:solidFill>
                          <a:effectLst/>
                          <a:latin typeface="+mn-lt"/>
                          <a:ea typeface="+mn-ea"/>
                          <a:cs typeface="+mn-cs"/>
                        </a:rPr>
                        <a:t>Symptoms may appear 2-14 days after exposure to the virus</a:t>
                      </a:r>
                    </a:p>
                    <a:p>
                      <a:pPr marL="342900" indent="-342900" algn="l" defTabSz="457200" rtl="0" eaLnBrk="1" latinLnBrk="0" hangingPunct="1">
                        <a:lnSpc>
                          <a:spcPct val="100000"/>
                        </a:lnSpc>
                        <a:spcBef>
                          <a:spcPts val="1200"/>
                        </a:spcBef>
                        <a:spcAft>
                          <a:spcPts val="0"/>
                        </a:spcAft>
                        <a:buClr>
                          <a:srgbClr val="00B0F0"/>
                        </a:buClr>
                        <a:buSzPct val="80000"/>
                        <a:buFont typeface="Wingdings" panose="05000000000000000000" pitchFamily="2" charset="2"/>
                        <a:buChar char="§"/>
                      </a:pPr>
                      <a: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Transmission 24-48 hours prior to </a:t>
                      </a:r>
                      <a:b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br>
                      <a: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symptom onset and 10 days post illness</a:t>
                      </a:r>
                    </a:p>
                    <a:p>
                      <a:pPr marL="342900" indent="-342900" algn="l" defTabSz="457200" rtl="0" eaLnBrk="1" latinLnBrk="0" hangingPunct="1">
                        <a:lnSpc>
                          <a:spcPct val="100000"/>
                        </a:lnSpc>
                        <a:spcBef>
                          <a:spcPts val="1200"/>
                        </a:spcBef>
                        <a:spcAft>
                          <a:spcPts val="0"/>
                        </a:spcAft>
                        <a:buClr>
                          <a:srgbClr val="00B0F0"/>
                        </a:buClr>
                        <a:buSzPct val="80000"/>
                        <a:buFont typeface="Wingdings" panose="05000000000000000000" pitchFamily="2" charset="2"/>
                        <a:buChar char="§"/>
                      </a:pPr>
                      <a: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Infections: 80% mild or asymptomatic, </a:t>
                      </a:r>
                      <a:b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br>
                      <a: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15% severe, requiring oxygen; 5% critical, requiring ventilation</a:t>
                      </a:r>
                    </a:p>
                    <a:p>
                      <a:pPr marL="342900" indent="-342900" algn="l" defTabSz="457200" rtl="0" eaLnBrk="1" latinLnBrk="0" hangingPunct="1">
                        <a:lnSpc>
                          <a:spcPct val="100000"/>
                        </a:lnSpc>
                        <a:spcBef>
                          <a:spcPts val="1200"/>
                        </a:spcBef>
                        <a:spcAft>
                          <a:spcPts val="0"/>
                        </a:spcAft>
                        <a:buClr>
                          <a:srgbClr val="00B0F0"/>
                        </a:buClr>
                        <a:buSzPct val="80000"/>
                        <a:buFont typeface="Wingdings" panose="05000000000000000000" pitchFamily="2" charset="2"/>
                        <a:buChar char="§"/>
                      </a:pPr>
                      <a:r>
                        <a:rPr lang="en-US" sz="1600" kern="12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Mortality is higher than influenza, especially for the immunocompromised and older adult populations</a:t>
                      </a:r>
                    </a:p>
                  </a:txBody>
                  <a:tcPr marL="75532" marR="75532" marT="37766" marB="37766">
                    <a:lnL w="12700" cap="flat" cmpd="sng" algn="ctr">
                      <a:solidFill>
                        <a:srgbClr val="002060"/>
                      </a:solidFill>
                      <a:prstDash val="solid"/>
                      <a:round/>
                      <a:headEnd type="none" w="med" len="med"/>
                      <a:tailEnd type="none" w="med" len="med"/>
                    </a:lnL>
                    <a:solidFill>
                      <a:schemeClr val="accent5">
                        <a:alpha val="0"/>
                      </a:schemeClr>
                    </a:solidFill>
                  </a:tcPr>
                </a:tc>
                <a:extLst>
                  <a:ext uri="{0D108BD9-81ED-4DB2-BD59-A6C34878D82A}">
                    <a16:rowId xmlns:a16="http://schemas.microsoft.com/office/drawing/2014/main" val="2836263531"/>
                  </a:ext>
                </a:extLst>
              </a:tr>
            </a:tbl>
          </a:graphicData>
        </a:graphic>
      </p:graphicFrame>
    </p:spTree>
    <p:extLst>
      <p:ext uri="{BB962C8B-B14F-4D97-AF65-F5344CB8AC3E}">
        <p14:creationId xmlns:p14="http://schemas.microsoft.com/office/powerpoint/2010/main" val="1091064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F2ADD4-CCB2-D846-929E-8F6ACA4443E1}"/>
              </a:ext>
            </a:extLst>
          </p:cNvPr>
          <p:cNvSpPr txBox="1">
            <a:spLocks/>
          </p:cNvSpPr>
          <p:nvPr/>
        </p:nvSpPr>
        <p:spPr>
          <a:xfrm>
            <a:off x="1797666" y="936240"/>
            <a:ext cx="8596668" cy="72854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sz="4000" dirty="0">
                <a:solidFill>
                  <a:srgbClr val="002060"/>
                </a:solidFill>
                <a:latin typeface="Arial" panose="020B0604020202020204" pitchFamily="34" charset="0"/>
                <a:cs typeface="Arial" panose="020B0604020202020204" pitchFamily="34" charset="0"/>
              </a:rPr>
              <a:t>Recommendations </a:t>
            </a:r>
          </a:p>
        </p:txBody>
      </p:sp>
      <p:graphicFrame>
        <p:nvGraphicFramePr>
          <p:cNvPr id="5" name="Text Placeholder 3">
            <a:extLst>
              <a:ext uri="{FF2B5EF4-FFF2-40B4-BE49-F238E27FC236}">
                <a16:creationId xmlns:a16="http://schemas.microsoft.com/office/drawing/2014/main" id="{283CF578-F9B9-0544-9A41-2F79B4417A2E}"/>
              </a:ext>
            </a:extLst>
          </p:cNvPr>
          <p:cNvGraphicFramePr>
            <a:graphicFrameLocks/>
          </p:cNvGraphicFramePr>
          <p:nvPr>
            <p:extLst>
              <p:ext uri="{D42A27DB-BD31-4B8C-83A1-F6EECF244321}">
                <p14:modId xmlns:p14="http://schemas.microsoft.com/office/powerpoint/2010/main" val="566662279"/>
              </p:ext>
            </p:extLst>
          </p:nvPr>
        </p:nvGraphicFramePr>
        <p:xfrm>
          <a:off x="1884879" y="1387901"/>
          <a:ext cx="8629199" cy="4082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2507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6EB5C-33C7-0B4A-884B-A25B7818E7EA}"/>
              </a:ext>
            </a:extLst>
          </p:cNvPr>
          <p:cNvSpPr txBox="1">
            <a:spLocks/>
          </p:cNvSpPr>
          <p:nvPr/>
        </p:nvSpPr>
        <p:spPr>
          <a:xfrm>
            <a:off x="1982026" y="925513"/>
            <a:ext cx="8596668" cy="132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2060"/>
                </a:solidFill>
                <a:latin typeface="Arial" panose="020B0604020202020204" pitchFamily="34" charset="0"/>
                <a:cs typeface="Arial" panose="020B0604020202020204" pitchFamily="34" charset="0"/>
              </a:rPr>
              <a:t>Pediatric Vaccination Considerations </a:t>
            </a:r>
          </a:p>
        </p:txBody>
      </p:sp>
      <p:graphicFrame>
        <p:nvGraphicFramePr>
          <p:cNvPr id="3" name="Content Placeholder 2">
            <a:extLst>
              <a:ext uri="{FF2B5EF4-FFF2-40B4-BE49-F238E27FC236}">
                <a16:creationId xmlns:a16="http://schemas.microsoft.com/office/drawing/2014/main" id="{5762000B-DC94-A848-A32E-52731C888696}"/>
              </a:ext>
            </a:extLst>
          </p:cNvPr>
          <p:cNvGraphicFramePr>
            <a:graphicFrameLocks/>
          </p:cNvGraphicFramePr>
          <p:nvPr>
            <p:extLst>
              <p:ext uri="{D42A27DB-BD31-4B8C-83A1-F6EECF244321}">
                <p14:modId xmlns:p14="http://schemas.microsoft.com/office/powerpoint/2010/main" val="802433692"/>
              </p:ext>
            </p:extLst>
          </p:nvPr>
        </p:nvGraphicFramePr>
        <p:xfrm>
          <a:off x="2227686" y="1651600"/>
          <a:ext cx="7736627" cy="355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102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234D-E8E6-CE47-AFB8-E80D8C859BB7}"/>
              </a:ext>
            </a:extLst>
          </p:cNvPr>
          <p:cNvSpPr txBox="1">
            <a:spLocks/>
          </p:cNvSpPr>
          <p:nvPr/>
        </p:nvSpPr>
        <p:spPr>
          <a:xfrm>
            <a:off x="1586055" y="1416325"/>
            <a:ext cx="8796866" cy="914399"/>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2060"/>
                </a:solidFill>
                <a:latin typeface="Arial" panose="020B0604020202020204" pitchFamily="34" charset="0"/>
                <a:cs typeface="Arial" panose="020B0604020202020204" pitchFamily="34" charset="0"/>
              </a:rPr>
              <a:t>Influenza Coding and Documentation</a:t>
            </a:r>
          </a:p>
        </p:txBody>
      </p:sp>
      <p:sp>
        <p:nvSpPr>
          <p:cNvPr id="3" name="Content Placeholder 2">
            <a:extLst>
              <a:ext uri="{FF2B5EF4-FFF2-40B4-BE49-F238E27FC236}">
                <a16:creationId xmlns:a16="http://schemas.microsoft.com/office/drawing/2014/main" id="{EBADE363-DCE8-4F45-BDF2-11E7EA182A59}"/>
              </a:ext>
            </a:extLst>
          </p:cNvPr>
          <p:cNvSpPr txBox="1">
            <a:spLocks/>
          </p:cNvSpPr>
          <p:nvPr/>
        </p:nvSpPr>
        <p:spPr>
          <a:xfrm>
            <a:off x="1586054" y="2483680"/>
            <a:ext cx="8796867" cy="25090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indent="0">
              <a:buFont typeface="Arial" panose="020B0604020202020204" pitchFamily="34" charset="0"/>
              <a:buNone/>
            </a:pPr>
            <a:r>
              <a:rPr lang="en-US" b="1" dirty="0">
                <a:solidFill>
                  <a:srgbClr val="002060"/>
                </a:solidFill>
                <a:latin typeface="Arial" panose="020B0604020202020204" pitchFamily="34" charset="0"/>
                <a:cs typeface="Arial" panose="020B0604020202020204" pitchFamily="34" charset="0"/>
              </a:rPr>
              <a:t>Influenza A is not the same as Novel Influenza A</a:t>
            </a:r>
            <a:endParaRPr lang="en-US" dirty="0">
              <a:latin typeface="Arial" panose="020B0604020202020204" pitchFamily="34" charset="0"/>
              <a:cs typeface="Arial" panose="020B0604020202020204" pitchFamily="34" charset="0"/>
            </a:endParaRPr>
          </a:p>
          <a:p>
            <a:pPr>
              <a:buClr>
                <a:srgbClr val="00B0F0"/>
              </a:buClr>
              <a:buFont typeface="Wingdings" pitchFamily="2" charset="2"/>
              <a:buChar char="§"/>
            </a:pPr>
            <a:r>
              <a:rPr lang="en-US" sz="1600" b="1" u="sng" dirty="0">
                <a:latin typeface="Arial" panose="020B0604020202020204" pitchFamily="34" charset="0"/>
                <a:cs typeface="Arial" panose="020B0604020202020204" pitchFamily="34" charset="0"/>
              </a:rPr>
              <a:t>Influenza A</a:t>
            </a:r>
            <a:r>
              <a:rPr lang="en-US" sz="1600" dirty="0">
                <a:latin typeface="Arial" panose="020B0604020202020204" pitchFamily="34" charset="0"/>
                <a:cs typeface="Arial" panose="020B0604020202020204" pitchFamily="34" charset="0"/>
              </a:rPr>
              <a:t> is just regular seasonal influenza and coded to:</a:t>
            </a:r>
          </a:p>
          <a:p>
            <a:pPr lvl="1">
              <a:buClr>
                <a:srgbClr val="00B0F0"/>
              </a:buClr>
              <a:buFont typeface="Wingdings" pitchFamily="2" charset="2"/>
              <a:buChar char="§"/>
            </a:pPr>
            <a:r>
              <a:rPr lang="en-US" sz="1600" dirty="0">
                <a:latin typeface="Arial" panose="020B0604020202020204" pitchFamily="34" charset="0"/>
                <a:cs typeface="Arial" panose="020B0604020202020204" pitchFamily="34" charset="0"/>
              </a:rPr>
              <a:t>J10- , Influenza due to identified influenza virus or </a:t>
            </a:r>
          </a:p>
          <a:p>
            <a:pPr lvl="1">
              <a:buClr>
                <a:srgbClr val="00B0F0"/>
              </a:buClr>
              <a:buFont typeface="Wingdings" pitchFamily="2" charset="2"/>
              <a:buChar char="§"/>
            </a:pPr>
            <a:r>
              <a:rPr lang="en-US" sz="1600" dirty="0">
                <a:latin typeface="Arial" panose="020B0604020202020204" pitchFamily="34" charset="0"/>
                <a:cs typeface="Arial" panose="020B0604020202020204" pitchFamily="34" charset="0"/>
              </a:rPr>
              <a:t>J11- , Influenza due to unidentified influenza virus. </a:t>
            </a:r>
          </a:p>
          <a:p>
            <a:pPr>
              <a:buClr>
                <a:srgbClr val="00B0F0"/>
              </a:buClr>
              <a:buFont typeface="Wingdings" pitchFamily="2" charset="2"/>
              <a:buChar char="§"/>
            </a:pPr>
            <a:r>
              <a:rPr lang="en-US" sz="1600" dirty="0">
                <a:latin typeface="Arial" panose="020B0604020202020204" pitchFamily="34" charset="0"/>
                <a:cs typeface="Arial" panose="020B0604020202020204" pitchFamily="34" charset="0"/>
              </a:rPr>
              <a:t>Influenza A is often documented as being diagnosed on the basis of a nasal swab. </a:t>
            </a:r>
          </a:p>
          <a:p>
            <a:pPr>
              <a:buClr>
                <a:srgbClr val="00B0F0"/>
              </a:buClr>
              <a:buFont typeface="Wingdings" pitchFamily="2" charset="2"/>
              <a:buChar char="§"/>
            </a:pPr>
            <a:r>
              <a:rPr lang="en-US" sz="1600" dirty="0">
                <a:latin typeface="Arial" panose="020B0604020202020204" pitchFamily="34" charset="0"/>
                <a:cs typeface="Arial" panose="020B0604020202020204" pitchFamily="34" charset="0"/>
              </a:rPr>
              <a:t>Coders should also reference, AHA </a:t>
            </a:r>
            <a:r>
              <a:rPr lang="en-US" sz="1600" i="1" dirty="0">
                <a:latin typeface="Arial" panose="020B0604020202020204" pitchFamily="34" charset="0"/>
                <a:cs typeface="Arial" panose="020B0604020202020204" pitchFamily="34" charset="0"/>
              </a:rPr>
              <a:t>Coding Clinic</a:t>
            </a:r>
            <a:r>
              <a:rPr lang="en-US" sz="1600" dirty="0">
                <a:latin typeface="Arial" panose="020B0604020202020204" pitchFamily="34" charset="0"/>
                <a:cs typeface="Arial" panose="020B0604020202020204" pitchFamily="34" charset="0"/>
              </a:rPr>
              <a:t> for ICD-10-CM/PCS Q4 2017 for more guidance on code assignment.</a:t>
            </a:r>
          </a:p>
        </p:txBody>
      </p:sp>
    </p:spTree>
    <p:extLst>
      <p:ext uri="{BB962C8B-B14F-4D97-AF65-F5344CB8AC3E}">
        <p14:creationId xmlns:p14="http://schemas.microsoft.com/office/powerpoint/2010/main" val="319861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AE109-6FDA-2148-98F6-14445DB6FE60}"/>
              </a:ext>
            </a:extLst>
          </p:cNvPr>
          <p:cNvSpPr txBox="1">
            <a:spLocks/>
          </p:cNvSpPr>
          <p:nvPr/>
        </p:nvSpPr>
        <p:spPr>
          <a:xfrm>
            <a:off x="1454478" y="1212518"/>
            <a:ext cx="9161483" cy="7136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2060"/>
                </a:solidFill>
                <a:latin typeface="Arial" panose="020B0604020202020204" pitchFamily="34" charset="0"/>
                <a:cs typeface="Arial" panose="020B0604020202020204" pitchFamily="34" charset="0"/>
              </a:rPr>
              <a:t>Guidelines for Coding Influenza</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1FC5DC-02CE-044C-91A3-F5DBF2DE9C60}"/>
              </a:ext>
            </a:extLst>
          </p:cNvPr>
          <p:cNvSpPr txBox="1">
            <a:spLocks/>
          </p:cNvSpPr>
          <p:nvPr/>
        </p:nvSpPr>
        <p:spPr>
          <a:xfrm>
            <a:off x="1650380" y="1664938"/>
            <a:ext cx="8965581" cy="46917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a:p>
            <a:pPr>
              <a:buClr>
                <a:srgbClr val="00B0F0"/>
              </a:buClr>
              <a:buFont typeface="Wingdings" pitchFamily="2" charset="2"/>
              <a:buChar char="§"/>
            </a:pPr>
            <a:r>
              <a:rPr lang="en-US" sz="1700" dirty="0">
                <a:latin typeface="Arial" panose="020B0604020202020204" pitchFamily="34" charset="0"/>
                <a:cs typeface="Arial" panose="020B0604020202020204" pitchFamily="34" charset="0"/>
              </a:rPr>
              <a:t>See ICD-10-CM Official Guidelines for Coding and Reporting: Section I:C.10.c: Influenza due to certain identified influenza viruses. </a:t>
            </a:r>
          </a:p>
          <a:p>
            <a:pPr>
              <a:buClr>
                <a:srgbClr val="00B0F0"/>
              </a:buClr>
              <a:buFont typeface="Wingdings" pitchFamily="2" charset="2"/>
              <a:buChar char="§"/>
            </a:pPr>
            <a:r>
              <a:rPr lang="en-US" sz="1700" dirty="0">
                <a:latin typeface="Arial" panose="020B0604020202020204" pitchFamily="34" charset="0"/>
                <a:cs typeface="Arial" panose="020B0604020202020204" pitchFamily="34" charset="0"/>
              </a:rPr>
              <a:t>Coder will only code confirmed cases of influenza due to </a:t>
            </a:r>
            <a:r>
              <a:rPr lang="en-US" sz="1700" b="1" dirty="0">
                <a:latin typeface="Arial" panose="020B0604020202020204" pitchFamily="34" charset="0"/>
                <a:cs typeface="Arial" panose="020B0604020202020204" pitchFamily="34" charset="0"/>
              </a:rPr>
              <a:t>certain identified influenza viruses </a:t>
            </a:r>
            <a:r>
              <a:rPr lang="en-US" sz="1700" dirty="0">
                <a:latin typeface="Arial" panose="020B0604020202020204" pitchFamily="34" charset="0"/>
                <a:cs typeface="Arial" panose="020B0604020202020204" pitchFamily="34" charset="0"/>
              </a:rPr>
              <a:t>, although no lab confirmation is necessary. </a:t>
            </a:r>
          </a:p>
          <a:p>
            <a:pPr>
              <a:buClr>
                <a:srgbClr val="00B0F0"/>
              </a:buClr>
              <a:buFont typeface="Wingdings" pitchFamily="2" charset="2"/>
              <a:buChar char="§"/>
            </a:pPr>
            <a:r>
              <a:rPr lang="en-US" sz="1700" dirty="0">
                <a:latin typeface="Arial" panose="020B0604020202020204" pitchFamily="34" charset="0"/>
                <a:cs typeface="Arial" panose="020B0604020202020204" pitchFamily="34" charset="0"/>
              </a:rPr>
              <a:t>The provider must document influenza “due to certain identified influenza viruses” or “other specified Influenza” or the coder will code unspecified Influenza.  </a:t>
            </a:r>
          </a:p>
          <a:p>
            <a:pPr>
              <a:buClr>
                <a:srgbClr val="00B0F0"/>
              </a:buClr>
              <a:buFont typeface="Wingdings" pitchFamily="2" charset="2"/>
              <a:buChar char="§"/>
            </a:pPr>
            <a:r>
              <a:rPr lang="en-US" sz="1700" dirty="0">
                <a:latin typeface="Arial" panose="020B0604020202020204" pitchFamily="34" charset="0"/>
                <a:cs typeface="Arial" panose="020B0604020202020204" pitchFamily="34" charset="0"/>
              </a:rPr>
              <a:t>The coder will not query for a more specific type of Influenza unless there conflicting documentation as to the type of influenza.</a:t>
            </a:r>
          </a:p>
          <a:p>
            <a:pPr>
              <a:buClr>
                <a:srgbClr val="00B0F0"/>
              </a:buClr>
              <a:buFont typeface="Wingdings" pitchFamily="2" charset="2"/>
              <a:buChar char="§"/>
            </a:pPr>
            <a:r>
              <a:rPr lang="en-US" sz="1700" dirty="0">
                <a:latin typeface="Arial" panose="020B0604020202020204" pitchFamily="34" charset="0"/>
                <a:cs typeface="Arial" panose="020B0604020202020204" pitchFamily="34" charset="0"/>
              </a:rPr>
              <a:t>The coder will not code from lab results, but could query for a cause and effect relationship between the type of influenza and the lab result.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085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255D-0657-444C-AE31-2E29A85CD0C6}"/>
              </a:ext>
            </a:extLst>
          </p:cNvPr>
          <p:cNvSpPr txBox="1">
            <a:spLocks/>
          </p:cNvSpPr>
          <p:nvPr/>
        </p:nvSpPr>
        <p:spPr>
          <a:xfrm>
            <a:off x="1550020" y="1042950"/>
            <a:ext cx="8983393" cy="70965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en-US" sz="2800" dirty="0">
                <a:solidFill>
                  <a:srgbClr val="002060"/>
                </a:solidFill>
                <a:latin typeface="Arial" panose="020B0604020202020204" pitchFamily="34" charset="0"/>
                <a:cs typeface="Arial" panose="020B0604020202020204" pitchFamily="34" charset="0"/>
              </a:rPr>
              <a:t>ICD-10-CM Official Guidelines for Coding and Reporting: </a:t>
            </a:r>
            <a:br>
              <a:rPr lang="en-US" sz="2800" dirty="0">
                <a:solidFill>
                  <a:srgbClr val="002060"/>
                </a:solidFill>
                <a:latin typeface="Arial" panose="020B0604020202020204" pitchFamily="34" charset="0"/>
                <a:cs typeface="Arial" panose="020B0604020202020204" pitchFamily="34" charset="0"/>
              </a:rPr>
            </a:br>
            <a:r>
              <a:rPr lang="en-US" sz="2800" i="1" dirty="0">
                <a:solidFill>
                  <a:srgbClr val="002060"/>
                </a:solidFill>
                <a:latin typeface="Arial" panose="020B0604020202020204" pitchFamily="34" charset="0"/>
                <a:cs typeface="Arial" panose="020B0604020202020204" pitchFamily="34" charset="0"/>
              </a:rPr>
              <a:t>Section I:C.10.c</a:t>
            </a:r>
          </a:p>
        </p:txBody>
      </p:sp>
      <p:sp>
        <p:nvSpPr>
          <p:cNvPr id="3" name="Content Placeholder 2">
            <a:extLst>
              <a:ext uri="{FF2B5EF4-FFF2-40B4-BE49-F238E27FC236}">
                <a16:creationId xmlns:a16="http://schemas.microsoft.com/office/drawing/2014/main" id="{D51B76D2-D2D4-3B4E-952B-2B259ADCA9E2}"/>
              </a:ext>
            </a:extLst>
          </p:cNvPr>
          <p:cNvSpPr txBox="1">
            <a:spLocks/>
          </p:cNvSpPr>
          <p:nvPr/>
        </p:nvSpPr>
        <p:spPr>
          <a:xfrm>
            <a:off x="1550020" y="1752600"/>
            <a:ext cx="9233209" cy="36334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002060"/>
                </a:solidFill>
                <a:latin typeface="Arial" panose="020B0604020202020204" pitchFamily="34" charset="0"/>
                <a:cs typeface="Arial" panose="020B0604020202020204" pitchFamily="34" charset="0"/>
              </a:rPr>
              <a:t>“Influenza due to certain identified influenza viruses </a:t>
            </a:r>
            <a:endParaRPr lang="en-US"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Code only </a:t>
            </a:r>
            <a:r>
              <a:rPr lang="en-US" sz="1600" b="1" dirty="0">
                <a:latin typeface="Arial" panose="020B0604020202020204" pitchFamily="34" charset="0"/>
                <a:cs typeface="Arial" panose="020B0604020202020204" pitchFamily="34" charset="0"/>
              </a:rPr>
              <a:t>confirmed</a:t>
            </a:r>
            <a:r>
              <a:rPr lang="en-US" sz="1600" dirty="0">
                <a:latin typeface="Arial" panose="020B0604020202020204" pitchFamily="34" charset="0"/>
                <a:cs typeface="Arial" panose="020B0604020202020204" pitchFamily="34" charset="0"/>
              </a:rPr>
              <a:t> cases of influenza due to certain identified influenza viruses (category J09), and due to other identified influenza virus (category J10). This is an exception to the hospital inpatient guideline Section II, H. (Uncertain Diagnosis). </a:t>
            </a: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In this context, “confirmation” does not require documentation of positive laboratory testing specific for avian or other novel influenza A or other identified influenza virus. However, coding should be based on the provider’s diagnostic statement that the patient has avian influenza, or other novel influenza A</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for category J09, or has another particular identified strain of influenza, such as H1N1 or H3N2, but not identified as novel or variant, for category J10. </a:t>
            </a:r>
          </a:p>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If the provider records “suspected</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or </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possible</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or </a:t>
            </a: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probable</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avian influenza, or novel influenza, or other identified influenza, then the appropriate influenza code from category J11, Influenza due to unidentified influenza virus, should be assigned. A code from category J09, Influenza due to certain identified influenza viruses, should not be assigned nor should a code from category J10, Influenza due to other identified influenza virus.“</a:t>
            </a:r>
          </a:p>
        </p:txBody>
      </p:sp>
    </p:spTree>
    <p:extLst>
      <p:ext uri="{BB962C8B-B14F-4D97-AF65-F5344CB8AC3E}">
        <p14:creationId xmlns:p14="http://schemas.microsoft.com/office/powerpoint/2010/main" val="3404618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806E-64E7-F142-88C9-78DFF185CE88}"/>
              </a:ext>
            </a:extLst>
          </p:cNvPr>
          <p:cNvSpPr txBox="1">
            <a:spLocks/>
          </p:cNvSpPr>
          <p:nvPr/>
        </p:nvSpPr>
        <p:spPr>
          <a:xfrm>
            <a:off x="1628776" y="1524000"/>
            <a:ext cx="7704667" cy="91439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2060"/>
                </a:solidFill>
                <a:latin typeface="Arial" panose="020B0604020202020204" pitchFamily="34" charset="0"/>
                <a:cs typeface="Arial" panose="020B0604020202020204" pitchFamily="34" charset="0"/>
              </a:rPr>
              <a:t>Influenza Documentation</a:t>
            </a:r>
          </a:p>
        </p:txBody>
      </p:sp>
      <p:sp>
        <p:nvSpPr>
          <p:cNvPr id="3" name="Content Placeholder 2">
            <a:extLst>
              <a:ext uri="{FF2B5EF4-FFF2-40B4-BE49-F238E27FC236}">
                <a16:creationId xmlns:a16="http://schemas.microsoft.com/office/drawing/2014/main" id="{35CC8C31-F669-AD4B-A976-2D5DA468C2A8}"/>
              </a:ext>
            </a:extLst>
          </p:cNvPr>
          <p:cNvSpPr txBox="1">
            <a:spLocks/>
          </p:cNvSpPr>
          <p:nvPr/>
        </p:nvSpPr>
        <p:spPr>
          <a:xfrm>
            <a:off x="1628776" y="2438399"/>
            <a:ext cx="8582026" cy="21670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buFont typeface="Wingdings" pitchFamily="2" charset="2"/>
              <a:buChar char="§"/>
            </a:pPr>
            <a:r>
              <a:rPr lang="en-US" sz="1600" b="1" u="sng" dirty="0">
                <a:latin typeface="Arial" panose="020B0604020202020204" pitchFamily="34" charset="0"/>
                <a:cs typeface="Arial" panose="020B0604020202020204" pitchFamily="34" charset="0"/>
              </a:rPr>
              <a:t>Novel Influenza A </a:t>
            </a:r>
            <a:r>
              <a:rPr lang="en-US" sz="1600" dirty="0">
                <a:latin typeface="Arial" panose="020B0604020202020204" pitchFamily="34" charset="0"/>
                <a:cs typeface="Arial" panose="020B0604020202020204" pitchFamily="34" charset="0"/>
              </a:rPr>
              <a:t>is either H1N1 or H5N1 which are both animal-borne influenzas (either swine or bird in origin) and are coded to the J09- category. A diagnosis of either H1N1 or H5N1 would likely generate a lot of interest in your facility (and your community).</a:t>
            </a:r>
          </a:p>
          <a:p>
            <a:pPr>
              <a:buClr>
                <a:srgbClr val="00B0F0"/>
              </a:buClr>
              <a:buFont typeface="Wingdings" pitchFamily="2" charset="2"/>
              <a:buChar char="§"/>
            </a:pPr>
            <a:endParaRPr lang="en-US" sz="1600" dirty="0">
              <a:latin typeface="Arial" panose="020B0604020202020204" pitchFamily="34" charset="0"/>
              <a:cs typeface="Arial" panose="020B0604020202020204" pitchFamily="34" charset="0"/>
            </a:endParaRPr>
          </a:p>
          <a:p>
            <a:pPr>
              <a:buClr>
                <a:srgbClr val="00B0F0"/>
              </a:buClr>
              <a:buFont typeface="Wingdings" pitchFamily="2" charset="2"/>
              <a:buChar char="§"/>
            </a:pPr>
            <a:r>
              <a:rPr lang="en-US" sz="1600" dirty="0">
                <a:latin typeface="Arial" panose="020B0604020202020204" pitchFamily="34" charset="0"/>
                <a:cs typeface="Arial" panose="020B0604020202020204" pitchFamily="34" charset="0"/>
              </a:rPr>
              <a:t>The ICD-10 index can be a little confusing in this area. The entire phrase “Novel Influenza A H1N1 (or H5N1)” should be documented in the medical record before you proceed to using the J09- codes.</a:t>
            </a:r>
          </a:p>
        </p:txBody>
      </p:sp>
    </p:spTree>
    <p:extLst>
      <p:ext uri="{BB962C8B-B14F-4D97-AF65-F5344CB8AC3E}">
        <p14:creationId xmlns:p14="http://schemas.microsoft.com/office/powerpoint/2010/main" val="206110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6079-4EA9-9248-9923-3A851407FC11}"/>
              </a:ext>
            </a:extLst>
          </p:cNvPr>
          <p:cNvSpPr>
            <a:spLocks noGrp="1"/>
          </p:cNvSpPr>
          <p:nvPr>
            <p:ph type="title" idx="4294967295"/>
          </p:nvPr>
        </p:nvSpPr>
        <p:spPr>
          <a:xfrm>
            <a:off x="1625600" y="969806"/>
            <a:ext cx="8940800" cy="1306785"/>
          </a:xfrm>
        </p:spPr>
        <p:txBody>
          <a:bodyPr vert="horz" lIns="91440" tIns="45720" rIns="91440" bIns="45720" rtlCol="0" anchor="t">
            <a:normAutofit/>
          </a:bodyPr>
          <a:lstStyle/>
          <a:p>
            <a:pPr defTabSz="457200"/>
            <a:r>
              <a:rPr lang="en-US" sz="4000" dirty="0">
                <a:solidFill>
                  <a:srgbClr val="002060"/>
                </a:solidFill>
                <a:latin typeface="Arial" panose="020B0604020202020204" pitchFamily="34" charset="0"/>
                <a:cs typeface="Arial" panose="020B0604020202020204" pitchFamily="34" charset="0"/>
              </a:rPr>
              <a:t>New Jersey’s </a:t>
            </a:r>
            <a:br>
              <a:rPr lang="en-US" sz="4000" dirty="0">
                <a:solidFill>
                  <a:srgbClr val="002060"/>
                </a:solidFill>
                <a:latin typeface="Arial" panose="020B0604020202020204" pitchFamily="34" charset="0"/>
                <a:cs typeface="Arial" panose="020B0604020202020204" pitchFamily="34" charset="0"/>
              </a:rPr>
            </a:br>
            <a:r>
              <a:rPr lang="en-US" sz="4000" dirty="0">
                <a:solidFill>
                  <a:srgbClr val="002060"/>
                </a:solidFill>
                <a:latin typeface="Arial" panose="020B0604020202020204" pitchFamily="34" charset="0"/>
                <a:cs typeface="Arial" panose="020B0604020202020204" pitchFamily="34" charset="0"/>
              </a:rPr>
              <a:t>Influenza Vaccination Statute </a:t>
            </a:r>
          </a:p>
        </p:txBody>
      </p:sp>
      <p:sp>
        <p:nvSpPr>
          <p:cNvPr id="4" name="Text Placeholder 3">
            <a:extLst>
              <a:ext uri="{FF2B5EF4-FFF2-40B4-BE49-F238E27FC236}">
                <a16:creationId xmlns:a16="http://schemas.microsoft.com/office/drawing/2014/main" id="{7B9D8883-4A7E-534D-A92A-0A2EABC6D7DA}"/>
              </a:ext>
            </a:extLst>
          </p:cNvPr>
          <p:cNvSpPr>
            <a:spLocks noGrp="1"/>
          </p:cNvSpPr>
          <p:nvPr>
            <p:ph type="body" sz="half" idx="4294967295"/>
          </p:nvPr>
        </p:nvSpPr>
        <p:spPr>
          <a:xfrm>
            <a:off x="1625600" y="2413413"/>
            <a:ext cx="8800790" cy="2689186"/>
          </a:xfrm>
        </p:spPr>
        <p:txBody>
          <a:bodyPr>
            <a:normAutofit/>
          </a:bodyPr>
          <a:lstStyle/>
          <a:p>
            <a:pPr marL="0" indent="0">
              <a:buNone/>
            </a:pP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January 2020 </a:t>
            </a:r>
          </a:p>
          <a:p>
            <a:pPr marL="457200" indent="-457200">
              <a:spcBef>
                <a:spcPts val="1600"/>
              </a:spcBef>
              <a:buClr>
                <a:srgbClr val="00B0F0"/>
              </a:buClr>
              <a:buFont typeface="Wingdings" panose="05000000000000000000" pitchFamily="2" charset="2"/>
              <a:buChar char="§"/>
            </a:pPr>
            <a:r>
              <a:rPr lang="en-US" sz="18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P.L. 2019, Chapter 330 mandating annual influenza vaccination became N.J. law on Jan. 13, 2020.</a:t>
            </a:r>
          </a:p>
          <a:p>
            <a:pPr marL="457200" indent="-457200">
              <a:spcBef>
                <a:spcPts val="1600"/>
              </a:spcBef>
              <a:buClr>
                <a:srgbClr val="00B0F0"/>
              </a:buClr>
              <a:buFont typeface="Wingdings" panose="05000000000000000000" pitchFamily="2" charset="2"/>
              <a:buChar char="§"/>
            </a:pPr>
            <a:r>
              <a:rPr lang="en-US" sz="18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Requires certain healthcare facilities to offer, and healthcare workers to receive, annual influenza vaccination. </a:t>
            </a:r>
          </a:p>
          <a:p>
            <a:pPr marL="457200" indent="-457200">
              <a:spcBef>
                <a:spcPts val="1600"/>
              </a:spcBef>
              <a:buClr>
                <a:srgbClr val="00B0F0"/>
              </a:buClr>
              <a:buFont typeface="Wingdings" panose="05000000000000000000" pitchFamily="2" charset="2"/>
              <a:buChar char="§"/>
            </a:pPr>
            <a:r>
              <a:rPr lang="en-US" sz="1800"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The law defines a healthcare facility as “a general or special hospital, nursing home, or home health care agency licensed pursuant to P.L.1971, c.136.”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543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321AE-87C4-244A-B21D-6D8B4B74C2C4}"/>
              </a:ext>
            </a:extLst>
          </p:cNvPr>
          <p:cNvSpPr txBox="1">
            <a:spLocks/>
          </p:cNvSpPr>
          <p:nvPr/>
        </p:nvSpPr>
        <p:spPr>
          <a:xfrm>
            <a:off x="1596483" y="1333117"/>
            <a:ext cx="8907966" cy="60503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2060"/>
                </a:solidFill>
                <a:latin typeface="Arial" panose="020B0604020202020204" pitchFamily="34" charset="0"/>
                <a:cs typeface="Arial" panose="020B0604020202020204" pitchFamily="34" charset="0"/>
              </a:rPr>
              <a:t>Novel Influenza A Clinical Indicators</a:t>
            </a:r>
          </a:p>
        </p:txBody>
      </p:sp>
      <p:sp>
        <p:nvSpPr>
          <p:cNvPr id="3" name="Content Placeholder 2">
            <a:extLst>
              <a:ext uri="{FF2B5EF4-FFF2-40B4-BE49-F238E27FC236}">
                <a16:creationId xmlns:a16="http://schemas.microsoft.com/office/drawing/2014/main" id="{02962720-BB10-EF4D-B575-C54A49EBCAA5}"/>
              </a:ext>
            </a:extLst>
          </p:cNvPr>
          <p:cNvSpPr txBox="1">
            <a:spLocks/>
          </p:cNvSpPr>
          <p:nvPr/>
        </p:nvSpPr>
        <p:spPr>
          <a:xfrm>
            <a:off x="1596483" y="2147889"/>
            <a:ext cx="8907966" cy="38662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buFont typeface="Wingdings" pitchFamily="2" charset="2"/>
              <a:buChar char="§"/>
            </a:pPr>
            <a:r>
              <a:rPr lang="en-US" sz="1800" dirty="0">
                <a:latin typeface="Arial" panose="020B0604020202020204" pitchFamily="34" charset="0"/>
                <a:cs typeface="Arial" panose="020B0604020202020204" pitchFamily="34" charset="0"/>
              </a:rPr>
              <a:t>Novel influenza A virus infection in humans cannot be diagnosed by clinical signs and symptoms alone; laboratory testing is required. </a:t>
            </a:r>
          </a:p>
          <a:p>
            <a:pPr>
              <a:buClr>
                <a:srgbClr val="00B0F0"/>
              </a:buClr>
              <a:buFont typeface="Wingdings" pitchFamily="2" charset="2"/>
              <a:buChar char="§"/>
            </a:pPr>
            <a:endParaRPr lang="en-US" sz="1800" dirty="0">
              <a:latin typeface="Arial" panose="020B0604020202020204" pitchFamily="34" charset="0"/>
              <a:cs typeface="Arial" panose="020B0604020202020204" pitchFamily="34" charset="0"/>
            </a:endParaRPr>
          </a:p>
          <a:p>
            <a:pPr>
              <a:buClr>
                <a:srgbClr val="00B0F0"/>
              </a:buClr>
              <a:buFont typeface="Wingdings" pitchFamily="2" charset="2"/>
              <a:buChar char="§"/>
            </a:pPr>
            <a:r>
              <a:rPr lang="en-US" sz="1800" dirty="0">
                <a:latin typeface="Arial" panose="020B0604020202020204" pitchFamily="34" charset="0"/>
                <a:cs typeface="Arial" panose="020B0604020202020204" pitchFamily="34" charset="0"/>
              </a:rPr>
              <a:t>Novel influenza A virus infection is usually diagnosed by collecting a swab from the nose or throat of the sick person during the first few days of illness. </a:t>
            </a:r>
          </a:p>
          <a:p>
            <a:pPr>
              <a:buClr>
                <a:srgbClr val="00B0F0"/>
              </a:buClr>
              <a:buFont typeface="Wingdings" pitchFamily="2" charset="2"/>
              <a:buChar char="§"/>
            </a:pPr>
            <a:endParaRPr lang="en-US" sz="1800" dirty="0">
              <a:latin typeface="Arial" panose="020B0604020202020204" pitchFamily="34" charset="0"/>
              <a:cs typeface="Arial" panose="020B0604020202020204" pitchFamily="34" charset="0"/>
            </a:endParaRPr>
          </a:p>
          <a:p>
            <a:pPr>
              <a:buClr>
                <a:srgbClr val="00B0F0"/>
              </a:buClr>
              <a:buFont typeface="Wingdings" pitchFamily="2" charset="2"/>
              <a:buChar char="§"/>
            </a:pPr>
            <a:r>
              <a:rPr lang="en-US" sz="1800" dirty="0">
                <a:latin typeface="Arial" panose="020B0604020202020204" pitchFamily="34" charset="0"/>
                <a:cs typeface="Arial" panose="020B0604020202020204" pitchFamily="34" charset="0"/>
              </a:rPr>
              <a:t>This specimen is sent to a lab; the laboratory looks for avian influenza A virus either by using a molecular test, by trying to grow the virus, or both. </a:t>
            </a:r>
          </a:p>
        </p:txBody>
      </p:sp>
    </p:spTree>
    <p:extLst>
      <p:ext uri="{BB962C8B-B14F-4D97-AF65-F5344CB8AC3E}">
        <p14:creationId xmlns:p14="http://schemas.microsoft.com/office/powerpoint/2010/main" val="1687148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7AA4-CA9D-9943-9684-3920EE73B81E}"/>
              </a:ext>
            </a:extLst>
          </p:cNvPr>
          <p:cNvSpPr txBox="1">
            <a:spLocks/>
          </p:cNvSpPr>
          <p:nvPr/>
        </p:nvSpPr>
        <p:spPr>
          <a:xfrm>
            <a:off x="1362243" y="891349"/>
            <a:ext cx="4996906" cy="5135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sz="3600" dirty="0">
                <a:solidFill>
                  <a:srgbClr val="002060"/>
                </a:solidFill>
                <a:latin typeface="Arial" panose="020B0604020202020204" pitchFamily="34" charset="0"/>
                <a:cs typeface="Arial" panose="020B0604020202020204" pitchFamily="34" charset="0"/>
              </a:rPr>
              <a:t>ICD CODING Influenza </a:t>
            </a:r>
          </a:p>
        </p:txBody>
      </p:sp>
      <p:graphicFrame>
        <p:nvGraphicFramePr>
          <p:cNvPr id="3" name="Table 2">
            <a:extLst>
              <a:ext uri="{FF2B5EF4-FFF2-40B4-BE49-F238E27FC236}">
                <a16:creationId xmlns:a16="http://schemas.microsoft.com/office/drawing/2014/main" id="{11343588-E48F-FE4C-9412-C1AC9359F508}"/>
              </a:ext>
            </a:extLst>
          </p:cNvPr>
          <p:cNvGraphicFramePr>
            <a:graphicFrameLocks noGrp="1"/>
          </p:cNvGraphicFramePr>
          <p:nvPr>
            <p:extLst>
              <p:ext uri="{D42A27DB-BD31-4B8C-83A1-F6EECF244321}">
                <p14:modId xmlns:p14="http://schemas.microsoft.com/office/powerpoint/2010/main" val="3848796667"/>
              </p:ext>
            </p:extLst>
          </p:nvPr>
        </p:nvGraphicFramePr>
        <p:xfrm>
          <a:off x="6359149" y="978537"/>
          <a:ext cx="4845531" cy="4580154"/>
        </p:xfrm>
        <a:graphic>
          <a:graphicData uri="http://schemas.openxmlformats.org/drawingml/2006/table">
            <a:tbl>
              <a:tblPr/>
              <a:tblGrid>
                <a:gridCol w="413119">
                  <a:extLst>
                    <a:ext uri="{9D8B030D-6E8A-4147-A177-3AD203B41FA5}">
                      <a16:colId xmlns:a16="http://schemas.microsoft.com/office/drawing/2014/main" val="3362347567"/>
                    </a:ext>
                  </a:extLst>
                </a:gridCol>
                <a:gridCol w="4432412">
                  <a:extLst>
                    <a:ext uri="{9D8B030D-6E8A-4147-A177-3AD203B41FA5}">
                      <a16:colId xmlns:a16="http://schemas.microsoft.com/office/drawing/2014/main" val="2441012278"/>
                    </a:ext>
                  </a:extLst>
                </a:gridCol>
              </a:tblGrid>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J09X1</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identified novel influenza A (H1N1) virus with pneumonia ***</a:t>
                      </a:r>
                    </a:p>
                  </a:txBody>
                  <a:tcPr marL="6561" marR="6561" marT="6561" marB="0" anchor="b">
                    <a:lnL>
                      <a:noFill/>
                    </a:lnL>
                    <a:lnR>
                      <a:noFill/>
                    </a:lnR>
                    <a:lnT>
                      <a:noFill/>
                    </a:lnT>
                    <a:lnB>
                      <a:noFill/>
                    </a:lnB>
                  </a:tcPr>
                </a:tc>
                <a:extLst>
                  <a:ext uri="{0D108BD9-81ED-4DB2-BD59-A6C34878D82A}">
                    <a16:rowId xmlns:a16="http://schemas.microsoft.com/office/drawing/2014/main" val="1283438362"/>
                  </a:ext>
                </a:extLst>
              </a:tr>
              <a:tr h="379197">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J09X2</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identified novel influenza A (H1N1) virus with other respiratory manifestations ***</a:t>
                      </a:r>
                    </a:p>
                  </a:txBody>
                  <a:tcPr marL="6561" marR="6561" marT="6561" marB="0" anchor="b">
                    <a:lnL>
                      <a:noFill/>
                    </a:lnL>
                    <a:lnR>
                      <a:noFill/>
                    </a:lnR>
                    <a:lnT>
                      <a:noFill/>
                    </a:lnT>
                    <a:lnB>
                      <a:noFill/>
                    </a:lnB>
                  </a:tcPr>
                </a:tc>
                <a:extLst>
                  <a:ext uri="{0D108BD9-81ED-4DB2-BD59-A6C34878D82A}">
                    <a16:rowId xmlns:a16="http://schemas.microsoft.com/office/drawing/2014/main" val="2746908158"/>
                  </a:ext>
                </a:extLst>
              </a:tr>
              <a:tr h="379197">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J09X3</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identified novel influenza A (H1N1) virus with gastrointestinal manifestations ***</a:t>
                      </a:r>
                    </a:p>
                  </a:txBody>
                  <a:tcPr marL="6561" marR="6561" marT="6561" marB="0" anchor="b">
                    <a:lnL>
                      <a:noFill/>
                    </a:lnL>
                    <a:lnR>
                      <a:noFill/>
                    </a:lnR>
                    <a:lnT>
                      <a:noFill/>
                    </a:lnT>
                    <a:lnB>
                      <a:noFill/>
                    </a:lnB>
                  </a:tcPr>
                </a:tc>
                <a:extLst>
                  <a:ext uri="{0D108BD9-81ED-4DB2-BD59-A6C34878D82A}">
                    <a16:rowId xmlns:a16="http://schemas.microsoft.com/office/drawing/2014/main" val="4038487758"/>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J09X9</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identified novel influenza A (H1N1) virus with other manifestations ***</a:t>
                      </a:r>
                    </a:p>
                  </a:txBody>
                  <a:tcPr marL="6561" marR="6561" marT="6561" marB="0" anchor="b">
                    <a:lnL>
                      <a:noFill/>
                    </a:lnL>
                    <a:lnR>
                      <a:noFill/>
                    </a:lnR>
                    <a:lnT>
                      <a:noFill/>
                    </a:lnT>
                    <a:lnB>
                      <a:noFill/>
                    </a:lnB>
                  </a:tcPr>
                </a:tc>
                <a:extLst>
                  <a:ext uri="{0D108BD9-81ED-4DB2-BD59-A6C34878D82A}">
                    <a16:rowId xmlns:a16="http://schemas.microsoft.com/office/drawing/2014/main" val="1080925766"/>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J1000</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other identified influenza virus with unspecified type of pneumonia</a:t>
                      </a:r>
                    </a:p>
                  </a:txBody>
                  <a:tcPr marL="6561" marR="6561" marT="6561" marB="0" anchor="b">
                    <a:lnL>
                      <a:noFill/>
                    </a:lnL>
                    <a:lnR>
                      <a:noFill/>
                    </a:lnR>
                    <a:lnT>
                      <a:noFill/>
                    </a:lnT>
                    <a:lnB>
                      <a:noFill/>
                    </a:lnB>
                  </a:tcPr>
                </a:tc>
                <a:extLst>
                  <a:ext uri="{0D108BD9-81ED-4DB2-BD59-A6C34878D82A}">
                    <a16:rowId xmlns:a16="http://schemas.microsoft.com/office/drawing/2014/main" val="2580710263"/>
                  </a:ext>
                </a:extLst>
              </a:tr>
              <a:tr h="379197">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J1001</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other identified influenza virus with the same other identified influenza virus pneumonia</a:t>
                      </a:r>
                    </a:p>
                  </a:txBody>
                  <a:tcPr marL="6561" marR="6561" marT="6561" marB="0" anchor="b">
                    <a:lnL>
                      <a:noFill/>
                    </a:lnL>
                    <a:lnR>
                      <a:noFill/>
                    </a:lnR>
                    <a:lnT>
                      <a:noFill/>
                    </a:lnT>
                    <a:lnB>
                      <a:noFill/>
                    </a:lnB>
                  </a:tcPr>
                </a:tc>
                <a:extLst>
                  <a:ext uri="{0D108BD9-81ED-4DB2-BD59-A6C34878D82A}">
                    <a16:rowId xmlns:a16="http://schemas.microsoft.com/office/drawing/2014/main" val="2355930411"/>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J1008</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other identified influenza virus with other specified pneumonia</a:t>
                      </a:r>
                    </a:p>
                  </a:txBody>
                  <a:tcPr marL="6561" marR="6561" marT="6561" marB="0" anchor="b">
                    <a:lnL>
                      <a:noFill/>
                    </a:lnL>
                    <a:lnR>
                      <a:noFill/>
                    </a:lnR>
                    <a:lnT>
                      <a:noFill/>
                    </a:lnT>
                    <a:lnB>
                      <a:noFill/>
                    </a:lnB>
                  </a:tcPr>
                </a:tc>
                <a:extLst>
                  <a:ext uri="{0D108BD9-81ED-4DB2-BD59-A6C34878D82A}">
                    <a16:rowId xmlns:a16="http://schemas.microsoft.com/office/drawing/2014/main" val="3523477784"/>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J101</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other identified influenza virus with other respiratory manifestations</a:t>
                      </a:r>
                    </a:p>
                  </a:txBody>
                  <a:tcPr marL="6561" marR="6561" marT="6561" marB="0" anchor="b">
                    <a:lnL>
                      <a:noFill/>
                    </a:lnL>
                    <a:lnR>
                      <a:noFill/>
                    </a:lnR>
                    <a:lnT>
                      <a:noFill/>
                    </a:lnT>
                    <a:lnB>
                      <a:noFill/>
                    </a:lnB>
                  </a:tcPr>
                </a:tc>
                <a:extLst>
                  <a:ext uri="{0D108BD9-81ED-4DB2-BD59-A6C34878D82A}">
                    <a16:rowId xmlns:a16="http://schemas.microsoft.com/office/drawing/2014/main" val="386431789"/>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J102</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other identified influenza virus with gastrointestinal manifestations</a:t>
                      </a:r>
                    </a:p>
                  </a:txBody>
                  <a:tcPr marL="6561" marR="6561" marT="6561" marB="0" anchor="b">
                    <a:lnL>
                      <a:noFill/>
                    </a:lnL>
                    <a:lnR>
                      <a:noFill/>
                    </a:lnR>
                    <a:lnT>
                      <a:noFill/>
                    </a:lnT>
                    <a:lnB>
                      <a:noFill/>
                    </a:lnB>
                  </a:tcPr>
                </a:tc>
                <a:extLst>
                  <a:ext uri="{0D108BD9-81ED-4DB2-BD59-A6C34878D82A}">
                    <a16:rowId xmlns:a16="http://schemas.microsoft.com/office/drawing/2014/main" val="1104768403"/>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J1081</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other identified influenza virus with encephalopathy</a:t>
                      </a:r>
                    </a:p>
                  </a:txBody>
                  <a:tcPr marL="6561" marR="6561" marT="6561" marB="0" anchor="b">
                    <a:lnL>
                      <a:noFill/>
                    </a:lnL>
                    <a:lnR>
                      <a:noFill/>
                    </a:lnR>
                    <a:lnT>
                      <a:noFill/>
                    </a:lnT>
                    <a:lnB>
                      <a:noFill/>
                    </a:lnB>
                  </a:tcPr>
                </a:tc>
                <a:extLst>
                  <a:ext uri="{0D108BD9-81ED-4DB2-BD59-A6C34878D82A}">
                    <a16:rowId xmlns:a16="http://schemas.microsoft.com/office/drawing/2014/main" val="3311748760"/>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J1082</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other identified influenza virus with myocarditis</a:t>
                      </a:r>
                    </a:p>
                  </a:txBody>
                  <a:tcPr marL="6561" marR="6561" marT="6561" marB="0" anchor="b">
                    <a:lnL>
                      <a:noFill/>
                    </a:lnL>
                    <a:lnR>
                      <a:noFill/>
                    </a:lnR>
                    <a:lnT>
                      <a:noFill/>
                    </a:lnT>
                    <a:lnB>
                      <a:noFill/>
                    </a:lnB>
                  </a:tcPr>
                </a:tc>
                <a:extLst>
                  <a:ext uri="{0D108BD9-81ED-4DB2-BD59-A6C34878D82A}">
                    <a16:rowId xmlns:a16="http://schemas.microsoft.com/office/drawing/2014/main" val="36920827"/>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J1083</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other identified influenza virus with otitis media</a:t>
                      </a:r>
                    </a:p>
                  </a:txBody>
                  <a:tcPr marL="6561" marR="6561" marT="6561" marB="0" anchor="b">
                    <a:lnL>
                      <a:noFill/>
                    </a:lnL>
                    <a:lnR>
                      <a:noFill/>
                    </a:lnR>
                    <a:lnT>
                      <a:noFill/>
                    </a:lnT>
                    <a:lnB>
                      <a:noFill/>
                    </a:lnB>
                  </a:tcPr>
                </a:tc>
                <a:extLst>
                  <a:ext uri="{0D108BD9-81ED-4DB2-BD59-A6C34878D82A}">
                    <a16:rowId xmlns:a16="http://schemas.microsoft.com/office/drawing/2014/main" val="3412956026"/>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J1089</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other identified influenza virus with other manifestations</a:t>
                      </a:r>
                    </a:p>
                  </a:txBody>
                  <a:tcPr marL="6561" marR="6561" marT="6561" marB="0" anchor="b">
                    <a:lnL>
                      <a:noFill/>
                    </a:lnL>
                    <a:lnR>
                      <a:noFill/>
                    </a:lnR>
                    <a:lnT>
                      <a:noFill/>
                    </a:lnT>
                    <a:lnB>
                      <a:noFill/>
                    </a:lnB>
                  </a:tcPr>
                </a:tc>
                <a:extLst>
                  <a:ext uri="{0D108BD9-81ED-4DB2-BD59-A6C34878D82A}">
                    <a16:rowId xmlns:a16="http://schemas.microsoft.com/office/drawing/2014/main" val="1297674857"/>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J1100</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unidentified influenza virus with unspecified type of pneumonia</a:t>
                      </a:r>
                    </a:p>
                  </a:txBody>
                  <a:tcPr marL="6561" marR="6561" marT="6561" marB="0" anchor="b">
                    <a:lnL>
                      <a:noFill/>
                    </a:lnL>
                    <a:lnR>
                      <a:noFill/>
                    </a:lnR>
                    <a:lnT>
                      <a:noFill/>
                    </a:lnT>
                    <a:lnB>
                      <a:noFill/>
                    </a:lnB>
                  </a:tcPr>
                </a:tc>
                <a:extLst>
                  <a:ext uri="{0D108BD9-81ED-4DB2-BD59-A6C34878D82A}">
                    <a16:rowId xmlns:a16="http://schemas.microsoft.com/office/drawing/2014/main" val="1350064971"/>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J1108</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unidentified influenza virus with specified pneumonia</a:t>
                      </a:r>
                    </a:p>
                  </a:txBody>
                  <a:tcPr marL="6561" marR="6561" marT="6561" marB="0" anchor="b">
                    <a:lnL>
                      <a:noFill/>
                    </a:lnL>
                    <a:lnR>
                      <a:noFill/>
                    </a:lnR>
                    <a:lnT>
                      <a:noFill/>
                    </a:lnT>
                    <a:lnB>
                      <a:noFill/>
                    </a:lnB>
                  </a:tcPr>
                </a:tc>
                <a:extLst>
                  <a:ext uri="{0D108BD9-81ED-4DB2-BD59-A6C34878D82A}">
                    <a16:rowId xmlns:a16="http://schemas.microsoft.com/office/drawing/2014/main" val="2686179422"/>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J111</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unidentified influenza virus with other respiratory manifestations</a:t>
                      </a:r>
                    </a:p>
                  </a:txBody>
                  <a:tcPr marL="6561" marR="6561" marT="6561" marB="0" anchor="b">
                    <a:lnL>
                      <a:noFill/>
                    </a:lnL>
                    <a:lnR>
                      <a:noFill/>
                    </a:lnR>
                    <a:lnT>
                      <a:noFill/>
                    </a:lnT>
                    <a:lnB>
                      <a:noFill/>
                    </a:lnB>
                  </a:tcPr>
                </a:tc>
                <a:extLst>
                  <a:ext uri="{0D108BD9-81ED-4DB2-BD59-A6C34878D82A}">
                    <a16:rowId xmlns:a16="http://schemas.microsoft.com/office/drawing/2014/main" val="3363549895"/>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J112</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unidentified influenza virus with gastrointestinal manifestations</a:t>
                      </a:r>
                    </a:p>
                  </a:txBody>
                  <a:tcPr marL="6561" marR="6561" marT="6561" marB="0" anchor="b">
                    <a:lnL>
                      <a:noFill/>
                    </a:lnL>
                    <a:lnR>
                      <a:noFill/>
                    </a:lnR>
                    <a:lnT>
                      <a:noFill/>
                    </a:lnT>
                    <a:lnB>
                      <a:noFill/>
                    </a:lnB>
                  </a:tcPr>
                </a:tc>
                <a:extLst>
                  <a:ext uri="{0D108BD9-81ED-4DB2-BD59-A6C34878D82A}">
                    <a16:rowId xmlns:a16="http://schemas.microsoft.com/office/drawing/2014/main" val="3000200174"/>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J1181</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unidentified influenza virus with encephalopathy</a:t>
                      </a:r>
                    </a:p>
                  </a:txBody>
                  <a:tcPr marL="6561" marR="6561" marT="6561" marB="0" anchor="b">
                    <a:lnL>
                      <a:noFill/>
                    </a:lnL>
                    <a:lnR>
                      <a:noFill/>
                    </a:lnR>
                    <a:lnT>
                      <a:noFill/>
                    </a:lnT>
                    <a:lnB>
                      <a:noFill/>
                    </a:lnB>
                  </a:tcPr>
                </a:tc>
                <a:extLst>
                  <a:ext uri="{0D108BD9-81ED-4DB2-BD59-A6C34878D82A}">
                    <a16:rowId xmlns:a16="http://schemas.microsoft.com/office/drawing/2014/main" val="645450965"/>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J1182</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unidentified influenza virus with myocarditis</a:t>
                      </a:r>
                    </a:p>
                  </a:txBody>
                  <a:tcPr marL="6561" marR="6561" marT="6561" marB="0" anchor="b">
                    <a:lnL>
                      <a:noFill/>
                    </a:lnL>
                    <a:lnR>
                      <a:noFill/>
                    </a:lnR>
                    <a:lnT>
                      <a:noFill/>
                    </a:lnT>
                    <a:lnB>
                      <a:noFill/>
                    </a:lnB>
                  </a:tcPr>
                </a:tc>
                <a:extLst>
                  <a:ext uri="{0D108BD9-81ED-4DB2-BD59-A6C34878D82A}">
                    <a16:rowId xmlns:a16="http://schemas.microsoft.com/office/drawing/2014/main" val="3762755941"/>
                  </a:ext>
                </a:extLst>
              </a:tr>
              <a:tr h="0">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J1183</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unidentified influenza virus with otitis media</a:t>
                      </a:r>
                    </a:p>
                  </a:txBody>
                  <a:tcPr marL="6561" marR="6561" marT="6561" marB="0" anchor="b">
                    <a:lnL>
                      <a:noFill/>
                    </a:lnL>
                    <a:lnR>
                      <a:noFill/>
                    </a:lnR>
                    <a:lnT>
                      <a:noFill/>
                    </a:lnT>
                    <a:lnB>
                      <a:noFill/>
                    </a:lnB>
                  </a:tcPr>
                </a:tc>
                <a:extLst>
                  <a:ext uri="{0D108BD9-81ED-4DB2-BD59-A6C34878D82A}">
                    <a16:rowId xmlns:a16="http://schemas.microsoft.com/office/drawing/2014/main" val="2979876201"/>
                  </a:ext>
                </a:extLst>
              </a:tr>
              <a:tr h="194946">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J1189</a:t>
                      </a:r>
                    </a:p>
                  </a:txBody>
                  <a:tcPr marL="6561" marR="6561" marT="6561" marB="0" anchor="b">
                    <a:lnL>
                      <a:noFill/>
                    </a:lnL>
                    <a:lnR>
                      <a:noFill/>
                    </a:lnR>
                    <a:lnT>
                      <a:noFill/>
                    </a:lnT>
                    <a:lnB>
                      <a:noFill/>
                    </a:lnB>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Influenza due to unidentified influenza virus with other manifestations</a:t>
                      </a:r>
                    </a:p>
                  </a:txBody>
                  <a:tcPr marL="6561" marR="6561" marT="6561" marB="0" anchor="b">
                    <a:lnL>
                      <a:noFill/>
                    </a:lnL>
                    <a:lnR>
                      <a:noFill/>
                    </a:lnR>
                    <a:lnT>
                      <a:noFill/>
                    </a:lnT>
                    <a:lnB>
                      <a:noFill/>
                    </a:lnB>
                  </a:tcPr>
                </a:tc>
                <a:extLst>
                  <a:ext uri="{0D108BD9-81ED-4DB2-BD59-A6C34878D82A}">
                    <a16:rowId xmlns:a16="http://schemas.microsoft.com/office/drawing/2014/main" val="1933959109"/>
                  </a:ext>
                </a:extLst>
              </a:tr>
            </a:tbl>
          </a:graphicData>
        </a:graphic>
      </p:graphicFrame>
      <p:sp>
        <p:nvSpPr>
          <p:cNvPr id="4" name="TextBox 3">
            <a:extLst>
              <a:ext uri="{FF2B5EF4-FFF2-40B4-BE49-F238E27FC236}">
                <a16:creationId xmlns:a16="http://schemas.microsoft.com/office/drawing/2014/main" id="{A876E09C-2294-7347-B4E1-1A6841A26FB7}"/>
              </a:ext>
            </a:extLst>
          </p:cNvPr>
          <p:cNvSpPr txBox="1"/>
          <p:nvPr/>
        </p:nvSpPr>
        <p:spPr>
          <a:xfrm>
            <a:off x="1362243" y="1494263"/>
            <a:ext cx="4705815"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following codes should be used for Influenza</a:t>
            </a:r>
          </a:p>
          <a:p>
            <a:endParaRPr lang="en-US" sz="1600" dirty="0">
              <a:latin typeface="Arial" panose="020B0604020202020204" pitchFamily="34" charset="0"/>
              <a:cs typeface="Arial" panose="020B0604020202020204" pitchFamily="34" charset="0"/>
            </a:endParaRPr>
          </a:p>
          <a:p>
            <a:r>
              <a:rPr lang="en-US" sz="1600" b="0" i="0" u="none" strike="noStrike" dirty="0">
                <a:solidFill>
                  <a:srgbClr val="000000"/>
                </a:solidFill>
                <a:effectLst/>
                <a:latin typeface="Arial" panose="020B0604020202020204" pitchFamily="34" charset="0"/>
                <a:cs typeface="Arial" panose="020B0604020202020204" pitchFamily="34" charset="0"/>
              </a:rPr>
              <a:t>*** CODE ONLY IF CONFIRMED</a:t>
            </a: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16159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F255-EBC5-1044-8C14-6AD09AE13EB0}"/>
              </a:ext>
            </a:extLst>
          </p:cNvPr>
          <p:cNvSpPr txBox="1">
            <a:spLocks/>
          </p:cNvSpPr>
          <p:nvPr/>
        </p:nvSpPr>
        <p:spPr>
          <a:xfrm>
            <a:off x="1583266" y="1090143"/>
            <a:ext cx="8457549" cy="5714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sz="3600" dirty="0">
                <a:solidFill>
                  <a:srgbClr val="002060"/>
                </a:solidFill>
                <a:latin typeface="Arial" panose="020B0604020202020204" pitchFamily="34" charset="0"/>
                <a:cs typeface="Arial" panose="020B0604020202020204" pitchFamily="34" charset="0"/>
              </a:rPr>
              <a:t>ICD CODING COVID -19</a:t>
            </a:r>
          </a:p>
        </p:txBody>
      </p:sp>
      <p:graphicFrame>
        <p:nvGraphicFramePr>
          <p:cNvPr id="3" name="Table 2">
            <a:extLst>
              <a:ext uri="{FF2B5EF4-FFF2-40B4-BE49-F238E27FC236}">
                <a16:creationId xmlns:a16="http://schemas.microsoft.com/office/drawing/2014/main" id="{145FB7C6-AFFD-8A4A-8B84-316B4B42496B}"/>
              </a:ext>
            </a:extLst>
          </p:cNvPr>
          <p:cNvGraphicFramePr>
            <a:graphicFrameLocks noGrp="1"/>
          </p:cNvGraphicFramePr>
          <p:nvPr>
            <p:extLst>
              <p:ext uri="{D42A27DB-BD31-4B8C-83A1-F6EECF244321}">
                <p14:modId xmlns:p14="http://schemas.microsoft.com/office/powerpoint/2010/main" val="3641498124"/>
              </p:ext>
            </p:extLst>
          </p:nvPr>
        </p:nvGraphicFramePr>
        <p:xfrm>
          <a:off x="1721797" y="1677934"/>
          <a:ext cx="7150100" cy="1751066"/>
        </p:xfrm>
        <a:graphic>
          <a:graphicData uri="http://schemas.openxmlformats.org/drawingml/2006/table">
            <a:tbl>
              <a:tblPr/>
              <a:tblGrid>
                <a:gridCol w="609600">
                  <a:extLst>
                    <a:ext uri="{9D8B030D-6E8A-4147-A177-3AD203B41FA5}">
                      <a16:colId xmlns:a16="http://schemas.microsoft.com/office/drawing/2014/main" val="3328647383"/>
                    </a:ext>
                  </a:extLst>
                </a:gridCol>
                <a:gridCol w="6540500">
                  <a:extLst>
                    <a:ext uri="{9D8B030D-6E8A-4147-A177-3AD203B41FA5}">
                      <a16:colId xmlns:a16="http://schemas.microsoft.com/office/drawing/2014/main" val="96635423"/>
                    </a:ext>
                  </a:extLst>
                </a:gridCol>
              </a:tblGrid>
              <a:tr h="235279">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U07.1</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COVID-19 ***</a:t>
                      </a:r>
                    </a:p>
                  </a:txBody>
                  <a:tcPr marL="9525" marR="9525" marT="9525" marB="0" anchor="b">
                    <a:lnL>
                      <a:noFill/>
                    </a:lnL>
                    <a:lnR>
                      <a:noFill/>
                    </a:lnR>
                    <a:lnT>
                      <a:noFill/>
                    </a:lnT>
                    <a:lnB>
                      <a:noFill/>
                    </a:lnB>
                  </a:tcPr>
                </a:tc>
                <a:extLst>
                  <a:ext uri="{0D108BD9-81ED-4DB2-BD59-A6C34878D82A}">
                    <a16:rowId xmlns:a16="http://schemas.microsoft.com/office/drawing/2014/main" val="2934763049"/>
                  </a:ext>
                </a:extLst>
              </a:tr>
              <a:tr h="216541">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862424959"/>
                  </a:ext>
                </a:extLst>
              </a:tr>
              <a:tr h="21654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Z01.84</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Encounter for antibody response examination</a:t>
                      </a:r>
                    </a:p>
                  </a:txBody>
                  <a:tcPr marL="9525" marR="9525" marT="9525" marB="0" anchor="b">
                    <a:lnL>
                      <a:noFill/>
                    </a:lnL>
                    <a:lnR>
                      <a:noFill/>
                    </a:lnR>
                    <a:lnT>
                      <a:noFill/>
                    </a:lnT>
                    <a:lnB>
                      <a:noFill/>
                    </a:lnB>
                  </a:tcPr>
                </a:tc>
                <a:extLst>
                  <a:ext uri="{0D108BD9-81ED-4DB2-BD59-A6C34878D82A}">
                    <a16:rowId xmlns:a16="http://schemas.microsoft.com/office/drawing/2014/main" val="3171397991"/>
                  </a:ext>
                </a:extLst>
              </a:tr>
              <a:tr h="21654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Z11.52</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Encounter for screening for COVID-19*</a:t>
                      </a:r>
                    </a:p>
                  </a:txBody>
                  <a:tcPr marL="9525" marR="9525" marT="9525" marB="0" anchor="b">
                    <a:lnL>
                      <a:noFill/>
                    </a:lnL>
                    <a:lnR>
                      <a:noFill/>
                    </a:lnR>
                    <a:lnT>
                      <a:noFill/>
                    </a:lnT>
                    <a:lnB>
                      <a:noFill/>
                    </a:lnB>
                  </a:tcPr>
                </a:tc>
                <a:extLst>
                  <a:ext uri="{0D108BD9-81ED-4DB2-BD59-A6C34878D82A}">
                    <a16:rowId xmlns:a16="http://schemas.microsoft.com/office/drawing/2014/main" val="3897688540"/>
                  </a:ext>
                </a:extLst>
              </a:tr>
              <a:tr h="21654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Z20.822</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Contact with and (suspected) exposure to COVID-19</a:t>
                      </a:r>
                    </a:p>
                  </a:txBody>
                  <a:tcPr marL="9525" marR="9525" marT="9525" marB="0" anchor="b">
                    <a:lnL>
                      <a:noFill/>
                    </a:lnL>
                    <a:lnR>
                      <a:noFill/>
                    </a:lnR>
                    <a:lnT>
                      <a:noFill/>
                    </a:lnT>
                    <a:lnB>
                      <a:noFill/>
                    </a:lnB>
                  </a:tcPr>
                </a:tc>
                <a:extLst>
                  <a:ext uri="{0D108BD9-81ED-4DB2-BD59-A6C34878D82A}">
                    <a16:rowId xmlns:a16="http://schemas.microsoft.com/office/drawing/2014/main" val="46132426"/>
                  </a:ext>
                </a:extLst>
              </a:tr>
              <a:tr h="21654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Z86.19</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Personal history of COVID-19</a:t>
                      </a:r>
                    </a:p>
                  </a:txBody>
                  <a:tcPr marL="9525" marR="9525" marT="9525" marB="0" anchor="b">
                    <a:lnL>
                      <a:noFill/>
                    </a:lnL>
                    <a:lnR>
                      <a:noFill/>
                    </a:lnR>
                    <a:lnT>
                      <a:noFill/>
                    </a:lnT>
                    <a:lnB>
                      <a:noFill/>
                    </a:lnB>
                  </a:tcPr>
                </a:tc>
                <a:extLst>
                  <a:ext uri="{0D108BD9-81ED-4DB2-BD59-A6C34878D82A}">
                    <a16:rowId xmlns:a16="http://schemas.microsoft.com/office/drawing/2014/main" val="236955717"/>
                  </a:ext>
                </a:extLst>
              </a:tr>
              <a:tr h="216541">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946645144"/>
                  </a:ext>
                </a:extLst>
              </a:tr>
              <a:tr h="21654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M35.81</a:t>
                      </a:r>
                    </a:p>
                  </a:txBody>
                  <a:tcPr marL="9525" marR="9525" marT="9525" marB="0" anchor="b">
                    <a:lnL>
                      <a:noFill/>
                    </a:lnL>
                    <a:lnR>
                      <a:noFill/>
                    </a:lnR>
                    <a:lnT>
                      <a:noFill/>
                    </a:lnT>
                    <a:lnB>
                      <a:noFill/>
                    </a:lnB>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Multisystem Inflammatory Syndrome**</a:t>
                      </a:r>
                    </a:p>
                  </a:txBody>
                  <a:tcPr marL="9525" marR="9525" marT="9525" marB="0" anchor="b">
                    <a:lnL>
                      <a:noFill/>
                    </a:lnL>
                    <a:lnR>
                      <a:noFill/>
                    </a:lnR>
                    <a:lnT>
                      <a:noFill/>
                    </a:lnT>
                    <a:lnB>
                      <a:noFill/>
                    </a:lnB>
                  </a:tcPr>
                </a:tc>
                <a:extLst>
                  <a:ext uri="{0D108BD9-81ED-4DB2-BD59-A6C34878D82A}">
                    <a16:rowId xmlns:a16="http://schemas.microsoft.com/office/drawing/2014/main" val="3613149115"/>
                  </a:ext>
                </a:extLst>
              </a:tr>
            </a:tbl>
          </a:graphicData>
        </a:graphic>
      </p:graphicFrame>
      <p:graphicFrame>
        <p:nvGraphicFramePr>
          <p:cNvPr id="4" name="Table 3">
            <a:extLst>
              <a:ext uri="{FF2B5EF4-FFF2-40B4-BE49-F238E27FC236}">
                <a16:creationId xmlns:a16="http://schemas.microsoft.com/office/drawing/2014/main" id="{151F5F05-7F82-F440-A548-1CC01A3A8DF9}"/>
              </a:ext>
            </a:extLst>
          </p:cNvPr>
          <p:cNvGraphicFramePr>
            <a:graphicFrameLocks noGrp="1"/>
          </p:cNvGraphicFramePr>
          <p:nvPr>
            <p:extLst>
              <p:ext uri="{D42A27DB-BD31-4B8C-83A1-F6EECF244321}">
                <p14:modId xmlns:p14="http://schemas.microsoft.com/office/powerpoint/2010/main" val="3835930710"/>
              </p:ext>
            </p:extLst>
          </p:nvPr>
        </p:nvGraphicFramePr>
        <p:xfrm>
          <a:off x="2310018" y="3710086"/>
          <a:ext cx="4976446" cy="1447800"/>
        </p:xfrm>
        <a:graphic>
          <a:graphicData uri="http://schemas.openxmlformats.org/drawingml/2006/table">
            <a:tbl>
              <a:tblPr/>
              <a:tblGrid>
                <a:gridCol w="4976446">
                  <a:extLst>
                    <a:ext uri="{9D8B030D-6E8A-4147-A177-3AD203B41FA5}">
                      <a16:colId xmlns:a16="http://schemas.microsoft.com/office/drawing/2014/main" val="2760120966"/>
                    </a:ext>
                  </a:extLst>
                </a:gridCol>
              </a:tblGrid>
              <a:tr h="124887">
                <a:tc>
                  <a:txBody>
                    <a:bodyPr/>
                    <a:lstStyle/>
                    <a:p>
                      <a:pPr algn="l" fontAlgn="b"/>
                      <a:r>
                        <a:rPr lang="en-US" sz="1000" b="0" i="0" u="none" strike="noStrike" dirty="0">
                          <a:solidFill>
                            <a:srgbClr val="000000"/>
                          </a:solidFill>
                          <a:effectLst/>
                          <a:latin typeface="Arial" panose="020B0604020202020204" pitchFamily="34" charset="0"/>
                          <a:cs typeface="Arial" panose="020B0604020202020204" pitchFamily="34" charset="0"/>
                        </a:rPr>
                        <a:t>*** CODE ONLY IF CONFIRMED</a:t>
                      </a:r>
                    </a:p>
                  </a:txBody>
                  <a:tcPr marL="9525" marR="9525" marT="9525" marB="0" anchor="b">
                    <a:lnL>
                      <a:noFill/>
                    </a:lnL>
                    <a:lnR>
                      <a:noFill/>
                    </a:lnR>
                    <a:lnT>
                      <a:noFill/>
                    </a:lnT>
                    <a:lnB>
                      <a:noFill/>
                    </a:lnB>
                  </a:tcPr>
                </a:tc>
                <a:extLst>
                  <a:ext uri="{0D108BD9-81ED-4DB2-BD59-A6C34878D82A}">
                    <a16:rowId xmlns:a16="http://schemas.microsoft.com/office/drawing/2014/main" val="3083054351"/>
                  </a:ext>
                </a:extLst>
              </a:tr>
              <a:tr h="124887">
                <a:tc>
                  <a:txBody>
                    <a:bodyPr/>
                    <a:lstStyle/>
                    <a:p>
                      <a:pPr algn="l" fontAlgn="b"/>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442542316"/>
                  </a:ext>
                </a:extLst>
              </a:tr>
              <a:tr h="124887">
                <a:tc>
                  <a:txBody>
                    <a:bodyPr/>
                    <a:lstStyle/>
                    <a:p>
                      <a:pPr algn="l" fontAlgn="b"/>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54511878"/>
                  </a:ext>
                </a:extLst>
              </a:tr>
              <a:tr h="226045">
                <a:tc>
                  <a:txBody>
                    <a:bodyPr/>
                    <a:lstStyle/>
                    <a:p>
                      <a:pPr algn="l" fontAlgn="b"/>
                      <a:r>
                        <a:rPr lang="en-US" sz="1000" b="0" i="0" u="none" strike="noStrike" dirty="0">
                          <a:solidFill>
                            <a:srgbClr val="000000"/>
                          </a:solidFill>
                          <a:effectLst/>
                          <a:latin typeface="Arial" panose="020B0604020202020204" pitchFamily="34" charset="0"/>
                          <a:cs typeface="Arial" panose="020B0604020202020204" pitchFamily="34" charset="0"/>
                        </a:rPr>
                        <a:t>* should not be used during the pandemic - coders should assign the Z20.822 anytime anyone is being tested for COVID during the pandemic.</a:t>
                      </a:r>
                    </a:p>
                  </a:txBody>
                  <a:tcPr marL="9525" marR="9525" marT="9525" marB="0" anchor="b">
                    <a:lnL>
                      <a:noFill/>
                    </a:lnL>
                    <a:lnR>
                      <a:noFill/>
                    </a:lnR>
                    <a:lnT>
                      <a:noFill/>
                    </a:lnT>
                    <a:lnB>
                      <a:noFill/>
                    </a:lnB>
                  </a:tcPr>
                </a:tc>
                <a:extLst>
                  <a:ext uri="{0D108BD9-81ED-4DB2-BD59-A6C34878D82A}">
                    <a16:rowId xmlns:a16="http://schemas.microsoft.com/office/drawing/2014/main" val="339785417"/>
                  </a:ext>
                </a:extLst>
              </a:tr>
              <a:tr h="124887">
                <a:tc>
                  <a:txBody>
                    <a:bodyPr/>
                    <a:lstStyle/>
                    <a:p>
                      <a:pPr algn="l" fontAlgn="b"/>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14392228"/>
                  </a:ext>
                </a:extLst>
              </a:tr>
              <a:tr h="124887">
                <a:tc>
                  <a:txBody>
                    <a:bodyPr/>
                    <a:lstStyle/>
                    <a:p>
                      <a:pPr algn="l" fontAlgn="b"/>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6887895"/>
                  </a:ext>
                </a:extLst>
              </a:tr>
              <a:tr h="0">
                <a:tc>
                  <a:txBody>
                    <a:bodyPr/>
                    <a:lstStyle/>
                    <a:p>
                      <a:pPr algn="l" fontAlgn="b"/>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975156959"/>
                  </a:ext>
                </a:extLst>
              </a:tr>
              <a:tr h="124887">
                <a:tc>
                  <a:txBody>
                    <a:bodyPr/>
                    <a:lstStyle/>
                    <a:p>
                      <a:pPr algn="l" fontAlgn="b"/>
                      <a:r>
                        <a:rPr lang="en-US" sz="1000" b="0" i="0" u="none" strike="noStrike" dirty="0">
                          <a:solidFill>
                            <a:srgbClr val="000000"/>
                          </a:solidFill>
                          <a:effectLst/>
                          <a:latin typeface="Arial" panose="020B0604020202020204" pitchFamily="34" charset="0"/>
                          <a:cs typeface="Arial" panose="020B0604020202020204" pitchFamily="34" charset="0"/>
                        </a:rPr>
                        <a:t>** should be assigned without the U07.1</a:t>
                      </a:r>
                    </a:p>
                  </a:txBody>
                  <a:tcPr marL="9525" marR="9525" marT="9525" marB="0" anchor="b">
                    <a:lnL>
                      <a:noFill/>
                    </a:lnL>
                    <a:lnR>
                      <a:noFill/>
                    </a:lnR>
                    <a:lnT>
                      <a:noFill/>
                    </a:lnT>
                    <a:lnB>
                      <a:noFill/>
                    </a:lnB>
                  </a:tcPr>
                </a:tc>
                <a:extLst>
                  <a:ext uri="{0D108BD9-81ED-4DB2-BD59-A6C34878D82A}">
                    <a16:rowId xmlns:a16="http://schemas.microsoft.com/office/drawing/2014/main" val="3651001781"/>
                  </a:ext>
                </a:extLst>
              </a:tr>
            </a:tbl>
          </a:graphicData>
        </a:graphic>
      </p:graphicFrame>
    </p:spTree>
    <p:extLst>
      <p:ext uri="{BB962C8B-B14F-4D97-AF65-F5344CB8AC3E}">
        <p14:creationId xmlns:p14="http://schemas.microsoft.com/office/powerpoint/2010/main" val="104104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A526-975A-C245-B3CC-038CAE691EB2}"/>
              </a:ext>
            </a:extLst>
          </p:cNvPr>
          <p:cNvSpPr txBox="1">
            <a:spLocks/>
          </p:cNvSpPr>
          <p:nvPr/>
        </p:nvSpPr>
        <p:spPr>
          <a:xfrm>
            <a:off x="1503673" y="1170379"/>
            <a:ext cx="10853737" cy="6273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2060"/>
                </a:solidFill>
                <a:latin typeface="Arial" panose="020B0604020202020204" pitchFamily="34" charset="0"/>
                <a:cs typeface="Arial" panose="020B0604020202020204" pitchFamily="34" charset="0"/>
              </a:rPr>
              <a:t>COVID Like Illness vs. Influenza Like Illness</a:t>
            </a:r>
          </a:p>
        </p:txBody>
      </p:sp>
      <p:sp>
        <p:nvSpPr>
          <p:cNvPr id="3" name="Content Placeholder 2">
            <a:extLst>
              <a:ext uri="{FF2B5EF4-FFF2-40B4-BE49-F238E27FC236}">
                <a16:creationId xmlns:a16="http://schemas.microsoft.com/office/drawing/2014/main" id="{C0863E47-3190-5149-B610-471069A6EFA4}"/>
              </a:ext>
            </a:extLst>
          </p:cNvPr>
          <p:cNvSpPr txBox="1">
            <a:spLocks/>
          </p:cNvSpPr>
          <p:nvPr/>
        </p:nvSpPr>
        <p:spPr>
          <a:xfrm>
            <a:off x="1629936" y="1797713"/>
            <a:ext cx="8932127" cy="42625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00B0F0"/>
              </a:buClr>
              <a:buFont typeface="Wingdings" pitchFamily="2" charset="2"/>
              <a:buChar char="§"/>
            </a:pPr>
            <a:endParaRPr lang="en-US" sz="1600" dirty="0">
              <a:latin typeface="Arial" panose="020B0604020202020204" pitchFamily="34" charset="0"/>
              <a:ea typeface="Calibri" panose="020F0502020204030204" pitchFamily="34" charset="0"/>
              <a:cs typeface="Arial" panose="020B0604020202020204" pitchFamily="34" charset="0"/>
            </a:endParaRPr>
          </a:p>
          <a:p>
            <a:pPr marL="57150" indent="-285750">
              <a:spcBef>
                <a:spcPts val="0"/>
              </a:spcBef>
              <a:buClr>
                <a:srgbClr val="00B0F0"/>
              </a:buClr>
              <a:buFont typeface="Wingdings" pitchFamily="2" charset="2"/>
              <a:buChar char="§"/>
            </a:pPr>
            <a:r>
              <a:rPr lang="en-US" sz="1400" u="sng" dirty="0">
                <a:latin typeface="Arial" panose="020B0604020202020204" pitchFamily="34" charset="0"/>
                <a:ea typeface="Calibri" panose="020F0502020204030204" pitchFamily="34" charset="0"/>
                <a:cs typeface="Arial" panose="020B0604020202020204" pitchFamily="34" charset="0"/>
              </a:rPr>
              <a:t>COVID-like illness (CLI)</a:t>
            </a:r>
            <a:r>
              <a:rPr lang="en-US" sz="1400" dirty="0">
                <a:latin typeface="Arial" panose="020B0604020202020204" pitchFamily="34" charset="0"/>
                <a:ea typeface="Calibri" panose="020F0502020204030204" pitchFamily="34" charset="0"/>
                <a:cs typeface="Arial" panose="020B0604020202020204" pitchFamily="34" charset="0"/>
              </a:rPr>
              <a:t> is defined as fever and cough or dyspnea (shortness of breath, difficulty breathing, etc.) or the presence of coronavirus diagnosis codes and not the diagnosis of another specified respiratory pathogen (influenza, parainfluenza and RSV). </a:t>
            </a:r>
          </a:p>
          <a:p>
            <a:pPr marL="57150" indent="-285750">
              <a:spcBef>
                <a:spcPts val="1200"/>
              </a:spcBef>
              <a:buClr>
                <a:srgbClr val="00B0F0"/>
              </a:buClr>
              <a:buFont typeface="Wingdings" pitchFamily="2" charset="2"/>
              <a:buChar char="§"/>
            </a:pPr>
            <a:r>
              <a:rPr lang="en-US" sz="1400" u="sng" dirty="0">
                <a:latin typeface="Arial" panose="020B0604020202020204" pitchFamily="34" charset="0"/>
                <a:ea typeface="Calibri" panose="020F0502020204030204" pitchFamily="34" charset="0"/>
                <a:cs typeface="Arial" panose="020B0604020202020204" pitchFamily="34" charset="0"/>
              </a:rPr>
              <a:t>Influenza-like illness (ILI)</a:t>
            </a:r>
            <a:r>
              <a:rPr lang="en-US" sz="1400" dirty="0">
                <a:latin typeface="Arial" panose="020B0604020202020204" pitchFamily="34" charset="0"/>
                <a:ea typeface="Calibri" panose="020F0502020204030204" pitchFamily="34" charset="0"/>
                <a:cs typeface="Arial" panose="020B0604020202020204" pitchFamily="34" charset="0"/>
              </a:rPr>
              <a:t> is defined as fever (&gt; 100°F [37.8°C], oral or equivalent) and cough and/or sore throat (in the absence of a known cause other than influenza). Influenza-like illness (ILI) is defined as fever (&gt; 100°F [37.8°C], oral or equivalent) and cough and/or sore throat (in the absence of a known cause other</a:t>
            </a:r>
            <a:br>
              <a:rPr lang="en-US" sz="1400" dirty="0">
                <a:latin typeface="Arial" panose="020B0604020202020204" pitchFamily="34" charset="0"/>
                <a:ea typeface="Calibri" panose="020F0502020204030204" pitchFamily="34" charset="0"/>
                <a:cs typeface="Arial" panose="020B0604020202020204" pitchFamily="34" charset="0"/>
              </a:rPr>
            </a:br>
            <a:r>
              <a:rPr lang="en-US" sz="1400" dirty="0">
                <a:latin typeface="Arial" panose="020B0604020202020204" pitchFamily="34" charset="0"/>
                <a:ea typeface="Calibri" panose="020F0502020204030204" pitchFamily="34" charset="0"/>
                <a:cs typeface="Arial" panose="020B0604020202020204" pitchFamily="34" charset="0"/>
              </a:rPr>
              <a:t>than influenza). For long term care facilities, fever is defined as 2°F above baseline temperature. ILI Activity from long term care (LTC) facilities and absenteeism data from schools is collected in the ILI Module of the Communicable Disease. </a:t>
            </a:r>
          </a:p>
          <a:p>
            <a:pPr>
              <a:spcBef>
                <a:spcPts val="0"/>
              </a:spcBef>
              <a:buClr>
                <a:srgbClr val="00B0F0"/>
              </a:buClr>
              <a:buFont typeface="Wingdings" pitchFamily="2" charset="2"/>
              <a:buChar char="§"/>
            </a:pPr>
            <a:endParaRPr lang="en-US" sz="1400" dirty="0">
              <a:latin typeface="Arial" panose="020B0604020202020204" pitchFamily="34" charset="0"/>
              <a:ea typeface="Calibri" panose="020F0502020204030204" pitchFamily="34" charset="0"/>
              <a:cs typeface="Arial" panose="020B0604020202020204" pitchFamily="34" charset="0"/>
            </a:endParaRPr>
          </a:p>
          <a:p>
            <a:pPr marL="57150" indent="-285750">
              <a:spcBef>
                <a:spcPts val="0"/>
              </a:spcBef>
              <a:buClr>
                <a:srgbClr val="00B0F0"/>
              </a:buClr>
              <a:buFont typeface="Wingdings" pitchFamily="2" charset="2"/>
              <a:buChar char="§"/>
            </a:pPr>
            <a:r>
              <a:rPr lang="en-US" sz="1400" u="sng" dirty="0">
                <a:latin typeface="Arial" panose="020B0604020202020204" pitchFamily="34" charset="0"/>
                <a:ea typeface="Calibri" panose="020F0502020204030204" pitchFamily="34" charset="0"/>
                <a:cs typeface="Arial" panose="020B0604020202020204" pitchFamily="34" charset="0"/>
              </a:rPr>
              <a:t>Diagnostics </a:t>
            </a:r>
            <a:r>
              <a:rPr lang="en-US" sz="1400" dirty="0">
                <a:latin typeface="Arial" panose="020B0604020202020204" pitchFamily="34" charset="0"/>
                <a:ea typeface="Calibri" panose="020F0502020204030204" pitchFamily="34" charset="0"/>
                <a:cs typeface="Arial" panose="020B0604020202020204" pitchFamily="34" charset="0"/>
              </a:rPr>
              <a:t>Laboratory testing: Real-time polymerase chain reaction (PCR) results for influenza (AH1N1, AH3N2, and B) are obtained from electronic laboratory transmission submitted by acute care, commercial and public health laboratories to CDRSS. Rapid influenza test data and respiratory syncytial virus data are acquired from facilities reporting via the National Respiratory and Enteric Virus Surveillance System (NREVSS) or CDRSS ILI module.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383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150893-1124-A28E-7C80-1FC9A5B53E6A}"/>
              </a:ext>
            </a:extLst>
          </p:cNvPr>
          <p:cNvSpPr txBox="1"/>
          <p:nvPr/>
        </p:nvSpPr>
        <p:spPr>
          <a:xfrm>
            <a:off x="3104146" y="921205"/>
            <a:ext cx="614813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COVID-19 Bivalent Booster</a:t>
            </a:r>
          </a:p>
        </p:txBody>
      </p:sp>
      <p:sp>
        <p:nvSpPr>
          <p:cNvPr id="3" name="TextBox 2">
            <a:extLst>
              <a:ext uri="{FF2B5EF4-FFF2-40B4-BE49-F238E27FC236}">
                <a16:creationId xmlns:a16="http://schemas.microsoft.com/office/drawing/2014/main" id="{775DA108-B849-BFBB-CC40-63D93DC5E188}"/>
              </a:ext>
            </a:extLst>
          </p:cNvPr>
          <p:cNvSpPr txBox="1"/>
          <p:nvPr/>
        </p:nvSpPr>
        <p:spPr>
          <a:xfrm>
            <a:off x="1374301" y="1503521"/>
            <a:ext cx="9607826" cy="3754874"/>
          </a:xfrm>
          <a:prstGeom prst="rect">
            <a:avLst/>
          </a:prstGeom>
          <a:noFill/>
        </p:spPr>
        <p:txBody>
          <a:bodyPr wrap="square" rtlCol="0">
            <a:spAutoFit/>
          </a:bodyPr>
          <a:lstStyle/>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The COVID-19 bivalent booster is now the only FDA and CDC approved booster for COVID-19. The previous monovalent boosters are no longer in use.</a:t>
            </a:r>
          </a:p>
          <a:p>
            <a:endParaRPr lang="en-US" sz="14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The Pfizer bivalent booster is recommended for individuals age 12 and older</a:t>
            </a:r>
          </a:p>
          <a:p>
            <a:endParaRPr lang="en-US" sz="14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The Moderna bivalent booster is recommended for individuals age 18 and older</a:t>
            </a:r>
          </a:p>
          <a:p>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The bivalent booster offers protection against serious illness and may prevent infection withCOVID-19 Omicron variants, as well as the earlier COVID-19 variants.</a:t>
            </a:r>
          </a:p>
          <a:p>
            <a:endParaRPr lang="en-US" sz="1400" dirty="0">
              <a:latin typeface="Arial" panose="020B0604020202020204" pitchFamily="34" charset="0"/>
              <a:cs typeface="Arial" panose="020B0604020202020204" pitchFamily="34" charset="0"/>
            </a:endParaRPr>
          </a:p>
          <a:p>
            <a:pPr algn="l">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  Getting a COVID-19 vaccine after you recover from COVID-19 infection provides added protection against COVID-19.</a:t>
            </a:r>
          </a:p>
          <a:p>
            <a:pPr algn="l"/>
            <a:endParaRPr lang="en-US" sz="1400" b="0" i="0" dirty="0">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   People who are moderately or severely immunocompromised have </a:t>
            </a:r>
            <a:r>
              <a:rPr lang="en-US" sz="1400" b="0" i="0" u="sng" dirty="0">
                <a:solidFill>
                  <a:srgbClr val="075290"/>
                </a:solidFill>
                <a:effectLst/>
                <a:latin typeface="Arial" panose="020B0604020202020204" pitchFamily="34" charset="0"/>
                <a:cs typeface="Arial" panose="020B0604020202020204" pitchFamily="34" charset="0"/>
                <a:hlinkClick r:id="rId2"/>
              </a:rPr>
              <a:t>different recommendations for COVID-19 vaccines</a:t>
            </a:r>
            <a:r>
              <a:rPr lang="en-US" sz="1400" b="0" i="0" dirty="0">
                <a:solidFill>
                  <a:srgbClr val="000000"/>
                </a:solidFill>
                <a:effectLst/>
                <a:latin typeface="Arial" panose="020B0604020202020204" pitchFamily="34" charset="0"/>
                <a:cs typeface="Arial" panose="020B0604020202020204" pitchFamily="34" charset="0"/>
              </a:rPr>
              <a:t>.</a:t>
            </a:r>
          </a:p>
          <a:p>
            <a:pPr algn="l"/>
            <a:endParaRPr lang="en-US" sz="1400" b="0" i="0" dirty="0">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400" b="0" i="0" dirty="0">
                <a:solidFill>
                  <a:srgbClr val="000000"/>
                </a:solidFill>
                <a:effectLst/>
                <a:latin typeface="Arial" panose="020B0604020202020204" pitchFamily="34" charset="0"/>
                <a:cs typeface="Arial" panose="020B0604020202020204" pitchFamily="34" charset="0"/>
              </a:rPr>
              <a:t>   </a:t>
            </a:r>
            <a:r>
              <a:rPr lang="en-US" sz="1400" b="0" i="0" u="sng" dirty="0">
                <a:solidFill>
                  <a:srgbClr val="075290"/>
                </a:solidFill>
                <a:effectLst/>
                <a:latin typeface="Arial" panose="020B0604020202020204" pitchFamily="34" charset="0"/>
                <a:cs typeface="Arial" panose="020B0604020202020204" pitchFamily="34" charset="0"/>
                <a:hlinkClick r:id="rId3"/>
              </a:rPr>
              <a:t>COVID-19 vaccine and booster recommendations</a:t>
            </a:r>
            <a:r>
              <a:rPr lang="en-US" sz="1400" b="0" i="0" dirty="0">
                <a:solidFill>
                  <a:srgbClr val="000000"/>
                </a:solidFill>
                <a:effectLst/>
                <a:latin typeface="Arial" panose="020B0604020202020204" pitchFamily="34" charset="0"/>
                <a:cs typeface="Arial" panose="020B0604020202020204" pitchFamily="34" charset="0"/>
              </a:rPr>
              <a:t> may be updated as CDC continues to monitor the latest data. </a:t>
            </a:r>
            <a:r>
              <a:rPr lang="en-US" sz="1400" dirty="0">
                <a:latin typeface="Arial" panose="020B0604020202020204" pitchFamily="34" charset="0"/>
                <a:cs typeface="Arial" panose="020B0604020202020204" pitchFamily="34" charset="0"/>
                <a:hlinkClick r:id="rId4"/>
              </a:rPr>
              <a:t>Stay Up to Date with COVID-19 Vaccines Including Boosters | CDC</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7263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BA22-DAAA-554E-AAD3-332DC6932574}"/>
              </a:ext>
            </a:extLst>
          </p:cNvPr>
          <p:cNvSpPr txBox="1">
            <a:spLocks/>
          </p:cNvSpPr>
          <p:nvPr/>
        </p:nvSpPr>
        <p:spPr>
          <a:xfrm>
            <a:off x="1580685" y="1041613"/>
            <a:ext cx="903063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2060"/>
                </a:solidFill>
                <a:latin typeface="Arial" panose="020B0604020202020204" pitchFamily="34" charset="0"/>
                <a:cs typeface="Arial" panose="020B0604020202020204" pitchFamily="34" charset="0"/>
              </a:rPr>
              <a:t>Coadministration of Vaccines</a:t>
            </a:r>
          </a:p>
        </p:txBody>
      </p:sp>
      <p:sp>
        <p:nvSpPr>
          <p:cNvPr id="3" name="Content Placeholder 2">
            <a:extLst>
              <a:ext uri="{FF2B5EF4-FFF2-40B4-BE49-F238E27FC236}">
                <a16:creationId xmlns:a16="http://schemas.microsoft.com/office/drawing/2014/main" id="{079EF302-9FB6-6C47-98A4-60BC6B0A7E3F}"/>
              </a:ext>
            </a:extLst>
          </p:cNvPr>
          <p:cNvSpPr txBox="1">
            <a:spLocks/>
          </p:cNvSpPr>
          <p:nvPr/>
        </p:nvSpPr>
        <p:spPr>
          <a:xfrm>
            <a:off x="1580685" y="1861359"/>
            <a:ext cx="8943279" cy="34262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b="0" i="0" dirty="0">
                <a:latin typeface="Arial" panose="020B0604020202020204" pitchFamily="34" charset="0"/>
                <a:cs typeface="Arial" panose="020B0604020202020204" pitchFamily="34" charset="0"/>
              </a:rPr>
              <a:t>CDC has stated that a COVID-19 vaccine or booster and a flu vaccine can be administered at the same time if an individual is eligible and the timing coincides.</a:t>
            </a:r>
          </a:p>
          <a:p>
            <a:pPr lvl="0"/>
            <a:r>
              <a:rPr lang="en-US" sz="1600" b="0" i="0" dirty="0">
                <a:latin typeface="Arial" panose="020B0604020202020204" pitchFamily="34" charset="0"/>
                <a:cs typeface="Arial" panose="020B0604020202020204" pitchFamily="34" charset="0"/>
              </a:rPr>
              <a:t>Even though both vaccines can be given at the same visit, people should follow the recommended schedule for either vaccine: If you haven’t gotten your currently recommended doses of COVID-19 vaccine, get a COVID-19 vaccine as soon as you can, and ideally get a flu vaccine by the end of October.</a:t>
            </a:r>
            <a:endParaRPr lang="en-US" sz="1600" b="0" i="0" dirty="0">
              <a:solidFill>
                <a:schemeClr val="bg1"/>
              </a:solidFill>
              <a:effectLst/>
              <a:latin typeface="Arial" panose="020B0604020202020204" pitchFamily="34" charset="0"/>
              <a:cs typeface="Arial" panose="020B0604020202020204" pitchFamily="34" charset="0"/>
            </a:endParaRPr>
          </a:p>
          <a:p>
            <a:pPr>
              <a:buClr>
                <a:srgbClr val="00B0F0"/>
              </a:buClr>
              <a:buFont typeface="Wingdings" pitchFamily="2" charset="2"/>
              <a:buChar char="§"/>
            </a:pPr>
            <a:r>
              <a:rPr lang="en-US" sz="1600" dirty="0">
                <a:latin typeface="Arial" panose="020B0604020202020204" pitchFamily="34" charset="0"/>
                <a:cs typeface="Arial" panose="020B0604020202020204" pitchFamily="34" charset="0"/>
              </a:rPr>
              <a:t>Providers should check current CDC COVID-19 vaccination guidance for updated information concerning coadministration.</a:t>
            </a:r>
            <a:endParaRPr lang="en-US" sz="105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0F92DC7-295B-47A5-B7A2-B0AD86AB55D4}"/>
              </a:ext>
            </a:extLst>
          </p:cNvPr>
          <p:cNvSpPr txBox="1"/>
          <p:nvPr/>
        </p:nvSpPr>
        <p:spPr>
          <a:xfrm>
            <a:off x="1819776" y="4179036"/>
            <a:ext cx="8704188" cy="646331"/>
          </a:xfrm>
          <a:prstGeom prst="rect">
            <a:avLst/>
          </a:prstGeom>
          <a:noFill/>
        </p:spPr>
        <p:txBody>
          <a:bodyPr wrap="square">
            <a:spAutoFit/>
          </a:bodyPr>
          <a:lstStyle/>
          <a:p>
            <a:r>
              <a:rPr lang="en-US" dirty="0">
                <a:hlinkClick r:id="rId3"/>
              </a:rPr>
              <a:t>Webinar: Thursday, September 8, 2022 – </a:t>
            </a:r>
            <a:r>
              <a:rPr lang="en-US" i="1" dirty="0">
                <a:hlinkClick r:id="rId3"/>
              </a:rPr>
              <a:t>2022-2023 Influenza Vaccination Recommendations and Guidance on Coadministration with COVID-19 Vaccines</a:t>
            </a:r>
            <a:r>
              <a:rPr lang="en-US" dirty="0">
                <a:hlinkClick r:id="rId3"/>
              </a:rPr>
              <a:t> (cdc.gov)</a:t>
            </a:r>
            <a:endParaRPr lang="en-US" dirty="0"/>
          </a:p>
        </p:txBody>
      </p:sp>
    </p:spTree>
    <p:extLst>
      <p:ext uri="{BB962C8B-B14F-4D97-AF65-F5344CB8AC3E}">
        <p14:creationId xmlns:p14="http://schemas.microsoft.com/office/powerpoint/2010/main" val="1739618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8D92A-FE34-C148-8C79-D18DBA5232C0}"/>
              </a:ext>
            </a:extLst>
          </p:cNvPr>
          <p:cNvSpPr txBox="1">
            <a:spLocks/>
          </p:cNvSpPr>
          <p:nvPr/>
        </p:nvSpPr>
        <p:spPr>
          <a:xfrm>
            <a:off x="1583473" y="1263006"/>
            <a:ext cx="8596668" cy="68845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2060"/>
                </a:solidFill>
                <a:latin typeface="Arial" panose="020B0604020202020204" pitchFamily="34" charset="0"/>
                <a:cs typeface="Arial" panose="020B0604020202020204" pitchFamily="34" charset="0"/>
              </a:rPr>
              <a:t>Additional Resources</a:t>
            </a:r>
          </a:p>
        </p:txBody>
      </p:sp>
      <p:sp>
        <p:nvSpPr>
          <p:cNvPr id="3" name="Content Placeholder 2">
            <a:extLst>
              <a:ext uri="{FF2B5EF4-FFF2-40B4-BE49-F238E27FC236}">
                <a16:creationId xmlns:a16="http://schemas.microsoft.com/office/drawing/2014/main" id="{DCB276F0-56BE-1A40-8816-6AA779CD39AF}"/>
              </a:ext>
            </a:extLst>
          </p:cNvPr>
          <p:cNvSpPr txBox="1">
            <a:spLocks/>
          </p:cNvSpPr>
          <p:nvPr/>
        </p:nvSpPr>
        <p:spPr>
          <a:xfrm>
            <a:off x="1471961" y="1938211"/>
            <a:ext cx="9466115" cy="34819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buFont typeface="Wingdings" panose="05000000000000000000" pitchFamily="2" charset="2"/>
              <a:buChar char="§"/>
            </a:pPr>
            <a:r>
              <a:rPr lang="en-US" sz="1250" dirty="0">
                <a:latin typeface="Arial" panose="020B0604020202020204" pitchFamily="34" charset="0"/>
                <a:cs typeface="Arial" panose="020B0604020202020204" pitchFamily="34" charset="0"/>
                <a:hlinkClick r:id="rId3"/>
              </a:rPr>
              <a:t>Summary of Recommendations (cdc.gov)</a:t>
            </a:r>
            <a:endParaRPr lang="en-US" sz="1250" dirty="0">
              <a:latin typeface="Arial" panose="020B0604020202020204" pitchFamily="34" charset="0"/>
              <a:cs typeface="Arial" panose="020B0604020202020204" pitchFamily="34" charset="0"/>
            </a:endParaRPr>
          </a:p>
          <a:p>
            <a:pPr>
              <a:buClr>
                <a:srgbClr val="00B0F0"/>
              </a:buClr>
              <a:buFont typeface="Wingdings" panose="05000000000000000000" pitchFamily="2" charset="2"/>
              <a:buChar char="§"/>
            </a:pPr>
            <a:r>
              <a:rPr lang="en-US" sz="1250" dirty="0">
                <a:latin typeface="Arial" panose="020B0604020202020204" pitchFamily="34" charset="0"/>
                <a:cs typeface="Arial" panose="020B0604020202020204" pitchFamily="34" charset="0"/>
                <a:hlinkClick r:id="rId4"/>
              </a:rPr>
              <a:t>Post-acute and Long-term Care Facility Toolkit: Influenza Vaccination among Healthcare Personnel | Seasonal Influenza (Flu) | CDC</a:t>
            </a:r>
            <a:endParaRPr lang="en-US" sz="1250" dirty="0">
              <a:latin typeface="Arial" panose="020B0604020202020204" pitchFamily="34" charset="0"/>
              <a:cs typeface="Arial" panose="020B0604020202020204" pitchFamily="34" charset="0"/>
            </a:endParaRPr>
          </a:p>
          <a:p>
            <a:pPr>
              <a:buClr>
                <a:srgbClr val="00B0F0"/>
              </a:buClr>
              <a:buFont typeface="Wingdings" panose="05000000000000000000" pitchFamily="2" charset="2"/>
              <a:buChar char="§"/>
            </a:pPr>
            <a:r>
              <a:rPr lang="en-US" sz="1250" dirty="0">
                <a:latin typeface="Arial" panose="020B0604020202020204" pitchFamily="34" charset="0"/>
                <a:cs typeface="Arial" panose="020B0604020202020204" pitchFamily="34" charset="0"/>
                <a:hlinkClick r:id="rId5"/>
              </a:rPr>
              <a:t>Frequently Asked Influenza (Flu) Questions: 2022-2023 Season | CDC</a:t>
            </a:r>
            <a:endParaRPr lang="en-US" sz="1250" dirty="0">
              <a:latin typeface="Arial" panose="020B0604020202020204" pitchFamily="34" charset="0"/>
              <a:cs typeface="Arial" panose="020B0604020202020204" pitchFamily="34" charset="0"/>
            </a:endParaRPr>
          </a:p>
          <a:p>
            <a:pPr>
              <a:buClr>
                <a:srgbClr val="00B0F0"/>
              </a:buClr>
              <a:buFont typeface="Wingdings" panose="05000000000000000000" pitchFamily="2" charset="2"/>
              <a:buChar char="§"/>
            </a:pPr>
            <a:r>
              <a:rPr lang="en-US" sz="1250" dirty="0">
                <a:latin typeface="Arial" panose="020B0604020202020204" pitchFamily="34" charset="0"/>
                <a:cs typeface="Arial" panose="020B0604020202020204" pitchFamily="34" charset="0"/>
                <a:hlinkClick r:id="rId6"/>
              </a:rPr>
              <a:t>Information for Health Professionals | CDC</a:t>
            </a:r>
            <a:endParaRPr lang="en-US" sz="1250" dirty="0">
              <a:solidFill>
                <a:srgbClr val="212121"/>
              </a:solidFill>
              <a:latin typeface="Arial" panose="020B0604020202020204" pitchFamily="34" charset="0"/>
              <a:cs typeface="Arial" panose="020B0604020202020204" pitchFamily="34" charset="0"/>
            </a:endParaRPr>
          </a:p>
          <a:p>
            <a:pPr>
              <a:buClr>
                <a:srgbClr val="00B0F0"/>
              </a:buClr>
              <a:buFont typeface="Wingdings" panose="05000000000000000000" pitchFamily="2" charset="2"/>
              <a:buChar char="§"/>
            </a:pPr>
            <a:r>
              <a:rPr lang="en-US" sz="1250" dirty="0">
                <a:solidFill>
                  <a:srgbClr val="212121"/>
                </a:solidFill>
                <a:latin typeface="Arial" panose="020B0604020202020204" pitchFamily="34" charset="0"/>
                <a:cs typeface="Arial" panose="020B0604020202020204" pitchFamily="34" charset="0"/>
                <a:hlinkClick r:id="rId7"/>
              </a:rPr>
              <a:t>https://www.cdc.gov/vaccines/hcp/acip-recs/vacc-specific/flu.html</a:t>
            </a:r>
            <a:endParaRPr lang="en-US" sz="1250" dirty="0">
              <a:solidFill>
                <a:srgbClr val="212121"/>
              </a:solidFill>
              <a:latin typeface="Arial" panose="020B0604020202020204" pitchFamily="34" charset="0"/>
              <a:cs typeface="Arial" panose="020B0604020202020204" pitchFamily="34" charset="0"/>
            </a:endParaRPr>
          </a:p>
          <a:p>
            <a:pPr>
              <a:buClr>
                <a:srgbClr val="00B0F0"/>
              </a:buClr>
              <a:buFont typeface="Wingdings" panose="05000000000000000000" pitchFamily="2" charset="2"/>
              <a:buChar char="§"/>
            </a:pPr>
            <a:r>
              <a:rPr lang="en-US" sz="1250" dirty="0">
                <a:solidFill>
                  <a:srgbClr val="212121"/>
                </a:solidFill>
                <a:latin typeface="Arial" panose="020B0604020202020204" pitchFamily="34" charset="0"/>
                <a:cs typeface="Arial" panose="020B0604020202020204" pitchFamily="34" charset="0"/>
                <a:hlinkClick r:id="rId8"/>
              </a:rPr>
              <a:t>https://emergency.cdc.gov/coca/calls/2022/callinfo_090822.asp</a:t>
            </a:r>
            <a:endParaRPr lang="en-US" sz="1250" dirty="0">
              <a:solidFill>
                <a:srgbClr val="212121"/>
              </a:solidFill>
              <a:latin typeface="Arial" panose="020B0604020202020204" pitchFamily="34" charset="0"/>
              <a:cs typeface="Arial" panose="020B0604020202020204" pitchFamily="34" charset="0"/>
            </a:endParaRPr>
          </a:p>
          <a:p>
            <a:pPr>
              <a:buClr>
                <a:srgbClr val="00B0F0"/>
              </a:buClr>
              <a:buFont typeface="Wingdings" panose="05000000000000000000" pitchFamily="2" charset="2"/>
              <a:buChar char="§"/>
            </a:pPr>
            <a:r>
              <a:rPr lang="en-US" sz="1250" dirty="0">
                <a:solidFill>
                  <a:srgbClr val="212121"/>
                </a:solidFill>
                <a:latin typeface="Arial" panose="020B0604020202020204" pitchFamily="34" charset="0"/>
                <a:cs typeface="Arial" panose="020B0604020202020204" pitchFamily="34" charset="0"/>
                <a:hlinkClick r:id="rId9"/>
              </a:rPr>
              <a:t>https://emergency.cdc.gov/coca/calls/2022/callinfo_091322.asp</a:t>
            </a:r>
            <a:endParaRPr lang="en-US" sz="1250" dirty="0">
              <a:solidFill>
                <a:srgbClr val="212121"/>
              </a:solidFill>
              <a:latin typeface="Arial" panose="020B0604020202020204" pitchFamily="34" charset="0"/>
              <a:cs typeface="Arial" panose="020B0604020202020204" pitchFamily="34" charset="0"/>
            </a:endParaRPr>
          </a:p>
          <a:p>
            <a:pPr>
              <a:buClr>
                <a:srgbClr val="00B0F0"/>
              </a:buClr>
              <a:buFont typeface="Wingdings" panose="05000000000000000000" pitchFamily="2" charset="2"/>
              <a:buChar char="§"/>
            </a:pPr>
            <a:r>
              <a:rPr lang="en-US" sz="1250" dirty="0">
                <a:solidFill>
                  <a:schemeClr val="tx2">
                    <a:lumMod val="75000"/>
                  </a:schemeClr>
                </a:solidFill>
                <a:latin typeface="Arial" panose="020B0604020202020204" pitchFamily="34" charset="0"/>
                <a:cs typeface="Arial" panose="020B0604020202020204" pitchFamily="34" charset="0"/>
                <a:hlinkClick r:id="rId10"/>
              </a:rPr>
              <a:t>https://apic.org/Resource_/TinyMceFileManager/consumers_professionals/APIC_IPandYou_YouAreImportant.pdf</a:t>
            </a:r>
            <a:r>
              <a:rPr lang="en-US" sz="1250" dirty="0">
                <a:solidFill>
                  <a:schemeClr val="tx2">
                    <a:lumMod val="75000"/>
                  </a:schemeClr>
                </a:solidFill>
                <a:latin typeface="Arial" panose="020B0604020202020204" pitchFamily="34" charset="0"/>
                <a:cs typeface="Arial" panose="020B0604020202020204" pitchFamily="34" charset="0"/>
              </a:rPr>
              <a:t> </a:t>
            </a:r>
          </a:p>
          <a:p>
            <a:pPr>
              <a:buClr>
                <a:srgbClr val="00B0F0"/>
              </a:buClr>
              <a:buFont typeface="Wingdings" panose="05000000000000000000" pitchFamily="2" charset="2"/>
              <a:buChar char="§"/>
            </a:pPr>
            <a:r>
              <a:rPr lang="en-US" sz="1250" dirty="0">
                <a:solidFill>
                  <a:schemeClr val="tx2">
                    <a:lumMod val="75000"/>
                  </a:schemeClr>
                </a:solidFill>
                <a:latin typeface="Arial" panose="020B0604020202020204" pitchFamily="34" charset="0"/>
                <a:cs typeface="Arial" panose="020B0604020202020204" pitchFamily="34" charset="0"/>
                <a:hlinkClick r:id="rId11"/>
              </a:rPr>
              <a:t>https://apic.org/Resource_/TinyMceFileManager/IP_and_You/IPandYou2012/APIC_IPYou2012_LongTermCare_LrgPstr.pdf</a:t>
            </a:r>
            <a:r>
              <a:rPr lang="en-US" sz="1250" dirty="0">
                <a:solidFill>
                  <a:schemeClr val="tx2">
                    <a:lumMod val="75000"/>
                  </a:schemeClr>
                </a:solidFill>
                <a:latin typeface="Arial" panose="020B0604020202020204" pitchFamily="34" charset="0"/>
                <a:cs typeface="Arial" panose="020B0604020202020204" pitchFamily="34" charset="0"/>
              </a:rPr>
              <a:t> </a:t>
            </a:r>
          </a:p>
          <a:p>
            <a:pPr>
              <a:buClr>
                <a:srgbClr val="00B0F0"/>
              </a:buClr>
              <a:buFont typeface="Wingdings" panose="05000000000000000000" pitchFamily="2" charset="2"/>
              <a:buChar char="§"/>
            </a:pPr>
            <a:r>
              <a:rPr lang="en-US" sz="1250" dirty="0">
                <a:solidFill>
                  <a:schemeClr val="tx2">
                    <a:lumMod val="75000"/>
                  </a:schemeClr>
                </a:solidFill>
                <a:latin typeface="Arial" panose="020B0604020202020204" pitchFamily="34" charset="0"/>
                <a:cs typeface="Arial" panose="020B0604020202020204" pitchFamily="34" charset="0"/>
                <a:hlinkClick r:id="rId12"/>
              </a:rPr>
              <a:t>https://apic.org/consumers/materials-for-healthcare-facilities/</a:t>
            </a:r>
            <a:r>
              <a:rPr lang="en-US" sz="1250" dirty="0">
                <a:solidFill>
                  <a:schemeClr val="tx2">
                    <a:lumMod val="75000"/>
                  </a:schemeClr>
                </a:solidFill>
                <a:latin typeface="Arial" panose="020B0604020202020204" pitchFamily="34" charset="0"/>
                <a:cs typeface="Arial" panose="020B0604020202020204" pitchFamily="34" charset="0"/>
              </a:rPr>
              <a:t> </a:t>
            </a:r>
          </a:p>
          <a:p>
            <a:pPr>
              <a:buClr>
                <a:srgbClr val="00B0F0"/>
              </a:buClr>
              <a:buFont typeface="Wingdings" panose="05000000000000000000" pitchFamily="2" charset="2"/>
              <a:buChar char="§"/>
            </a:pPr>
            <a:r>
              <a:rPr lang="en-US" sz="1250" dirty="0">
                <a:solidFill>
                  <a:schemeClr val="tx2">
                    <a:lumMod val="75000"/>
                  </a:schemeClr>
                </a:solidFill>
                <a:latin typeface="Arial" panose="020B0604020202020204" pitchFamily="34" charset="0"/>
                <a:cs typeface="Arial" panose="020B0604020202020204" pitchFamily="34" charset="0"/>
                <a:hlinkClick r:id="rId13"/>
              </a:rPr>
              <a:t>https://www.cdc.gov/flu/pdf/professionals/interim-guidance-outbreak-management.pdf</a:t>
            </a:r>
            <a:r>
              <a:rPr lang="en-US" sz="1250" dirty="0">
                <a:solidFill>
                  <a:schemeClr val="tx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5932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6079-4EA9-9248-9923-3A851407FC11}"/>
              </a:ext>
            </a:extLst>
          </p:cNvPr>
          <p:cNvSpPr>
            <a:spLocks noGrp="1"/>
          </p:cNvSpPr>
          <p:nvPr>
            <p:ph type="title" idx="4294967295"/>
          </p:nvPr>
        </p:nvSpPr>
        <p:spPr>
          <a:xfrm>
            <a:off x="1668753" y="1020103"/>
            <a:ext cx="8208072" cy="671468"/>
          </a:xfrm>
        </p:spPr>
        <p:txBody>
          <a:bodyPr vert="horz" lIns="91440" tIns="45720" rIns="91440" bIns="45720" rtlCol="0" anchor="t">
            <a:normAutofit fontScale="90000"/>
          </a:bodyPr>
          <a:lstStyle/>
          <a:p>
            <a:pPr defTabSz="457200"/>
            <a:r>
              <a:rPr lang="en-US" sz="4400" dirty="0">
                <a:solidFill>
                  <a:srgbClr val="002060"/>
                </a:solidFill>
                <a:latin typeface="Arial" panose="020B0604020202020204" pitchFamily="34" charset="0"/>
                <a:cs typeface="Arial" panose="020B0604020202020204" pitchFamily="34" charset="0"/>
              </a:rPr>
              <a:t>Summary of New Jersey’s Statute </a:t>
            </a:r>
          </a:p>
        </p:txBody>
      </p:sp>
      <p:sp>
        <p:nvSpPr>
          <p:cNvPr id="5" name="TextBox 4">
            <a:extLst>
              <a:ext uri="{FF2B5EF4-FFF2-40B4-BE49-F238E27FC236}">
                <a16:creationId xmlns:a16="http://schemas.microsoft.com/office/drawing/2014/main" id="{800DBFA3-1F96-4B14-AE8C-316D478B8489}"/>
              </a:ext>
            </a:extLst>
          </p:cNvPr>
          <p:cNvSpPr txBox="1"/>
          <p:nvPr/>
        </p:nvSpPr>
        <p:spPr>
          <a:xfrm>
            <a:off x="1668753" y="1878298"/>
            <a:ext cx="8668427" cy="3959599"/>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800" u="sng">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342900" indent="-342900">
              <a:lnSpc>
                <a:spcPct val="100000"/>
              </a:lnSpc>
              <a:buClr>
                <a:srgbClr val="00B0F0"/>
              </a:buClr>
              <a:buFont typeface="Wingdings" panose="05000000000000000000" pitchFamily="2" charset="2"/>
              <a:buChar char="§"/>
            </a:pPr>
            <a:r>
              <a:rPr lang="en-US" sz="1600" u="none" dirty="0">
                <a:solidFill>
                  <a:schemeClr val="bg2">
                    <a:lumMod val="10000"/>
                  </a:schemeClr>
                </a:solidFill>
              </a:rPr>
              <a:t>Each facility must require annual (either on or off site) influenza vaccine for all employees no later than Dec. 31 of each flu season, as determined by the CDC.</a:t>
            </a:r>
          </a:p>
          <a:p>
            <a:pPr marL="342900" indent="-342900">
              <a:lnSpc>
                <a:spcPct val="100000"/>
              </a:lnSpc>
              <a:buClr>
                <a:srgbClr val="00B0F0"/>
              </a:buClr>
              <a:buFont typeface="Wingdings" panose="05000000000000000000" pitchFamily="2" charset="2"/>
              <a:buChar char="§"/>
            </a:pPr>
            <a:r>
              <a:rPr lang="en-US" sz="1600" u="none" dirty="0">
                <a:solidFill>
                  <a:schemeClr val="bg2">
                    <a:lumMod val="10000"/>
                  </a:schemeClr>
                </a:solidFill>
              </a:rPr>
              <a:t>If employees do not receive an influenza vaccine from their place of employment, but they received it elsewhere, they must present acceptable proof and attestation of their current record of influenza vaccination, as required by their employer. It must include the lot number of the vaccine received.</a:t>
            </a:r>
          </a:p>
          <a:p>
            <a:pPr marL="342900" indent="-342900">
              <a:lnSpc>
                <a:spcPct val="100000"/>
              </a:lnSpc>
              <a:buClr>
                <a:srgbClr val="00B0F0"/>
              </a:buClr>
              <a:buFont typeface="Wingdings" panose="05000000000000000000" pitchFamily="2" charset="2"/>
              <a:buChar char="§"/>
            </a:pPr>
            <a:r>
              <a:rPr lang="en-US" sz="1600" u="none" dirty="0">
                <a:solidFill>
                  <a:schemeClr val="bg2">
                    <a:lumMod val="10000"/>
                  </a:schemeClr>
                </a:solidFill>
              </a:rPr>
              <a:t>Facilities must maintain a record of attestation of influenza vaccine for each employee, regardless of where they received their vaccination. </a:t>
            </a:r>
          </a:p>
          <a:p>
            <a:pPr marL="342900" indent="-342900">
              <a:lnSpc>
                <a:spcPct val="100000"/>
              </a:lnSpc>
              <a:buClr>
                <a:srgbClr val="00B0F0"/>
              </a:buClr>
              <a:buFont typeface="Wingdings" panose="05000000000000000000" pitchFamily="2" charset="2"/>
              <a:buChar char="§"/>
            </a:pPr>
            <a:r>
              <a:rPr lang="en-US" sz="1600" u="none" dirty="0">
                <a:solidFill>
                  <a:schemeClr val="bg2">
                    <a:lumMod val="10000"/>
                  </a:schemeClr>
                </a:solidFill>
              </a:rPr>
              <a:t>When a medical exemption is requested by an employee, a form designated by NJDOH must be used</a:t>
            </a:r>
            <a:r>
              <a:rPr lang="en-US" sz="1600" dirty="0">
                <a:solidFill>
                  <a:schemeClr val="bg2">
                    <a:lumMod val="10000"/>
                  </a:schemeClr>
                </a:solidFill>
              </a:rPr>
              <a:t> </a:t>
            </a:r>
            <a:r>
              <a:rPr lang="en-US" sz="1600" u="none" dirty="0">
                <a:solidFill>
                  <a:schemeClr val="bg2">
                    <a:lumMod val="10000"/>
                  </a:schemeClr>
                </a:solidFill>
              </a:rPr>
              <a:t>to document the exemption and is subject to approval. Exemptions must be reported to NJDOH; the process will be determined by regulation.</a:t>
            </a:r>
          </a:p>
          <a:p>
            <a:pPr>
              <a:lnSpc>
                <a:spcPct val="100000"/>
              </a:lnSpc>
              <a:buClr>
                <a:srgbClr val="00B0F0"/>
              </a:buClr>
            </a:pPr>
            <a:r>
              <a:rPr lang="en-US" sz="1200" dirty="0">
                <a:hlinkClick r:id="rId3"/>
              </a:rPr>
              <a:t>https://www.state.nj.us/health/healthfacilities/documents/CN/HealthFacilities_FluVaccinationProgram_memo10072020.pdf</a:t>
            </a:r>
            <a:r>
              <a:rPr lang="en-US" sz="1200" dirty="0"/>
              <a:t> </a:t>
            </a:r>
            <a:endParaRPr lang="en-US" sz="1200" u="none" dirty="0"/>
          </a:p>
        </p:txBody>
      </p:sp>
    </p:spTree>
    <p:extLst>
      <p:ext uri="{BB962C8B-B14F-4D97-AF65-F5344CB8AC3E}">
        <p14:creationId xmlns:p14="http://schemas.microsoft.com/office/powerpoint/2010/main" val="2236779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5776" y="1293541"/>
            <a:ext cx="6990537" cy="960244"/>
          </a:xfrm>
        </p:spPr>
        <p:txBody>
          <a:bodyPr>
            <a:normAutofit/>
          </a:bodyPr>
          <a:lstStyle/>
          <a:p>
            <a:r>
              <a:rPr lang="en-US" dirty="0">
                <a:solidFill>
                  <a:srgbClr val="002060"/>
                </a:solidFill>
                <a:latin typeface="Arial" panose="020B0604020202020204" pitchFamily="34" charset="0"/>
                <a:cs typeface="Arial" panose="020B0604020202020204" pitchFamily="34" charset="0"/>
              </a:rPr>
              <a:t>Summary, </a:t>
            </a:r>
            <a:r>
              <a:rPr lang="en-US" sz="2800" i="1" dirty="0">
                <a:solidFill>
                  <a:srgbClr val="002060"/>
                </a:solidFill>
                <a:latin typeface="Arial" panose="020B0604020202020204" pitchFamily="34" charset="0"/>
                <a:cs typeface="Arial" panose="020B0604020202020204" pitchFamily="34" charset="0"/>
              </a:rPr>
              <a:t>cont. </a:t>
            </a:r>
            <a:endParaRPr lang="en-US" sz="3200" i="1" dirty="0"/>
          </a:p>
        </p:txBody>
      </p:sp>
      <p:sp>
        <p:nvSpPr>
          <p:cNvPr id="3" name="Content Placeholder 2"/>
          <p:cNvSpPr>
            <a:spLocks noGrp="1"/>
          </p:cNvSpPr>
          <p:nvPr>
            <p:ph idx="4294967295"/>
          </p:nvPr>
        </p:nvSpPr>
        <p:spPr>
          <a:xfrm>
            <a:off x="1605776" y="2341756"/>
            <a:ext cx="9110546" cy="3455794"/>
          </a:xfrm>
        </p:spPr>
        <p:txBody>
          <a:bodyPr>
            <a:noAutofit/>
          </a:bodyPr>
          <a:lstStyle/>
          <a:p>
            <a:pPr>
              <a:spcBef>
                <a:spcPts val="1600"/>
              </a:spcBef>
              <a:buClr>
                <a:srgbClr val="00B0F0"/>
              </a:buClr>
              <a:buFont typeface="Wingdings" panose="05000000000000000000" pitchFamily="2" charset="2"/>
              <a:buChar char="§"/>
            </a:pPr>
            <a:r>
              <a:rPr lang="en-US" sz="1800" dirty="0">
                <a:latin typeface="Arial" panose="020B0604020202020204" pitchFamily="34" charset="0"/>
                <a:cs typeface="Arial" panose="020B0604020202020204" pitchFamily="34" charset="0"/>
              </a:rPr>
              <a:t>Declination statements from employees who </a:t>
            </a:r>
            <a:r>
              <a:rPr lang="en-US" sz="1800" b="1" dirty="0">
                <a:latin typeface="Arial" panose="020B0604020202020204" pitchFamily="34" charset="0"/>
                <a:cs typeface="Arial" panose="020B0604020202020204" pitchFamily="34" charset="0"/>
              </a:rPr>
              <a:t>do not </a:t>
            </a:r>
            <a:r>
              <a:rPr lang="en-US" sz="1800" dirty="0">
                <a:latin typeface="Arial" panose="020B0604020202020204" pitchFamily="34" charset="0"/>
                <a:cs typeface="Arial" panose="020B0604020202020204" pitchFamily="34" charset="0"/>
              </a:rPr>
              <a:t>receive a flu vaccine or </a:t>
            </a:r>
            <a:r>
              <a:rPr lang="en-US" sz="1800" b="1" dirty="0">
                <a:latin typeface="Arial" panose="020B0604020202020204" pitchFamily="34" charset="0"/>
                <a:cs typeface="Arial" panose="020B0604020202020204" pitchFamily="34" charset="0"/>
              </a:rPr>
              <a:t>do not </a:t>
            </a:r>
            <a:r>
              <a:rPr lang="en-US" sz="1800" dirty="0">
                <a:latin typeface="Arial" panose="020B0604020202020204" pitchFamily="34" charset="0"/>
                <a:cs typeface="Arial" panose="020B0604020202020204" pitchFamily="34" charset="0"/>
              </a:rPr>
              <a:t>request and receive a medical exemption must be maintained and ultimately reported to DOH. The mechanism for reporting will be included in regulations.</a:t>
            </a:r>
          </a:p>
          <a:p>
            <a:pPr>
              <a:spcBef>
                <a:spcPts val="1600"/>
              </a:spcBef>
              <a:buClr>
                <a:srgbClr val="00B0F0"/>
              </a:buClr>
              <a:buFont typeface="Wingdings" panose="05000000000000000000" pitchFamily="2" charset="2"/>
              <a:buChar char="§"/>
            </a:pPr>
            <a:r>
              <a:rPr lang="en-US" sz="1800" dirty="0">
                <a:latin typeface="Arial" panose="020B0604020202020204" pitchFamily="34" charset="0"/>
                <a:cs typeface="Arial" panose="020B0604020202020204" pitchFamily="34" charset="0"/>
              </a:rPr>
              <a:t>Each facility must ultimately report to NJDOH the vaccination percentage rate of its workforce. The mechanism for reporting will be included in regulations.</a:t>
            </a:r>
          </a:p>
          <a:p>
            <a:pPr>
              <a:spcBef>
                <a:spcPts val="1600"/>
              </a:spcBef>
              <a:buClr>
                <a:srgbClr val="00B0F0"/>
              </a:buClr>
              <a:buFont typeface="Wingdings" panose="05000000000000000000" pitchFamily="2" charset="2"/>
              <a:buChar char="§"/>
            </a:pPr>
            <a:r>
              <a:rPr lang="en-US" sz="1800" dirty="0">
                <a:latin typeface="Arial" panose="020B0604020202020204" pitchFamily="34" charset="0"/>
                <a:cs typeface="Arial" panose="020B0604020202020204" pitchFamily="34" charset="0"/>
              </a:rPr>
              <a:t>Facilities must provide an educational program on influenza vaccination; non-vaccine influenza control measures; and the symptoms, transmission and potential impact of influenza.</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474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6079-4EA9-9248-9923-3A851407FC11}"/>
              </a:ext>
            </a:extLst>
          </p:cNvPr>
          <p:cNvSpPr>
            <a:spLocks noGrp="1"/>
          </p:cNvSpPr>
          <p:nvPr>
            <p:ph type="title" idx="4294967295"/>
          </p:nvPr>
        </p:nvSpPr>
        <p:spPr>
          <a:xfrm>
            <a:off x="1505414" y="1107185"/>
            <a:ext cx="8787935" cy="817562"/>
          </a:xfrm>
        </p:spPr>
        <p:txBody>
          <a:bodyPr vert="horz" lIns="91440" tIns="45720" rIns="91440" bIns="45720" rtlCol="0" anchor="t">
            <a:normAutofit/>
          </a:bodyPr>
          <a:lstStyle/>
          <a:p>
            <a:pPr defTabSz="457200"/>
            <a:r>
              <a:rPr lang="en-US" sz="4400" dirty="0">
                <a:solidFill>
                  <a:srgbClr val="002060"/>
                </a:solidFill>
                <a:latin typeface="Arial" panose="020B0604020202020204" pitchFamily="34" charset="0"/>
                <a:cs typeface="Arial" panose="020B0604020202020204" pitchFamily="34" charset="0"/>
              </a:rPr>
              <a:t>Summary, </a:t>
            </a:r>
            <a:r>
              <a:rPr lang="en-US" sz="2800" i="1" dirty="0">
                <a:solidFill>
                  <a:srgbClr val="002060"/>
                </a:solidFill>
                <a:latin typeface="Arial" panose="020B0604020202020204" pitchFamily="34" charset="0"/>
                <a:cs typeface="Arial" panose="020B0604020202020204" pitchFamily="34" charset="0"/>
              </a:rPr>
              <a:t>cont. </a:t>
            </a:r>
          </a:p>
        </p:txBody>
      </p:sp>
      <p:sp>
        <p:nvSpPr>
          <p:cNvPr id="5" name="TextBox 4">
            <a:extLst>
              <a:ext uri="{FF2B5EF4-FFF2-40B4-BE49-F238E27FC236}">
                <a16:creationId xmlns:a16="http://schemas.microsoft.com/office/drawing/2014/main" id="{800DBFA3-1F96-4B14-AE8C-316D478B8489}"/>
              </a:ext>
            </a:extLst>
          </p:cNvPr>
          <p:cNvSpPr txBox="1"/>
          <p:nvPr/>
        </p:nvSpPr>
        <p:spPr>
          <a:xfrm>
            <a:off x="1505414" y="1936322"/>
            <a:ext cx="9073847" cy="3545993"/>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800" u="sng">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defRPr>
            </a:lvl1pPr>
            <a:lvl2pPr indent="0">
              <a:lnSpc>
                <a:spcPct val="90000"/>
              </a:lnSpc>
              <a:spcBef>
                <a:spcPts val="500"/>
              </a:spcBef>
              <a:buFont typeface="Arial" panose="020B0604020202020204" pitchFamily="34" charset="0"/>
              <a:buNone/>
              <a:defRPr sz="1400"/>
            </a:lvl2pPr>
            <a:lvl3pPr indent="0">
              <a:lnSpc>
                <a:spcPct val="90000"/>
              </a:lnSpc>
              <a:spcBef>
                <a:spcPts val="500"/>
              </a:spcBef>
              <a:buFont typeface="Arial" panose="020B0604020202020204" pitchFamily="34" charset="0"/>
              <a:buNone/>
              <a:defRPr sz="1200"/>
            </a:lvl3pPr>
            <a:lvl4pPr indent="0">
              <a:lnSpc>
                <a:spcPct val="90000"/>
              </a:lnSpc>
              <a:spcBef>
                <a:spcPts val="500"/>
              </a:spcBef>
              <a:buFont typeface="Arial" panose="020B0604020202020204" pitchFamily="34" charset="0"/>
              <a:buNone/>
              <a:defRPr sz="1000"/>
            </a:lvl4pPr>
            <a:lvl5pPr indent="0">
              <a:lnSpc>
                <a:spcPct val="9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342900" indent="-342900">
              <a:spcBef>
                <a:spcPts val="1800"/>
              </a:spcBef>
              <a:buClr>
                <a:srgbClr val="00B0F0"/>
              </a:buClr>
              <a:buFont typeface="Wingdings" panose="05000000000000000000" pitchFamily="2" charset="2"/>
              <a:buChar char="§"/>
            </a:pPr>
            <a:r>
              <a:rPr lang="en-US" sz="1800" u="none" dirty="0">
                <a:solidFill>
                  <a:schemeClr val="bg2">
                    <a:lumMod val="10000"/>
                  </a:schemeClr>
                </a:solidFill>
              </a:rPr>
              <a:t>Facilities must conduct an annual evaluation of the program with a goal of improving vaccination rates. </a:t>
            </a:r>
          </a:p>
          <a:p>
            <a:pPr marL="342900" indent="-342900">
              <a:spcBef>
                <a:spcPts val="1800"/>
              </a:spcBef>
              <a:buClr>
                <a:srgbClr val="00B0F0"/>
              </a:buClr>
              <a:buFont typeface="Wingdings" panose="05000000000000000000" pitchFamily="2" charset="2"/>
              <a:buChar char="§"/>
            </a:pPr>
            <a:r>
              <a:rPr lang="en-US" sz="1800" u="none" dirty="0">
                <a:solidFill>
                  <a:schemeClr val="bg2">
                    <a:lumMod val="10000"/>
                  </a:schemeClr>
                </a:solidFill>
              </a:rPr>
              <a:t>In the event there is a shortage of influenza vaccines, a facility may suspend the annual flu vaccine program as determined by NJDOH. </a:t>
            </a:r>
          </a:p>
          <a:p>
            <a:pPr marL="342900" indent="-342900">
              <a:spcBef>
                <a:spcPts val="1800"/>
              </a:spcBef>
              <a:buClr>
                <a:srgbClr val="00B0F0"/>
              </a:buClr>
              <a:buFont typeface="Wingdings" panose="05000000000000000000" pitchFamily="2" charset="2"/>
              <a:buChar char="§"/>
            </a:pPr>
            <a:r>
              <a:rPr lang="en-US" sz="1800" u="none" dirty="0">
                <a:solidFill>
                  <a:schemeClr val="bg2">
                    <a:lumMod val="10000"/>
                  </a:schemeClr>
                </a:solidFill>
              </a:rPr>
              <a:t>A healthcare facility shall not discharge or reduce the pay of a healthcare worker who declines to receive an influenza vaccination.</a:t>
            </a:r>
          </a:p>
          <a:p>
            <a:pPr marL="342900" indent="-342900">
              <a:spcBef>
                <a:spcPts val="1800"/>
              </a:spcBef>
              <a:buClr>
                <a:srgbClr val="00B0F0"/>
              </a:buClr>
              <a:buFont typeface="Wingdings" panose="05000000000000000000" pitchFamily="2" charset="2"/>
              <a:buChar char="§"/>
            </a:pPr>
            <a:r>
              <a:rPr lang="en-US" sz="1800" u="none" dirty="0">
                <a:solidFill>
                  <a:schemeClr val="bg2">
                    <a:lumMod val="10000"/>
                  </a:schemeClr>
                </a:solidFill>
              </a:rPr>
              <a:t>It is the responsibility of the healthcare facility to protect its patients in the event that an employee declines to receive an influenza vaccination, which measures may include, but are not limited to, requiring them to wear a mask as well as relocation or change of assignment of healthcare workers.</a:t>
            </a:r>
          </a:p>
        </p:txBody>
      </p:sp>
    </p:spTree>
    <p:extLst>
      <p:ext uri="{BB962C8B-B14F-4D97-AF65-F5344CB8AC3E}">
        <p14:creationId xmlns:p14="http://schemas.microsoft.com/office/powerpoint/2010/main" val="3479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986776" y="868944"/>
            <a:ext cx="6477581" cy="1320800"/>
          </a:xfrm>
        </p:spPr>
        <p:txBody>
          <a:bodyPr>
            <a:normAutofit/>
          </a:bodyPr>
          <a:lstStyle/>
          <a:p>
            <a:r>
              <a:rPr lang="en-US" sz="4000" dirty="0">
                <a:solidFill>
                  <a:srgbClr val="002060"/>
                </a:solidFill>
                <a:latin typeface="Arial" panose="020B0604020202020204" pitchFamily="34" charset="0"/>
                <a:cs typeface="Arial" panose="020B0604020202020204" pitchFamily="34" charset="0"/>
              </a:rPr>
              <a:t>Next</a:t>
            </a:r>
            <a:r>
              <a:rPr lang="en-US" sz="4000" dirty="0"/>
              <a:t> </a:t>
            </a:r>
            <a:r>
              <a:rPr lang="en-US" sz="4000" dirty="0">
                <a:solidFill>
                  <a:srgbClr val="002060"/>
                </a:solidFill>
                <a:latin typeface="Arial" panose="020B0604020202020204" pitchFamily="34" charset="0"/>
                <a:cs typeface="Arial" panose="020B0604020202020204" pitchFamily="34" charset="0"/>
              </a:rPr>
              <a:t>Steps</a:t>
            </a:r>
            <a:r>
              <a:rPr lang="en-US" sz="4000" dirty="0"/>
              <a:t> </a:t>
            </a:r>
          </a:p>
        </p:txBody>
      </p:sp>
      <p:sp>
        <p:nvSpPr>
          <p:cNvPr id="6" name="Content Placeholder 5"/>
          <p:cNvSpPr>
            <a:spLocks noGrp="1"/>
          </p:cNvSpPr>
          <p:nvPr>
            <p:ph idx="4294967295"/>
          </p:nvPr>
        </p:nvSpPr>
        <p:spPr>
          <a:xfrm>
            <a:off x="1986776" y="2020331"/>
            <a:ext cx="8218448" cy="3245585"/>
          </a:xfrm>
        </p:spPr>
        <p:txBody>
          <a:bodyPr>
            <a:normAutofit/>
          </a:bodyPr>
          <a:lstStyle/>
          <a:p>
            <a:pPr>
              <a:spcBef>
                <a:spcPts val="1600"/>
              </a:spcBef>
              <a:buClr>
                <a:srgbClr val="00B0F0"/>
              </a:buClr>
              <a:buFont typeface="Wingdings" panose="05000000000000000000" pitchFamily="2" charset="2"/>
              <a:buChar char="§"/>
            </a:pPr>
            <a:r>
              <a:rPr lang="en-US" sz="1800" dirty="0">
                <a:latin typeface="Arial" panose="020B0604020202020204" pitchFamily="34" charset="0"/>
                <a:cs typeface="Arial" panose="020B0604020202020204" pitchFamily="34" charset="0"/>
              </a:rPr>
              <a:t>The current medical exemption form entitled "Medical Exemption Statement for Health Care Personnel," must be placed on facility letterhead and used as the medical exemption form required under the statute.</a:t>
            </a:r>
            <a:r>
              <a:rPr lang="en-US" sz="1800" u="sng" dirty="0">
                <a:latin typeface="Arial" panose="020B0604020202020204" pitchFamily="34" charset="0"/>
                <a:cs typeface="Arial" panose="020B0604020202020204" pitchFamily="34" charset="0"/>
                <a:hlinkClick r:id="rId2"/>
              </a:rPr>
              <a:t> </a:t>
            </a:r>
            <a:r>
              <a:rPr lang="en-US" sz="1800" u="sng" dirty="0">
                <a:solidFill>
                  <a:schemeClr val="accent2">
                    <a:lumMod val="50000"/>
                  </a:schemeClr>
                </a:solidFill>
                <a:latin typeface="Arial" panose="020B0604020202020204" pitchFamily="34" charset="0"/>
                <a:cs typeface="Arial" panose="020B0604020202020204" pitchFamily="34" charset="0"/>
                <a:hlinkClick r:id="rId2"/>
              </a:rPr>
              <a:t>https://www.state.nj.us/health/healthfacilities/documents/CN/HealthFacilities_FluVaccinationProgram_memo10072020.pdf</a:t>
            </a:r>
            <a:endParaRPr lang="en-US" sz="1800" dirty="0">
              <a:solidFill>
                <a:schemeClr val="accent2">
                  <a:lumMod val="50000"/>
                </a:schemeClr>
              </a:solidFill>
              <a:latin typeface="Arial" panose="020B0604020202020204" pitchFamily="34" charset="0"/>
              <a:cs typeface="Arial" panose="020B0604020202020204" pitchFamily="34" charset="0"/>
            </a:endParaRPr>
          </a:p>
          <a:p>
            <a:pPr>
              <a:spcBef>
                <a:spcPts val="1600"/>
              </a:spcBef>
              <a:buClr>
                <a:srgbClr val="00B0F0"/>
              </a:buClr>
              <a:buFont typeface="Wingdings" panose="05000000000000000000" pitchFamily="2" charset="2"/>
              <a:buChar char="§"/>
            </a:pPr>
            <a:r>
              <a:rPr lang="en-US" sz="1800" dirty="0">
                <a:latin typeface="Arial" panose="020B0604020202020204" pitchFamily="34" charset="0"/>
                <a:cs typeface="Arial" panose="020B0604020202020204" pitchFamily="34" charset="0"/>
              </a:rPr>
              <a:t>Facilities are required to review and confirm each medical exemption to ensure the exemption is consistent with standards enumerated by the Advisory Committee on Immunization Practices, which can be found at: </a:t>
            </a:r>
            <a:r>
              <a:rPr lang="en-US" sz="1800" dirty="0">
                <a:latin typeface="Arial" panose="020B0604020202020204" pitchFamily="34" charset="0"/>
                <a:cs typeface="Arial" panose="020B0604020202020204" pitchFamily="34" charset="0"/>
                <a:hlinkClick r:id="rId3"/>
              </a:rPr>
              <a:t>https://www.cdc.gov/vaccines/hcp/acip-recs/vacc-specific/covid-19.html</a:t>
            </a:r>
            <a:r>
              <a:rPr lang="en-US" sz="1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03878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323D-ECFC-EA43-967A-CDCCEF0E1C73}"/>
              </a:ext>
            </a:extLst>
          </p:cNvPr>
          <p:cNvSpPr txBox="1">
            <a:spLocks/>
          </p:cNvSpPr>
          <p:nvPr/>
        </p:nvSpPr>
        <p:spPr>
          <a:xfrm>
            <a:off x="1613210" y="1241597"/>
            <a:ext cx="8965580" cy="7098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lumMod val="50000"/>
                  </a:schemeClr>
                </a:solidFill>
                <a:latin typeface="Arial" panose="020B0604020202020204" pitchFamily="34" charset="0"/>
                <a:cs typeface="Arial" panose="020B0604020202020204" pitchFamily="34" charset="0"/>
              </a:rPr>
              <a:t>Influenza 2022-2023 </a:t>
            </a:r>
          </a:p>
        </p:txBody>
      </p:sp>
      <p:sp>
        <p:nvSpPr>
          <p:cNvPr id="3" name="Content Placeholder 2">
            <a:extLst>
              <a:ext uri="{FF2B5EF4-FFF2-40B4-BE49-F238E27FC236}">
                <a16:creationId xmlns:a16="http://schemas.microsoft.com/office/drawing/2014/main" id="{BBFD9D4B-927A-0445-8114-40CCDBB7D55C}"/>
              </a:ext>
            </a:extLst>
          </p:cNvPr>
          <p:cNvSpPr txBox="1">
            <a:spLocks/>
          </p:cNvSpPr>
          <p:nvPr/>
        </p:nvSpPr>
        <p:spPr>
          <a:xfrm>
            <a:off x="1613210" y="2059800"/>
            <a:ext cx="8965580" cy="35566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600"/>
              </a:spcBef>
              <a:buClr>
                <a:srgbClr val="00B0F0"/>
              </a:buClr>
              <a:buFont typeface="Wingdings" pitchFamily="2" charset="2"/>
              <a:buChar char="§"/>
            </a:pPr>
            <a:r>
              <a:rPr lang="en-US" sz="1800" dirty="0">
                <a:solidFill>
                  <a:schemeClr val="bg2">
                    <a:lumMod val="10000"/>
                  </a:schemeClr>
                </a:solidFill>
                <a:latin typeface="Arial" panose="020B0604020202020204" pitchFamily="34" charset="0"/>
                <a:cs typeface="Arial" panose="020B0604020202020204" pitchFamily="34" charset="0"/>
              </a:rPr>
              <a:t>New Jersey experienced a relatively mild flu season in 2021-2022 as measures like masking, hand washing and limited person-to-person contact were still in place in many locations and settings.</a:t>
            </a:r>
          </a:p>
          <a:p>
            <a:pPr>
              <a:spcBef>
                <a:spcPts val="1600"/>
              </a:spcBef>
              <a:buClr>
                <a:srgbClr val="00B0F0"/>
              </a:buClr>
              <a:buFont typeface="Wingdings" pitchFamily="2" charset="2"/>
              <a:buChar char="§"/>
            </a:pPr>
            <a:r>
              <a:rPr lang="en-US" sz="1800" dirty="0">
                <a:solidFill>
                  <a:schemeClr val="bg2">
                    <a:lumMod val="10000"/>
                  </a:schemeClr>
                </a:solidFill>
                <a:latin typeface="Arial" panose="020B0604020202020204" pitchFamily="34" charset="0"/>
                <a:cs typeface="Arial" panose="020B0604020202020204" pitchFamily="34" charset="0"/>
              </a:rPr>
              <a:t>It is important to remain vigilant and consistent with best practices to prevent a serious flu season. </a:t>
            </a:r>
          </a:p>
          <a:p>
            <a:pPr>
              <a:spcBef>
                <a:spcPts val="1600"/>
              </a:spcBef>
              <a:buClr>
                <a:srgbClr val="00B0F0"/>
              </a:buClr>
              <a:buFont typeface="Wingdings" pitchFamily="2" charset="2"/>
              <a:buChar char="§"/>
            </a:pPr>
            <a:r>
              <a:rPr lang="en-US" sz="1800" dirty="0">
                <a:solidFill>
                  <a:schemeClr val="bg2">
                    <a:lumMod val="10000"/>
                  </a:schemeClr>
                </a:solidFill>
                <a:latin typeface="Arial" panose="020B0604020202020204" pitchFamily="34" charset="0"/>
                <a:cs typeface="Arial" panose="020B0604020202020204" pitchFamily="34" charset="0"/>
              </a:rPr>
              <a:t>With increased travel, resumption of in-person work and school and reduced use of masks and social distancing, we can expect more influenza cases this season. This has been seen in the southern hemisphere where the flu season started early and more significant flu illness was experienced.</a:t>
            </a:r>
          </a:p>
          <a:p>
            <a:pPr>
              <a:spcBef>
                <a:spcPts val="1600"/>
              </a:spcBef>
              <a:buClr>
                <a:srgbClr val="00B0F0"/>
              </a:buClr>
              <a:buFont typeface="Wingdings" pitchFamily="2" charset="2"/>
              <a:buChar char="§"/>
            </a:pPr>
            <a:r>
              <a:rPr lang="en-US" sz="1800" dirty="0">
                <a:solidFill>
                  <a:schemeClr val="bg2">
                    <a:lumMod val="10000"/>
                  </a:schemeClr>
                </a:solidFill>
                <a:latin typeface="Arial" panose="020B0604020202020204" pitchFamily="34" charset="0"/>
                <a:cs typeface="Arial" panose="020B0604020202020204" pitchFamily="34" charset="0"/>
              </a:rPr>
              <a:t>Face masks and hand hygiene combined may reduce the rate of influenza-like illness and is strongly encouraged. </a:t>
            </a:r>
          </a:p>
        </p:txBody>
      </p:sp>
    </p:spTree>
    <p:extLst>
      <p:ext uri="{BB962C8B-B14F-4D97-AF65-F5344CB8AC3E}">
        <p14:creationId xmlns:p14="http://schemas.microsoft.com/office/powerpoint/2010/main" val="50819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7BD5-079E-094F-B6DC-AEA18A46EF22}"/>
              </a:ext>
            </a:extLst>
          </p:cNvPr>
          <p:cNvSpPr txBox="1">
            <a:spLocks/>
          </p:cNvSpPr>
          <p:nvPr/>
        </p:nvSpPr>
        <p:spPr>
          <a:xfrm>
            <a:off x="2945780" y="744385"/>
            <a:ext cx="6300439" cy="6640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dirty="0">
                <a:solidFill>
                  <a:srgbClr val="002060"/>
                </a:solidFill>
                <a:latin typeface="Arial" panose="020B0604020202020204" pitchFamily="34" charset="0"/>
                <a:cs typeface="Arial" panose="020B0604020202020204" pitchFamily="34" charset="0"/>
              </a:rPr>
              <a:t>CDC Recommendations </a:t>
            </a:r>
          </a:p>
        </p:txBody>
      </p:sp>
      <p:graphicFrame>
        <p:nvGraphicFramePr>
          <p:cNvPr id="3" name="Text Placeholder 3">
            <a:extLst>
              <a:ext uri="{FF2B5EF4-FFF2-40B4-BE49-F238E27FC236}">
                <a16:creationId xmlns:a16="http://schemas.microsoft.com/office/drawing/2014/main" id="{D024E19B-DF1D-C44E-89A9-2A3D6720993B}"/>
              </a:ext>
            </a:extLst>
          </p:cNvPr>
          <p:cNvGraphicFramePr/>
          <p:nvPr>
            <p:extLst>
              <p:ext uri="{D42A27DB-BD31-4B8C-83A1-F6EECF244321}">
                <p14:modId xmlns:p14="http://schemas.microsoft.com/office/powerpoint/2010/main" val="3465135687"/>
              </p:ext>
            </p:extLst>
          </p:nvPr>
        </p:nvGraphicFramePr>
        <p:xfrm>
          <a:off x="1452085" y="1608944"/>
          <a:ext cx="9287829" cy="3840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629261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4467</Words>
  <Application>Microsoft Macintosh PowerPoint</Application>
  <PresentationFormat>Widescreen</PresentationFormat>
  <Paragraphs>312</Paragraphs>
  <Slides>36</Slides>
  <Notes>24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36</vt:i4>
      </vt:variant>
    </vt:vector>
  </HeadingPairs>
  <TitlesOfParts>
    <vt:vector size="46" baseType="lpstr">
      <vt:lpstr>Arial</vt:lpstr>
      <vt:lpstr>Arial Narrow</vt:lpstr>
      <vt:lpstr>Calibri</vt:lpstr>
      <vt:lpstr>Calibri Light</vt:lpstr>
      <vt:lpstr>Segoe UI</vt:lpstr>
      <vt:lpstr>Wingdings</vt:lpstr>
      <vt:lpstr>1_Custom Design</vt:lpstr>
      <vt:lpstr>2_Custom Design</vt:lpstr>
      <vt:lpstr>3_Custom Design</vt:lpstr>
      <vt:lpstr>Custom Design</vt:lpstr>
      <vt:lpstr>PowerPoint Presentation</vt:lpstr>
      <vt:lpstr>Objectives</vt:lpstr>
      <vt:lpstr>New Jersey’s  Influenza Vaccination Statute </vt:lpstr>
      <vt:lpstr>Summary of New Jersey’s Statute </vt:lpstr>
      <vt:lpstr>Summary, cont. </vt:lpstr>
      <vt:lpstr>Summary, cont. </vt:lpstr>
      <vt:lpstr>Next Steps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Influenza in Home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2021-2022  INFLUENZA GUIDANCE</dc:title>
  <dc:creator>Megan Crosser</dc:creator>
  <cp:lastModifiedBy>Pam Villaruz</cp:lastModifiedBy>
  <cp:revision>74</cp:revision>
  <dcterms:created xsi:type="dcterms:W3CDTF">2021-09-16T02:57:03Z</dcterms:created>
  <dcterms:modified xsi:type="dcterms:W3CDTF">2022-09-21T14:13:49Z</dcterms:modified>
</cp:coreProperties>
</file>