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sldIdLst>
    <p:sldId id="273" r:id="rId2"/>
    <p:sldId id="259" r:id="rId3"/>
    <p:sldId id="260" r:id="rId4"/>
    <p:sldId id="261" r:id="rId5"/>
    <p:sldId id="266" r:id="rId6"/>
    <p:sldId id="262" r:id="rId7"/>
    <p:sldId id="267" r:id="rId8"/>
    <p:sldId id="272" r:id="rId9"/>
    <p:sldId id="271" r:id="rId10"/>
    <p:sldId id="269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E5A08-1CA7-3933-53C1-5A0FFFB6AB30}" name="Hena Bajaj" initials="HB" userId="S::HBajaj@njha.com::39efb41f-bd05-46bf-9a07-f02c332dc47d" providerId="AD"/>
  <p188:author id="{524AA588-0E25-E093-2B59-E0590C8943B9}" name="Kerry McKean" initials="KM" userId="S::KMckean@njha.com::e9adc82c-ef8e-4291-ae15-5028b80bdf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5849" autoAdjust="0"/>
  </p:normalViewPr>
  <p:slideViewPr>
    <p:cSldViewPr snapToGrid="0">
      <p:cViewPr varScale="1">
        <p:scale>
          <a:sx n="78" d="100"/>
          <a:sy n="78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37B5-F825-4D80-A4F2-6EFD690A885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BD7F-8A54-49F4-B8C5-C1625E1B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X:\Sepsis Collaborative\NJ Sepsis Legislation\Sepsis Protocols (</a:t>
            </a:r>
            <a:r>
              <a:rPr lang="en-US" dirty="0" err="1"/>
              <a:t>RWJBHSepsis</a:t>
            </a:r>
            <a:r>
              <a:rPr lang="en-US" dirty="0"/>
              <a:t> </a:t>
            </a:r>
            <a:r>
              <a:rPr lang="en-US" dirty="0" err="1"/>
              <a:t>Education_General</a:t>
            </a:r>
            <a:r>
              <a:rPr lang="en-US" dirty="0"/>
              <a:t> 6-18)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61168-6276-4AB8-8C7A-AFF408BB2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https://www.elsevier.com/__data/assets/pdf_file/0005/991256/Sepsis,-Self-Care,-Adult_260719.pdf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61168-6276-4AB8-8C7A-AFF408BB2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  <a:p>
            <a:r>
              <a:rPr lang="en-US" dirty="0"/>
              <a:t>Schrader, C. D. and Lewis, L. M. (2013) Racial disparity in emergency department triage, J </a:t>
            </a:r>
            <a:r>
              <a:rPr lang="en-US" dirty="0" err="1"/>
              <a:t>Emerg</a:t>
            </a:r>
            <a:r>
              <a:rPr lang="en-US" dirty="0"/>
              <a:t> Med, 44(2), 511-518.</a:t>
            </a:r>
          </a:p>
          <a:p>
            <a:endParaRPr lang="en-US" dirty="0"/>
          </a:p>
          <a:p>
            <a:r>
              <a:rPr lang="en-US" dirty="0"/>
              <a:t>Raman, J., Johnson, T. J., Hayes, K. and </a:t>
            </a:r>
            <a:r>
              <a:rPr lang="en-US" dirty="0" err="1"/>
              <a:t>Balamuth</a:t>
            </a:r>
            <a:r>
              <a:rPr lang="en-US" dirty="0"/>
              <a:t>, F. (2019) Racial Differences in Sepsis Recognition in the Emergency Department, Pediatrics, 144(4), e20190348.</a:t>
            </a:r>
          </a:p>
          <a:p>
            <a:endParaRPr lang="en-US" dirty="0"/>
          </a:p>
          <a:p>
            <a:r>
              <a:rPr lang="en-US" dirty="0" err="1"/>
              <a:t>Bakalli</a:t>
            </a:r>
            <a:r>
              <a:rPr lang="en-US" dirty="0"/>
              <a:t>, H., Close, R., &amp; </a:t>
            </a:r>
            <a:r>
              <a:rPr lang="en-US" dirty="0" err="1"/>
              <a:t>Kellywood</a:t>
            </a:r>
            <a:r>
              <a:rPr lang="en-US" dirty="0"/>
              <a:t>, K. (2020). SEPSIS IN THE NATIVE AMERICAN POPULATION. Chest, 158(4), A707.</a:t>
            </a:r>
          </a:p>
          <a:p>
            <a:endParaRPr lang="en-US" dirty="0"/>
          </a:p>
          <a:p>
            <a:r>
              <a:rPr lang="en-US" dirty="0"/>
              <a:t>Jacobs, Z. G., Prasad, P. A., Fang, M. C., Abe-Jones, Y. and </a:t>
            </a:r>
            <a:r>
              <a:rPr lang="en-US" dirty="0" err="1"/>
              <a:t>Kangelaris</a:t>
            </a:r>
            <a:r>
              <a:rPr lang="en-US" dirty="0"/>
              <a:t>, K. N. (2019) The Association between Limited English Proficiency and Sepsis Mortality, Journal of Hospital Medicine, 14, E1-E7.</a:t>
            </a:r>
          </a:p>
          <a:p>
            <a:endParaRPr lang="en-US" dirty="0"/>
          </a:p>
          <a:p>
            <a:r>
              <a:rPr lang="en-US" dirty="0"/>
              <a:t>Rhee, C., </a:t>
            </a:r>
            <a:r>
              <a:rPr lang="en-US" dirty="0" err="1"/>
              <a:t>Dantes</a:t>
            </a:r>
            <a:r>
              <a:rPr lang="en-US" dirty="0"/>
              <a:t>, R., Epstein, L., Murphy, D. J., Seymour, C. W., </a:t>
            </a:r>
            <a:r>
              <a:rPr lang="en-US" dirty="0" err="1"/>
              <a:t>Iwashyna</a:t>
            </a:r>
            <a:r>
              <a:rPr lang="en-US" dirty="0"/>
              <a:t>, T. J., ... &amp; Jernigan, J. A. (2017). Incidence and trends of sepsis in US hospitals using clinical vs claims data, 2009-2014. JAMA, 318(13), 1241-1249.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61168-6276-4AB8-8C7A-AFF408BB2E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https://www.elsevier.com/__data/assets/pdf_file/0005/991256/Sepsis,-Self-Care,-Adult_260719.pdf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61168-6276-4AB8-8C7A-AFF408BB2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https://qi.ipro.org/wp-content/uploads/12SOW-EarlySignsSymptoms-Sepsis_v1.pdf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61168-6276-4AB8-8C7A-AFF408BB2E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8847168" cy="1646302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847167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Health Research &amp; Educational Trust NJHA logo." title="Health Research &amp; Educational Trust NJHA">
            <a:extLst>
              <a:ext uri="{FF2B5EF4-FFF2-40B4-BE49-F238E27FC236}">
                <a16:creationId xmlns:a16="http://schemas.microsoft.com/office/drawing/2014/main" id="{993DD3AB-776C-2249-B0D3-CE7B4B781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" y="6059625"/>
            <a:ext cx="1215261" cy="444932"/>
          </a:xfrm>
          <a:prstGeom prst="rect">
            <a:avLst/>
          </a:prstGeom>
        </p:spPr>
      </p:pic>
      <p:sp>
        <p:nvSpPr>
          <p:cNvPr id="29" name="TextBox 28" title="Source: NEW JERSEY HOSPITAL ASSOCIATION Copyright: 2020 New Jersey Hospital Association">
            <a:extLst>
              <a:ext uri="{FF2B5EF4-FFF2-40B4-BE49-F238E27FC236}">
                <a16:creationId xmlns:a16="http://schemas.microsoft.com/office/drawing/2014/main" id="{6B39C7BB-B5C3-EC4A-A8BD-BBC4B852AA53}"/>
              </a:ext>
            </a:extLst>
          </p:cNvPr>
          <p:cNvSpPr txBox="1"/>
          <p:nvPr userDrawn="1"/>
        </p:nvSpPr>
        <p:spPr>
          <a:xfrm>
            <a:off x="1611514" y="6213768"/>
            <a:ext cx="328818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Source: HEALTH RESEARCH &amp; EDUCATIONAL TRUST OF NJ</a:t>
            </a:r>
            <a:br>
              <a:rPr lang="en-US" sz="800" dirty="0"/>
            </a:br>
            <a:r>
              <a:rPr lang="en-US" sz="800" dirty="0"/>
              <a:t>Copyright: 2021 Health Research &amp; Educational Trust of NJ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320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800" b="1" i="0" cap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168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4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1" i="0" cap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02909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15230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C00000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3466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C00000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02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800" b="1" i="0" cap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1240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1" i="0" cap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0732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15361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C00000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C00000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33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800" b="1" i="0" cap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C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0351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02011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1" i="0" cap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5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376611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1E99CE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3376610"/>
          </a:xfrm>
        </p:spPr>
        <p:txBody>
          <a:bodyPr/>
          <a:lstStyle>
            <a:lvl3pPr marL="1143000" indent="-228600">
              <a:buClr>
                <a:srgbClr val="1E99CE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914255"/>
          </a:xfr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D6D9A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2914255"/>
          </a:xfr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1E99CE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E99CE"/>
              </a:buCl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9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4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5"/>
            <a:ext cx="4513541" cy="4846594"/>
          </a:xfrm>
        </p:spPr>
        <p:txBody>
          <a:bodyPr>
            <a:normAutofit/>
          </a:bodyPr>
          <a:lstStyle>
            <a:lvl3pPr marL="1143000" indent="-228600">
              <a:buClr>
                <a:srgbClr val="1E99C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7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711700"/>
            <a:ext cx="8596667" cy="566738"/>
          </a:xfrm>
        </p:spPr>
        <p:txBody>
          <a:bodyPr anchor="b">
            <a:normAutofit/>
          </a:bodyPr>
          <a:lstStyle>
            <a:lvl1pPr algn="l">
              <a:defRPr sz="28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278438"/>
            <a:ext cx="8596667" cy="3452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236233"/>
            <a:ext cx="683339" cy="365125"/>
          </a:xfrm>
          <a:prstGeom prst="rect">
            <a:avLst/>
          </a:prstGeom>
        </p:spPr>
        <p:txBody>
          <a:bodyPr/>
          <a:lstStyle/>
          <a:p>
            <a:fld id="{F631C4DD-C591-5D47-BE42-8755E32A5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8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194527"/>
            <a:ext cx="8596668" cy="661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28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0" name="Picture 29" descr="Health Research &amp; Educational Trust NJHA logo." title="Health Research &amp; Educational Trust NJHA">
            <a:extLst>
              <a:ext uri="{FF2B5EF4-FFF2-40B4-BE49-F238E27FC236}">
                <a16:creationId xmlns:a16="http://schemas.microsoft.com/office/drawing/2014/main" id="{62232768-EE3B-2547-BE0C-E8FCA26011B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18642" y="6059625"/>
            <a:ext cx="1215261" cy="444932"/>
          </a:xfrm>
          <a:prstGeom prst="rect">
            <a:avLst/>
          </a:prstGeom>
        </p:spPr>
      </p:pic>
      <p:sp>
        <p:nvSpPr>
          <p:cNvPr id="18" name="TextBox 17" title="Source: NEW JERSEY HOSPITAL ASSOCIATION Copyright: 2020 New Jersey Hospital Association">
            <a:extLst>
              <a:ext uri="{FF2B5EF4-FFF2-40B4-BE49-F238E27FC236}">
                <a16:creationId xmlns:a16="http://schemas.microsoft.com/office/drawing/2014/main" id="{6B39C7BB-B5C3-EC4A-A8BD-BBC4B852AA53}"/>
              </a:ext>
            </a:extLst>
          </p:cNvPr>
          <p:cNvSpPr txBox="1"/>
          <p:nvPr userDrawn="1"/>
        </p:nvSpPr>
        <p:spPr>
          <a:xfrm>
            <a:off x="1858040" y="6235252"/>
            <a:ext cx="328818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Source: HEALTH RESEARCH &amp; EDUCATIONAL TRUST OF NJ</a:t>
            </a:r>
            <a:br>
              <a:rPr lang="en-US" sz="800" b="0" i="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800" b="0" i="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Copyright: 2021 Health Research &amp; Educational Trust of NJ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13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C00000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C00000"/>
        </a:buClr>
        <a:buSzPct val="80000"/>
        <a:buFont typeface="Wingdings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C00000"/>
        </a:buClr>
        <a:buSzPct val="80000"/>
        <a:buFont typeface="Wingdings" pitchFamily="2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rvivingsepsis.org/Resources/Pages/Media.aspx" TargetMode="External"/><Relationship Id="rId13" Type="http://schemas.openxmlformats.org/officeDocument/2006/relationships/hyperlink" Target="https://www.cdc.gov/sepsis/" TargetMode="External"/><Relationship Id="rId3" Type="http://schemas.openxmlformats.org/officeDocument/2006/relationships/hyperlink" Target="http://www.njha.com/CQI/njtools/sepsis/ob-sepsis/" TargetMode="External"/><Relationship Id="rId7" Type="http://schemas.openxmlformats.org/officeDocument/2006/relationships/hyperlink" Target="http://www.survivingsepsis.org/Pages/default.aspx" TargetMode="External"/><Relationship Id="rId12" Type="http://schemas.openxmlformats.org/officeDocument/2006/relationships/hyperlink" Target="https://link.springer.com/article/10.1007/s00134-017-4683-6" TargetMode="External"/><Relationship Id="rId2" Type="http://schemas.openxmlformats.org/officeDocument/2006/relationships/hyperlink" Target="http://www.njha.com/CQI/njtools/seps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jha.com/media/474418/spwhat-you-know-about-sepsis-19.pdf" TargetMode="External"/><Relationship Id="rId11" Type="http://schemas.openxmlformats.org/officeDocument/2006/relationships/hyperlink" Target="https://www.sepsis.org/espanol/" TargetMode="External"/><Relationship Id="rId5" Type="http://schemas.openxmlformats.org/officeDocument/2006/relationships/hyperlink" Target="http://www.njha.com/media/469020/engwhat-you-know-about-sepsis19.pdf" TargetMode="External"/><Relationship Id="rId10" Type="http://schemas.openxmlformats.org/officeDocument/2006/relationships/hyperlink" Target="http://www.sepsis.org/patients-and-family/" TargetMode="External"/><Relationship Id="rId4" Type="http://schemas.openxmlformats.org/officeDocument/2006/relationships/hyperlink" Target="http://www.njha.com/media/328416/NJSepsisLACToolkitPost-AcuteCareSettings.pdf" TargetMode="External"/><Relationship Id="rId9" Type="http://schemas.openxmlformats.org/officeDocument/2006/relationships/hyperlink" Target="https://www.sepsis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cayo@njh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46AC78-4758-F149-864D-C07EB117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03A3-2559-4ACB-9126-F3D9428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81" y="823130"/>
            <a:ext cx="3721046" cy="9645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Sepsis Recap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AEC08-B798-4008-B549-CFC5C53B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23" y="823130"/>
            <a:ext cx="4418652" cy="60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F68F-24FD-42D5-9B5F-2BE4D06C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F0DC34-883B-4D4B-800D-C7961A97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733631"/>
            <a:ext cx="9357388" cy="4204182"/>
          </a:xfr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http://www.njha.com/CQI/njtools/sepsis/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http://www.njha.com/CQI/njtools/sepsis/ob-sepsis/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NJHA Toolkit for Post-Acute Care Settings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NJHA Sepsis Patient Education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NJHA Sepsis Patient Education (Spanish)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Surviving Sepsis Campaign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D9A"/>
              </a:buClr>
              <a:buSzPct val="80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Educational resources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Sepsis Alliance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D9A"/>
              </a:buClr>
              <a:buSzPct val="80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and family resources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D9A"/>
              </a:buClr>
              <a:buSzPct val="80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Educational resources for Spanish-speaking patients and families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Surviving Sepsis Campaign: International Guidelines for Management of Severe Sepsis and Septic Shock: 2016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6D9B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 for Disease Control and Prevention Sepsis Information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3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467A3-5EEE-4C05-897B-DE9366182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1103" y="1019451"/>
            <a:ext cx="5552049" cy="51453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12B3-5559-4C57-96BA-7510EA8AF395}"/>
              </a:ext>
            </a:extLst>
          </p:cNvPr>
          <p:cNvSpPr txBox="1">
            <a:spLocks/>
          </p:cNvSpPr>
          <p:nvPr/>
        </p:nvSpPr>
        <p:spPr>
          <a:xfrm>
            <a:off x="-401553" y="2179068"/>
            <a:ext cx="5976945" cy="166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E99CE"/>
              </a:buClr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E99CE"/>
              </a:buClr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002060"/>
                </a:solidFill>
                <a:ea typeface="+mj-ea"/>
              </a:rPr>
              <a:t>			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C00000"/>
                </a:solidFill>
                <a:ea typeface="+mj-ea"/>
              </a:rPr>
              <a:t>			QUESTIONS?</a:t>
            </a:r>
          </a:p>
        </p:txBody>
      </p:sp>
    </p:spTree>
    <p:extLst>
      <p:ext uri="{BB962C8B-B14F-4D97-AF65-F5344CB8AC3E}">
        <p14:creationId xmlns:p14="http://schemas.microsoft.com/office/powerpoint/2010/main" val="238301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60A0-3FFC-4685-ADB9-8ED22E55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49E8-6D2D-4E47-A58D-D41A4745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402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Sandy Cayo, DNP, FNP-BC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Vice President of Clinical Performance and Transformation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New Jersey Hospital Association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760 Alexander Road, PO BOX 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Princeton, NJ 08543-0001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Phone: (609) 578-0722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dirty="0">
                <a:solidFill>
                  <a:srgbClr val="2D6D9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scayo@njha.com</a:t>
            </a:r>
            <a:r>
              <a:rPr lang="en-US" dirty="0">
                <a:solidFill>
                  <a:srgbClr val="2D6D9A"/>
                </a:solidFill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2ADB-F1C1-43D0-9B3B-3A3FD8EB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D149-AAA3-453A-809D-98BAC147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3914815"/>
          </a:xfrm>
        </p:spPr>
        <p:txBody>
          <a:bodyPr>
            <a:normAutofit fontScale="85000" lnSpcReduction="20000"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Sepsis is the body's overwhelming and life-threatening response to infection which can lead to systemic inflammation, tissue damage, organ failure and death.</a:t>
            </a: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Sepsis continues to be one of the leading causes of death among critically ill people. </a:t>
            </a: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Sepsis is often seen in the respiratory system include respiratory tract, gastrointestinal and genitourinary tract. </a:t>
            </a: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Often times can worsen pre-existing conditions. </a:t>
            </a: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2016 - Sepsis cost =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$38 billion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AB81-8A20-4120-9254-571E9907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A880-11A1-4264-ABF4-81A9B1FE9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79906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of the most vulnerable populations at risk for  developing sepsis include: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Older adults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Males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who are immunocompromised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with chronic conditions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Blacks/African-Americans  </a:t>
            </a:r>
          </a:p>
        </p:txBody>
      </p:sp>
    </p:spTree>
    <p:extLst>
      <p:ext uri="{BB962C8B-B14F-4D97-AF65-F5344CB8AC3E}">
        <p14:creationId xmlns:p14="http://schemas.microsoft.com/office/powerpoint/2010/main" val="62684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5D10-7D53-44FC-88FC-61609A4D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E1C8-197D-426A-BEA6-50ED71357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68516"/>
          </a:xfrm>
        </p:spPr>
        <p:txBody>
          <a:bodyPr>
            <a:normAutofit fontScale="92500" lnSpcReduction="10000"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Typically older age presents as a risk factor, however, sepsis impacts all ages from newborns to elderly. </a:t>
            </a: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 show specifically in neonates, insurance payer status, income, race, and gender were strong indications for increased sepsis mortality. </a:t>
            </a: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Despite standardization of care through evidence-based practice bundles, wide disparity among races still exist. </a:t>
            </a:r>
          </a:p>
        </p:txBody>
      </p:sp>
    </p:spTree>
    <p:extLst>
      <p:ext uri="{BB962C8B-B14F-4D97-AF65-F5344CB8AC3E}">
        <p14:creationId xmlns:p14="http://schemas.microsoft.com/office/powerpoint/2010/main" val="159495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599D-0831-4C8B-8DCE-397DA9DD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and Symptoms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1D6290-905D-489A-87EF-8870A4F4D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61" y="1301510"/>
            <a:ext cx="6363197" cy="44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6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F3E2-A70D-47E0-847D-EFE5BB38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Insurance and Sepsis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1D2A-1287-4578-BAED-DE2B43E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10643"/>
          </a:xfrm>
        </p:spPr>
        <p:txBody>
          <a:bodyPr>
            <a:normAutofit fontScale="92500"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Many insurance companies started implementing new payment audit policies that do not support early sepsis detection and intervention.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By only covering care that meets the Sepsis 3 definition, this presents a disconnect with CMS and provider recommendations for care.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Sepsis 3 is defined as life-threatening organ dysfunction that may be accompanied by septic shock, further increasing the risk of mortality than with sepsis alone.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Standardized approach to care needs to be a priority for payers so that early sepsis detection can be supported.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2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6334-AF34-4B50-AC70-913E4B2F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Sepsis Self-Management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088C-FA7B-4B5D-915B-B41ABB0F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399"/>
            <a:ext cx="9062089" cy="4002567"/>
          </a:xfrm>
        </p:spPr>
        <p:txBody>
          <a:bodyPr>
            <a:normAutofit fontScale="92500" lnSpcReduction="2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Taking medications as instructed by your healthcare provider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Eating a healthy diet and drinking enough fluid (water)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Limiting alcohol use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Gradually returning to normal activities as advised by your healthcare provider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Preventing infections by practicing good hygiene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 stress in ways such as meditation, breathing exercises and muscle relaxation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00" dirty="0"/>
              <a:t>Document Released: 07/26/2019 Document Revised: 07/26/2019 Document Reviewed: 07/26/2019 Elsevier Interactive Patient Education © 2020 Elsevier Inc.</a:t>
            </a:r>
          </a:p>
        </p:txBody>
      </p:sp>
    </p:spTree>
    <p:extLst>
      <p:ext uri="{BB962C8B-B14F-4D97-AF65-F5344CB8AC3E}">
        <p14:creationId xmlns:p14="http://schemas.microsoft.com/office/powerpoint/2010/main" val="65451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733B-1E8B-4BBD-B4F0-C20FC200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3104271"/>
          </a:xfrm>
        </p:spPr>
        <p:txBody>
          <a:bodyPr anchor="ctr">
            <a:normAutofit/>
          </a:bodyPr>
          <a:lstStyle/>
          <a:p>
            <a:r>
              <a:rPr lang="en-US" dirty="0"/>
              <a:t>Sepsis and 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71BF-CD06-48AE-9C52-00804F32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1509934"/>
            <a:ext cx="5424112" cy="320833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 i="1" dirty="0"/>
              <a:t>Racial/Ethnic Disparities in Patient Care and Outcomes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Black patients admitted to the emergency room are assigned to significantly lower priority status and experience significantly longer wait times (10.9 minutes longer on average) as compared to case-matched white patients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Non-Hispanic Black children admitted to the emergency room are less likely to be treated for sepsis than non-Hispanic white children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Preliminary research in a rural emergency department serving a Native American population found that 27.9% of admissions and transfers met sepsis criteria, higher than the 6% average for U.S. hospitals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Limited English proficiency is associated with an 80% higher mortality risk among sepsis patients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5EAE4-9C06-4DE7-BA69-30B6623E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135" y="4718268"/>
            <a:ext cx="4977866" cy="10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6334-AF34-4B50-AC70-913E4B2F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Implicit Bias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088C-FA7B-4B5D-915B-B41ABB0F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741195"/>
          </a:xfrm>
        </p:spPr>
        <p:txBody>
          <a:bodyPr>
            <a:normAutofit fontScale="925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Patient-provider relationships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conditions (obesity, STIs, HIV, Maternal Health)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 populations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Sexual &amp; gender minorities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with mental health and substance use disorders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Older adults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research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332482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945</Words>
  <Application>Microsoft Office PowerPoint</Application>
  <PresentationFormat>Widescreen</PresentationFormat>
  <Paragraphs>89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Trebuchet MS</vt:lpstr>
      <vt:lpstr>Wingdings</vt:lpstr>
      <vt:lpstr>Wingdings 3</vt:lpstr>
      <vt:lpstr>1_Facet</vt:lpstr>
      <vt:lpstr>PowerPoint Presentation</vt:lpstr>
      <vt:lpstr>Background</vt:lpstr>
      <vt:lpstr>Background</vt:lpstr>
      <vt:lpstr>Background</vt:lpstr>
      <vt:lpstr>Signs and Symptoms</vt:lpstr>
      <vt:lpstr>Insurance and Sepsis</vt:lpstr>
      <vt:lpstr>Sepsis Self-Management</vt:lpstr>
      <vt:lpstr>Sepsis and Health Equity</vt:lpstr>
      <vt:lpstr>Implicit Bias in Healthcare</vt:lpstr>
      <vt:lpstr>Sepsis Recap</vt:lpstr>
      <vt:lpstr>Resources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</dc:title>
  <dc:creator>Hena Bajaj</dc:creator>
  <cp:lastModifiedBy>Hena Bajaj</cp:lastModifiedBy>
  <cp:revision>8</cp:revision>
  <dcterms:created xsi:type="dcterms:W3CDTF">2021-12-09T19:39:14Z</dcterms:created>
  <dcterms:modified xsi:type="dcterms:W3CDTF">2022-01-25T19:24:12Z</dcterms:modified>
</cp:coreProperties>
</file>