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2" r:id="rId2"/>
  </p:sldMasterIdLst>
  <p:notesMasterIdLst>
    <p:notesMasterId r:id="rId15"/>
  </p:notesMasterIdLst>
  <p:sldIdLst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2D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/>
    <p:restoredTop sz="95707"/>
  </p:normalViewPr>
  <p:slideViewPr>
    <p:cSldViewPr snapToGrid="0" snapToObjects="1">
      <p:cViewPr varScale="1">
        <p:scale>
          <a:sx n="78" d="100"/>
          <a:sy n="78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3FE43-0A01-574D-BEAB-68592F89D40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A804-D252-B84A-BFF7-6CAAFFE2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2D6D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pic>
        <p:nvPicPr>
          <p:cNvPr id="30" name="Picture 29" descr="New Jersey Hospital Association logo." title="NJHA New Jersey Hospital Association To Health!">
            <a:extLst>
              <a:ext uri="{FF2B5EF4-FFF2-40B4-BE49-F238E27FC236}">
                <a16:creationId xmlns:a16="http://schemas.microsoft.com/office/drawing/2014/main" id="{59B5B1DC-79C1-EB4A-BEE6-A882D995C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733" y="5910645"/>
            <a:ext cx="1179383" cy="651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ECF54-D635-9943-B234-7FB463F4F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1140" y="6120345"/>
            <a:ext cx="5359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168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0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02909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2D6D9A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2D6D9A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06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1240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0732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2D6D9A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2D6D9A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69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2D6D9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0351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433B-1181-2248-83F6-B2E6D1DB1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C9B7C-11AB-DB47-B43D-25BF09B66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46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BAC3-0351-EC43-9FA0-0CABF492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ECB3-ECDE-AC41-8997-EF9B225E0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F390-7FE8-B349-B1E0-23FFEA1E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9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1DB8-2677-5740-B242-638CA782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D7064-D571-7B42-8D46-B05D9932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2C74E5-52AB-B944-9068-123609E79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C3EB-8631-B947-9D11-B74BF2DA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BF8A-1152-7C45-9155-939CE517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F74A7-1842-5B4C-AF39-7FE1FB9C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9F71-7103-A341-A7CC-21D052850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3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0738-6EA5-BA4E-8186-A2EBE2D1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E2F8-2C43-E846-B28A-1F6AAB53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8E29-5F78-B440-8F24-957072708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46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6320D-19FD-5B41-80F0-190F2DCD2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86CC2-671A-C14B-A932-D8859BD70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46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300716-AD24-3341-B807-F255DADC7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02011"/>
          </a:xfrm>
        </p:spPr>
        <p:txBody>
          <a:bodyPr/>
          <a:lstStyle>
            <a:lvl3pPr>
              <a:buClr>
                <a:srgbClr val="2D6D9A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ew Jersey Hospital Association logo." title="NJHA New Jersey Hospital Association To Health!">
            <a:extLst>
              <a:ext uri="{FF2B5EF4-FFF2-40B4-BE49-F238E27FC236}">
                <a16:creationId xmlns:a16="http://schemas.microsoft.com/office/drawing/2014/main" id="{7F08C1E4-535B-C44F-A8EA-5CF92A279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733" y="5910645"/>
            <a:ext cx="1179383" cy="6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299C-C3C2-3F45-A292-77CAD98A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3B91CA-C506-C647-BCD6-BDBF1C089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2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D3F3867-5FDE-2243-BD54-2321A0F3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57AA-8199-5548-B76C-29D8217B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A39A-C1E6-494E-A4DF-A42CDDBB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E61CE-075B-E04A-856F-1381F736E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75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8D5F-E203-6B44-AD51-1BF0C7BA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E5B6D-E8FC-F541-91B0-AF1A9A623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26FD9-FF2A-E948-9A10-E67250D7B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07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82BE-92F3-1440-B0F2-26203D65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E0319-D702-7547-BEFA-95230C165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35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A33EE-8C90-1344-9A23-14B72E47B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5C8DD-55E5-FE4D-A767-493D56B35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96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1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376611"/>
          </a:xfrm>
        </p:spPr>
        <p:txBody>
          <a:bodyPr/>
          <a:lstStyle>
            <a:lvl3pPr>
              <a:buClr>
                <a:srgbClr val="2D6D9A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33766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914255"/>
          </a:xfrm>
        </p:spPr>
        <p:txBody>
          <a:bodyPr>
            <a:normAutofit/>
          </a:bodyPr>
          <a:lstStyle>
            <a:lvl3pPr>
              <a:buClr>
                <a:srgbClr val="2D6D9A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2914255"/>
          </a:xfrm>
        </p:spPr>
        <p:txBody>
          <a:bodyPr>
            <a:normAutofit/>
          </a:bodyPr>
          <a:lstStyle>
            <a:lvl3pPr>
              <a:buClr>
                <a:srgbClr val="2D6D9A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06E0F-B969-534D-86FE-01F12A368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7536" y="6236233"/>
            <a:ext cx="5336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 NEW JERSEY HOSPITAL ASSOCIATION</a:t>
            </a:r>
            <a:br>
              <a:rPr lang="en-US" dirty="0"/>
            </a:br>
            <a:r>
              <a:rPr lang="en-US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8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4846594"/>
          </a:xfrm>
        </p:spPr>
        <p:txBody>
          <a:bodyPr>
            <a:normAutofit/>
          </a:bodyPr>
          <a:lstStyle>
            <a:lvl3pPr>
              <a:buClr>
                <a:srgbClr val="2D6D9A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117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278438"/>
            <a:ext cx="8596667" cy="3452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28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31C4DD-C591-5D47-BE42-8755E32A500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New Jersey Hospital Association logo." title="NJHA New Jersey Hospital Association To Health!">
            <a:extLst>
              <a:ext uri="{FF2B5EF4-FFF2-40B4-BE49-F238E27FC236}">
                <a16:creationId xmlns:a16="http://schemas.microsoft.com/office/drawing/2014/main" id="{FEE846BC-2823-4141-B851-CBBAF4A34D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48733" y="5910645"/>
            <a:ext cx="1179383" cy="651176"/>
          </a:xfrm>
          <a:prstGeom prst="rect">
            <a:avLst/>
          </a:prstGeom>
        </p:spPr>
      </p:pic>
      <p:sp>
        <p:nvSpPr>
          <p:cNvPr id="8" name="TextBox 7" title="Source: NEW JERSEY HOSPITAL ASSOCIATION Copyright: 2020 New Jersey Hospital Association">
            <a:extLst>
              <a:ext uri="{FF2B5EF4-FFF2-40B4-BE49-F238E27FC236}">
                <a16:creationId xmlns:a16="http://schemas.microsoft.com/office/drawing/2014/main" id="{3C65649A-16AD-204F-8981-F7020367173B}"/>
              </a:ext>
            </a:extLst>
          </p:cNvPr>
          <p:cNvSpPr txBox="1"/>
          <p:nvPr userDrawn="1"/>
        </p:nvSpPr>
        <p:spPr>
          <a:xfrm>
            <a:off x="1859770" y="6019183"/>
            <a:ext cx="5336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Source: NEW JERSEY HOSPITAL ASSOCIATION</a:t>
            </a:r>
            <a:br>
              <a:rPr lang="en-US" sz="1400" dirty="0"/>
            </a:br>
            <a:r>
              <a:rPr lang="en-US" sz="1400" dirty="0"/>
              <a:t>Copyright: 2020 New Jersey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2D6D9A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C6D9B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D6D9A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C764E-19B5-2546-850A-C0EA0FE3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539F4-ED4E-E840-806D-F4288ABCF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New Jersey Hospital Association logo." title="NJHA New Jersey Hospital Association To Health!">
            <a:extLst>
              <a:ext uri="{FF2B5EF4-FFF2-40B4-BE49-F238E27FC236}">
                <a16:creationId xmlns:a16="http://schemas.microsoft.com/office/drawing/2014/main" id="{434DBE8E-CD99-A940-9A65-64C7677979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1800" y="5910645"/>
            <a:ext cx="1179383" cy="651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DDF2A-633D-AB4E-BFB2-A06ABE4853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56441" y="6098988"/>
            <a:ext cx="5359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icidepreventionlifeline.org/" TargetMode="External"/><Relationship Id="rId2" Type="http://schemas.openxmlformats.org/officeDocument/2006/relationships/hyperlink" Target="http://www.njhopelin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2ndfloo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7E9F43-DE0D-4EDF-9FDC-9ECB968CAF8E}"/>
              </a:ext>
            </a:extLst>
          </p:cNvPr>
          <p:cNvSpPr txBox="1"/>
          <p:nvPr/>
        </p:nvSpPr>
        <p:spPr>
          <a:xfrm>
            <a:off x="973340" y="2190098"/>
            <a:ext cx="9318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Strategies for Maintaining Your Emotional Well Being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4C506-86A7-4041-BA62-FCC39937335B}"/>
              </a:ext>
            </a:extLst>
          </p:cNvPr>
          <p:cNvSpPr txBox="1"/>
          <p:nvPr/>
        </p:nvSpPr>
        <p:spPr>
          <a:xfrm>
            <a:off x="2381611" y="4426778"/>
            <a:ext cx="6112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D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Danielle Lambert, LCSW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Behavioral Health Manager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94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7031A9-E281-4697-A054-2CD7FB2DCB5C}"/>
              </a:ext>
            </a:extLst>
          </p:cNvPr>
          <p:cNvSpPr txBox="1"/>
          <p:nvPr/>
        </p:nvSpPr>
        <p:spPr>
          <a:xfrm>
            <a:off x="0" y="646531"/>
            <a:ext cx="7708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Acceptance and Self-Care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D0F8B-6707-4F8F-ABC8-DECFB2579D14}"/>
              </a:ext>
            </a:extLst>
          </p:cNvPr>
          <p:cNvSpPr txBox="1"/>
          <p:nvPr/>
        </p:nvSpPr>
        <p:spPr>
          <a:xfrm>
            <a:off x="192627" y="1598364"/>
            <a:ext cx="53066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Nutritional Well being</a:t>
            </a:r>
          </a:p>
          <a:p>
            <a:pPr lvl="2"/>
            <a:endParaRPr lang="en-US" sz="3200" dirty="0"/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3200" dirty="0"/>
              <a:t>Stay Hydrated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Make Healthy choices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Cook meals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F79B4-C879-4C3D-9826-81C42B4F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99" y="2175256"/>
            <a:ext cx="4172607" cy="3062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6356C-2B0A-407C-B9F7-4DAA213B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67AA4-C5E7-4DEC-8538-6EF8A00C1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4115" y="1839338"/>
            <a:ext cx="4768984" cy="317932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1E224-0337-4026-8C32-34121B25772C}"/>
              </a:ext>
            </a:extLst>
          </p:cNvPr>
          <p:cNvSpPr txBox="1"/>
          <p:nvPr/>
        </p:nvSpPr>
        <p:spPr>
          <a:xfrm>
            <a:off x="289512" y="1392677"/>
            <a:ext cx="61042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Emotional Well being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Stay Connected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Read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Meditate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Listen to Music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Laugh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Play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Celebrate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56822-0CD7-4BD3-8287-A9919B6A8100}"/>
              </a:ext>
            </a:extLst>
          </p:cNvPr>
          <p:cNvSpPr txBox="1"/>
          <p:nvPr/>
        </p:nvSpPr>
        <p:spPr>
          <a:xfrm>
            <a:off x="525486" y="351235"/>
            <a:ext cx="8460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Acceptance and Self-Care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3801E-B7A7-44CB-92AE-20F6CA3BB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BBEB42-0353-4A8E-BB63-882AFF1316E7}"/>
              </a:ext>
            </a:extLst>
          </p:cNvPr>
          <p:cNvSpPr txBox="1"/>
          <p:nvPr/>
        </p:nvSpPr>
        <p:spPr>
          <a:xfrm>
            <a:off x="343249" y="733247"/>
            <a:ext cx="43909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Englewood Health: Behavioral Health Services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https://www.englewoodhealth.org/service/behavioral-health-and-psychiatry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30C01-3FE4-4560-9293-FB37E583F6AC}"/>
              </a:ext>
            </a:extLst>
          </p:cNvPr>
          <p:cNvSpPr txBox="1"/>
          <p:nvPr/>
        </p:nvSpPr>
        <p:spPr>
          <a:xfrm>
            <a:off x="4897251" y="982176"/>
            <a:ext cx="47924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Emotional Health Resources</a:t>
            </a:r>
          </a:p>
          <a:p>
            <a:pPr indent="-228600" defTabSz="914400"/>
            <a:r>
              <a:rPr lang="en-US" sz="2400" b="1" dirty="0"/>
              <a:t>NJ HOPELINE</a:t>
            </a:r>
          </a:p>
          <a:p>
            <a:pPr indent="-228600" defTabSz="914400"/>
            <a:r>
              <a:rPr lang="en-US" sz="2400" dirty="0"/>
              <a:t>1-855-654-6735</a:t>
            </a:r>
          </a:p>
          <a:p>
            <a:pPr indent="-228600" defTabSz="914400"/>
            <a:r>
              <a:rPr lang="en-US" sz="2400" b="1" dirty="0">
                <a:hlinkClick r:id="rId2"/>
              </a:rPr>
              <a:t>www.njhopeline.com</a:t>
            </a:r>
            <a:r>
              <a:rPr lang="en-US" sz="2400" dirty="0"/>
              <a:t> </a:t>
            </a:r>
          </a:p>
          <a:p>
            <a:pPr indent="-228600" defTabSz="914400"/>
            <a:r>
              <a:rPr lang="en-US" sz="2400" b="1" dirty="0"/>
              <a:t>NATIONAL SUICIDE PREVENTION LIFELINE</a:t>
            </a:r>
          </a:p>
          <a:p>
            <a:pPr indent="-228600" defTabSz="914400"/>
            <a:r>
              <a:rPr lang="en-US" sz="2400" dirty="0"/>
              <a:t>1-800-273-TALK (8255)</a:t>
            </a:r>
          </a:p>
          <a:p>
            <a:pPr indent="-228600" defTabSz="914400"/>
            <a:r>
              <a:rPr lang="en-US" sz="2400" b="1" dirty="0">
                <a:hlinkClick r:id="rId3"/>
              </a:rPr>
              <a:t>www.suicidepreventionlifeline.org</a:t>
            </a:r>
            <a:endParaRPr lang="en-US" sz="2400" dirty="0"/>
          </a:p>
          <a:p>
            <a:pPr indent="-228600" defTabSz="914400"/>
            <a:r>
              <a:rPr lang="en-US" sz="2400" b="1" dirty="0"/>
              <a:t>2NDFLOOR YOUTH HELPLINE</a:t>
            </a:r>
          </a:p>
          <a:p>
            <a:pPr indent="-228600" defTabSz="914400"/>
            <a:r>
              <a:rPr lang="en-US" sz="2400" dirty="0"/>
              <a:t>1-888-222-2228</a:t>
            </a:r>
          </a:p>
          <a:p>
            <a:pPr indent="-228600" defTabSz="914400"/>
            <a:r>
              <a:rPr lang="en-US" sz="2400" dirty="0">
                <a:hlinkClick r:id="rId4"/>
              </a:rPr>
              <a:t>www.2ndfloor.org</a:t>
            </a:r>
            <a:endParaRPr lang="en-US" sz="2400" dirty="0"/>
          </a:p>
          <a:p>
            <a:pPr indent="-228600" defTabSz="914400"/>
            <a:r>
              <a:rPr lang="en-US" sz="2400" dirty="0"/>
              <a:t>24 hours a day – 7 days a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A753F-016C-41AF-93E7-A8F10EE70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7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PENNSYLVANIA CORONAVIRUS: 129,474 cases">
            <a:extLst>
              <a:ext uri="{FF2B5EF4-FFF2-40B4-BE49-F238E27FC236}">
                <a16:creationId xmlns:a16="http://schemas.microsoft.com/office/drawing/2014/main" id="{E0866002-D731-4E3B-8CBC-E24E2200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4" y="1794793"/>
            <a:ext cx="4277974" cy="24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Where Should You Be Wearing a Mask in Public? – SheKnows">
            <a:extLst>
              <a:ext uri="{FF2B5EF4-FFF2-40B4-BE49-F238E27FC236}">
                <a16:creationId xmlns:a16="http://schemas.microsoft.com/office/drawing/2014/main" id="{FBEFA573-F335-479D-8AE8-D5AFFE21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6" y="355111"/>
            <a:ext cx="3390479" cy="19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Support the Protests and Fight for Racial Justice | Ideas ...">
            <a:extLst>
              <a:ext uri="{FF2B5EF4-FFF2-40B4-BE49-F238E27FC236}">
                <a16:creationId xmlns:a16="http://schemas.microsoft.com/office/drawing/2014/main" id="{0CEF2981-7010-4955-AD11-3E1BF2A2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7" y="355111"/>
            <a:ext cx="3378051" cy="19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72ADF-6D34-4121-9A33-0C53EBDE6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08" y="3736335"/>
            <a:ext cx="3390478" cy="2094711"/>
          </a:xfrm>
          <a:prstGeom prst="rect">
            <a:avLst/>
          </a:prstGeom>
        </p:spPr>
      </p:pic>
      <p:pic>
        <p:nvPicPr>
          <p:cNvPr id="11" name="Picture 8" descr="Record 22 million have sought US jobless aid since virus">
            <a:extLst>
              <a:ext uri="{FF2B5EF4-FFF2-40B4-BE49-F238E27FC236}">
                <a16:creationId xmlns:a16="http://schemas.microsoft.com/office/drawing/2014/main" id="{2E21E835-32B4-45F3-808A-65DF6576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7" y="3736334"/>
            <a:ext cx="3510494" cy="21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508241-15E3-492D-AB8C-4F9261946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E5675-EF82-42D9-A6BB-82220D3BD890}"/>
              </a:ext>
            </a:extLst>
          </p:cNvPr>
          <p:cNvSpPr txBox="1"/>
          <p:nvPr/>
        </p:nvSpPr>
        <p:spPr>
          <a:xfrm>
            <a:off x="2310365" y="424425"/>
            <a:ext cx="6104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COVID-19: Grief in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7D96E-CB63-42DE-8932-2EA1947B957E}"/>
              </a:ext>
            </a:extLst>
          </p:cNvPr>
          <p:cNvSpPr txBox="1">
            <a:spLocks/>
          </p:cNvSpPr>
          <p:nvPr/>
        </p:nvSpPr>
        <p:spPr>
          <a:xfrm>
            <a:off x="707136" y="2236025"/>
            <a:ext cx="9217152" cy="32134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C6D9B"/>
              </a:buClr>
              <a:buSzPct val="80000"/>
              <a:buFont typeface="Wingdings 3" charset="2"/>
              <a:buChar char=""/>
              <a:defRPr lang="en-US" sz="18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D6D9A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D6D9A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 Denial: </a:t>
            </a:r>
            <a:r>
              <a:rPr lang="en-US" sz="2000" b="0" dirty="0">
                <a:solidFill>
                  <a:srgbClr val="282828"/>
                </a:solidFill>
                <a:latin typeface="Lava Std"/>
              </a:rPr>
              <a:t>This virus won’t affect us</a:t>
            </a:r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.</a:t>
            </a:r>
          </a:p>
          <a:p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 Anger: </a:t>
            </a:r>
            <a:r>
              <a:rPr lang="en-US" sz="2000" b="0" dirty="0">
                <a:solidFill>
                  <a:srgbClr val="282828"/>
                </a:solidFill>
                <a:latin typeface="Lava Std"/>
              </a:rPr>
              <a:t>You’re making me stay home and taking away my activities.</a:t>
            </a:r>
          </a:p>
          <a:p>
            <a:r>
              <a:rPr lang="en-US" sz="2000" b="0" dirty="0">
                <a:solidFill>
                  <a:srgbClr val="282828"/>
                </a:solidFill>
                <a:latin typeface="Lava Std"/>
              </a:rPr>
              <a:t> </a:t>
            </a:r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Bargaining: If</a:t>
            </a:r>
            <a:r>
              <a:rPr lang="en-US" sz="2000" b="0" dirty="0">
                <a:solidFill>
                  <a:srgbClr val="282828"/>
                </a:solidFill>
                <a:latin typeface="Lava Std"/>
              </a:rPr>
              <a:t> I social distance for two weeks everything will be     better, right?</a:t>
            </a:r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 </a:t>
            </a:r>
          </a:p>
          <a:p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 Sadness: </a:t>
            </a:r>
            <a:r>
              <a:rPr lang="en-US" sz="2000" b="0" dirty="0">
                <a:solidFill>
                  <a:srgbClr val="282828"/>
                </a:solidFill>
                <a:latin typeface="Lava Std"/>
              </a:rPr>
              <a:t>I don’t know when this will end. </a:t>
            </a:r>
            <a:endParaRPr lang="en-US" sz="2000" b="0" i="0" dirty="0">
              <a:solidFill>
                <a:srgbClr val="282828"/>
              </a:solidFill>
              <a:latin typeface="Lava Std"/>
            </a:endParaRPr>
          </a:p>
          <a:p>
            <a:r>
              <a:rPr lang="en-US" sz="2000" b="0" i="0" dirty="0">
                <a:solidFill>
                  <a:srgbClr val="282828"/>
                </a:solidFill>
                <a:latin typeface="Lava Std"/>
              </a:rPr>
              <a:t> Acceptance. </a:t>
            </a:r>
            <a:r>
              <a:rPr lang="en-US" sz="2000" b="0" dirty="0">
                <a:solidFill>
                  <a:srgbClr val="282828"/>
                </a:solidFill>
                <a:latin typeface="Lava Std"/>
              </a:rPr>
              <a:t>This is happening; I have to figure out how to proceed.</a:t>
            </a:r>
            <a:endParaRPr lang="en-US" sz="2000" dirty="0"/>
          </a:p>
          <a:p>
            <a:r>
              <a:rPr lang="en-US" sz="2000" dirty="0"/>
              <a:t>***Not Always Linear***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1ED38-B4D7-4431-A094-DC953DCDD7CB}"/>
              </a:ext>
            </a:extLst>
          </p:cNvPr>
          <p:cNvSpPr txBox="1"/>
          <p:nvPr/>
        </p:nvSpPr>
        <p:spPr>
          <a:xfrm>
            <a:off x="707136" y="1450941"/>
            <a:ext cx="6104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 Tell Ourselves: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FA6D445-DB07-4205-96EE-D55A77B1B4C9}"/>
              </a:ext>
            </a:extLst>
          </p:cNvPr>
          <p:cNvSpPr txBox="1">
            <a:spLocks/>
          </p:cNvSpPr>
          <p:nvPr/>
        </p:nvSpPr>
        <p:spPr>
          <a:xfrm>
            <a:off x="6253298" y="6270581"/>
            <a:ext cx="1995872" cy="282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Source: Harvard Business 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D14D3-A7CD-429F-861F-3AF0178C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B8D4D7D-931D-4E6D-97D8-42699C58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2802" y="6052741"/>
            <a:ext cx="199587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Source: Harvard Business Review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66FED9-D3D7-4FF0-9F17-C79CA358C5BA}"/>
              </a:ext>
            </a:extLst>
          </p:cNvPr>
          <p:cNvSpPr txBox="1">
            <a:spLocks/>
          </p:cNvSpPr>
          <p:nvPr/>
        </p:nvSpPr>
        <p:spPr>
          <a:xfrm>
            <a:off x="567606" y="35869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2D6D9A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Anticipatory Grief = Anxiety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38C63-4FD1-43B9-8ECD-8ACE7DD3F26F}"/>
              </a:ext>
            </a:extLst>
          </p:cNvPr>
          <p:cNvSpPr txBox="1"/>
          <p:nvPr/>
        </p:nvSpPr>
        <p:spPr>
          <a:xfrm>
            <a:off x="445686" y="1313513"/>
            <a:ext cx="85966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Anticipatory grief is that feeling we get about what the future holds when we’re uncertain.</a:t>
            </a:r>
          </a:p>
          <a:p>
            <a:pPr lvl="0"/>
            <a:endParaRPr lang="en-US" sz="2400" b="0" i="0" dirty="0">
              <a:solidFill>
                <a:srgbClr val="282828"/>
              </a:solidFill>
              <a:effectLst/>
              <a:latin typeface="Lava Std"/>
            </a:endParaRPr>
          </a:p>
          <a:p>
            <a:pPr lvl="1"/>
            <a:r>
              <a:rPr lang="en-US" sz="2200" b="0" i="0" dirty="0">
                <a:solidFill>
                  <a:srgbClr val="282828"/>
                </a:solidFill>
                <a:effectLst/>
                <a:latin typeface="Lava Std"/>
              </a:rPr>
              <a:t>Focusing on future events and imagining the worst case scenario.</a:t>
            </a:r>
          </a:p>
          <a:p>
            <a:pPr lvl="1"/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COVID-19: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What if I get sick?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What if my loved ones get sick?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What if I lose my job?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What if I spread the virus to someone I love?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Lava Std"/>
              </a:rPr>
              <a:t>What if I never get to see my family?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4F7FE-F0BC-4D66-BF8E-9BC200EA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06463-AB67-4339-86D0-84C880105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1" y="2094596"/>
            <a:ext cx="3564194" cy="1946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7E5F2-723D-4B65-B5FA-6873841259AF}"/>
              </a:ext>
            </a:extLst>
          </p:cNvPr>
          <p:cNvSpPr txBox="1"/>
          <p:nvPr/>
        </p:nvSpPr>
        <p:spPr>
          <a:xfrm>
            <a:off x="337789" y="1881279"/>
            <a:ext cx="61042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Surge Capacity is a collection of adaptive systems-mental and physical-that humans draw on for the short-term survival in acutely stressful situations, such as natural disasters – Ann </a:t>
            </a:r>
            <a:r>
              <a:rPr lang="en-US" sz="2800" dirty="0" err="1"/>
              <a:t>Masten</a:t>
            </a:r>
            <a:r>
              <a:rPr lang="en-US" sz="2800" dirty="0"/>
              <a:t>, PHD</a:t>
            </a:r>
          </a:p>
          <a:p>
            <a:pPr lvl="0"/>
            <a:r>
              <a:rPr lang="en-US" sz="2800" i="1" dirty="0"/>
              <a:t>Reaching Our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61FAC-ACC3-4BC3-BEF5-BBC15E9B21E6}"/>
              </a:ext>
            </a:extLst>
          </p:cNvPr>
          <p:cNvSpPr txBox="1"/>
          <p:nvPr/>
        </p:nvSpPr>
        <p:spPr>
          <a:xfrm>
            <a:off x="634626" y="384933"/>
            <a:ext cx="86146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Surge Capacity: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Where do we go from here?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B6AB8A-B3AB-4135-8CD6-0560D4FE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504" y="6159309"/>
            <a:ext cx="258899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Source: Medium.com, Ann Masten, PHD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D576B-5C3A-4517-A545-A5BFA3AB8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4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we can keep fear from spiraling out of our control - The Washington Post">
            <a:extLst>
              <a:ext uri="{FF2B5EF4-FFF2-40B4-BE49-F238E27FC236}">
                <a16:creationId xmlns:a16="http://schemas.microsoft.com/office/drawing/2014/main" id="{14F1B8E7-35BB-4A4C-9D2F-4446EB9F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6" y="642007"/>
            <a:ext cx="8052827" cy="46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08858-C7B4-40E5-8315-DDB4B879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4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eathe Deeply - Dr. Michelle Robin">
            <a:extLst>
              <a:ext uri="{FF2B5EF4-FFF2-40B4-BE49-F238E27FC236}">
                <a16:creationId xmlns:a16="http://schemas.microsoft.com/office/drawing/2014/main" id="{3AB154B7-F6C8-4252-9057-73A374BC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8" y="768096"/>
            <a:ext cx="8101191" cy="4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0DAAD-6F95-44CF-BB20-A8C776E17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BFD64-FFEA-43F0-907B-A69385FFC6C4}"/>
              </a:ext>
            </a:extLst>
          </p:cNvPr>
          <p:cNvSpPr txBox="1"/>
          <p:nvPr/>
        </p:nvSpPr>
        <p:spPr>
          <a:xfrm>
            <a:off x="1603777" y="457631"/>
            <a:ext cx="6104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Acceptance and Self-Care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2A8EC-C0E2-40E3-BA9F-6AEE064C9B08}"/>
              </a:ext>
            </a:extLst>
          </p:cNvPr>
          <p:cNvSpPr txBox="1"/>
          <p:nvPr/>
        </p:nvSpPr>
        <p:spPr>
          <a:xfrm>
            <a:off x="258785" y="1165517"/>
            <a:ext cx="71837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Mindfulness:</a:t>
            </a:r>
          </a:p>
          <a:p>
            <a:pPr lvl="0"/>
            <a:r>
              <a:rPr lang="en-US" sz="2000" dirty="0"/>
              <a:t>Be in the Present: What is actually happening right now?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Let go of what you cannot control </a:t>
            </a:r>
          </a:p>
          <a:p>
            <a:pPr lvl="0"/>
            <a:r>
              <a:rPr lang="en-US" sz="2000" dirty="0"/>
              <a:t>   (Hint: It’s probably what you’re worrying about!)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Breathe: Deep breathing, relaxation exercises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Nature: Take breaks, spend time outdoors, notice what is        around you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Self-Compassion: Be kind to yourself and others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Meditation Apps: Calm, Headspace, Ten Percent Happier</a:t>
            </a:r>
          </a:p>
        </p:txBody>
      </p:sp>
      <p:pic>
        <p:nvPicPr>
          <p:cNvPr id="7" name="Picture 4" descr="Schooley's Mountain yesterday. : newjersey">
            <a:extLst>
              <a:ext uri="{FF2B5EF4-FFF2-40B4-BE49-F238E27FC236}">
                <a16:creationId xmlns:a16="http://schemas.microsoft.com/office/drawing/2014/main" id="{5979D9AF-55F9-4945-9CA1-F3170A62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45" y="1476041"/>
            <a:ext cx="3523245" cy="40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2C5D7-FF85-4F5B-9DEB-FDE7FF16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88" y="5986240"/>
            <a:ext cx="14814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terson Great Falls | National Park Foundation">
            <a:extLst>
              <a:ext uri="{FF2B5EF4-FFF2-40B4-BE49-F238E27FC236}">
                <a16:creationId xmlns:a16="http://schemas.microsoft.com/office/drawing/2014/main" id="{43D3830E-1A95-47FF-B629-8A407E81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2" y="2986207"/>
            <a:ext cx="4038080" cy="31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03B14-1EF3-42AD-BA4C-493FCADD1EAA}"/>
              </a:ext>
            </a:extLst>
          </p:cNvPr>
          <p:cNvSpPr txBox="1"/>
          <p:nvPr/>
        </p:nvSpPr>
        <p:spPr>
          <a:xfrm>
            <a:off x="403298" y="1349805"/>
            <a:ext cx="82540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Physical Well being</a:t>
            </a:r>
          </a:p>
          <a:p>
            <a:pPr lvl="0"/>
            <a:endParaRPr lang="en-US" sz="24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Get outside! Walk, Hike, Run, Bike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Yoga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Online exercise classes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Dance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CCF90-C348-49BE-8F10-ED7A386A8D31}"/>
              </a:ext>
            </a:extLst>
          </p:cNvPr>
          <p:cNvSpPr txBox="1"/>
          <p:nvPr/>
        </p:nvSpPr>
        <p:spPr>
          <a:xfrm>
            <a:off x="560832" y="426589"/>
            <a:ext cx="6692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Acceptance and Self-Care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BB47E-CC3F-4C05-94F2-296D067F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46" y="5971771"/>
            <a:ext cx="1480406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23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{85B43002-D1BB-4742-AA6C-F73B7655FB48}tf10001060</Template>
  <TotalTime>1259</TotalTime>
  <Words>421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Lava Std</vt:lpstr>
      <vt:lpstr>Trebuchet MS</vt:lpstr>
      <vt:lpstr>Wingdings</vt:lpstr>
      <vt:lpstr>Wingdings 3</vt:lpstr>
      <vt:lpstr>Facet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Microsoft Office User</dc:creator>
  <cp:lastModifiedBy>Mary Ditri</cp:lastModifiedBy>
  <cp:revision>53</cp:revision>
  <dcterms:created xsi:type="dcterms:W3CDTF">2020-08-20T17:17:41Z</dcterms:created>
  <dcterms:modified xsi:type="dcterms:W3CDTF">2020-10-29T18:33:33Z</dcterms:modified>
</cp:coreProperties>
</file>