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77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mberly Hewitson" initials="KH" lastIdx="2" clrIdx="0">
    <p:extLst>
      <p:ext uri="{19B8F6BF-5375-455C-9EA6-DF929625EA0E}">
        <p15:presenceInfo xmlns:p15="http://schemas.microsoft.com/office/powerpoint/2012/main" userId="S-1-5-21-1406889407-131533285-1844936127-14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7FEBA-7906-BD42-8CE9-C6B114E979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CCBC40-D416-844E-9865-635E765152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58085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F8F02-1E8B-B443-8007-90390E671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5424"/>
            <a:ext cx="9959788" cy="6552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3FDDEF-9088-0849-AECC-67F07A36E3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025971"/>
            <a:ext cx="9959788" cy="215099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8546E-0669-4C46-A309-56756517D4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6E1B6C-1F7E-4397-9CC4-07EC41E1221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42CB8-C0B5-924D-BFCC-00610E6B9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A6288-A5A3-374D-94C9-FE1AEA2FB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E877BB-370A-4596-9DC8-A94050571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7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8B984E-AB8C-534A-9A65-8A793D7AA8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53D8A6-582A-E741-BE70-E6D176E292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F2848-85EE-0A4A-8CA0-1319033810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6E1B6C-1F7E-4397-9CC4-07EC41E1221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70EA4-D1A0-6D46-B563-C4CE8A719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2DFAA-340A-5446-956B-FDA3B6B5A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E877BB-370A-4596-9DC8-A94050571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46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F02DE-9BF8-9B49-AF8A-0A356F56B3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2CF8C0-5A4F-AF48-8AEB-B0F4C8C91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DD934-2277-CA49-9977-973F6E37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6B4751-D45B-EC43-B1C8-1870778E4DDA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24D42-964C-C949-9B45-02BC21E06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8156C-B4D3-2340-93FA-E5535B6D7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2BEB5C-577F-2C4E-8456-B3EEDF819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932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E9A04-F649-F844-AF9A-512E9FF71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7A2D5-C585-B143-B691-8B4545EBF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775C97-77CC-0449-ACD0-821286C091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6B4751-D45B-EC43-B1C8-1870778E4DDA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E365C-14AD-A94F-9DC7-B8B310A80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2414C-398B-F44E-B778-20A04E2AA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2BEB5C-577F-2C4E-8456-B3EEDF819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62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B856C-3069-CB47-B29D-6A48B566E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5639E6-A59B-2B4D-AE57-EA2C4B6AF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5F08E-41B4-6246-BCC5-4B17260F60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6B4751-D45B-EC43-B1C8-1870778E4DDA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A5B1B6-8206-C341-BFAD-009079740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B95C0-101D-7E4B-8278-E4D735803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2BEB5C-577F-2C4E-8456-B3EEDF819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70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C5BB3-9D8E-9D4E-A1B8-EA699EDAC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0C584-7C72-6C4D-8F68-6F20A2490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CA0607-5A07-C049-879E-9BF1D89001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B061E6-A074-1E4F-BC50-5D969CF2C2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6B4751-D45B-EC43-B1C8-1870778E4DDA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113CD-883A-B146-803A-5AC7B2E07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9D6A62-C9B0-F24A-A5D9-961D90C38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2BEB5C-577F-2C4E-8456-B3EEDF819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409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C9E7E-47D6-764D-9D3C-46A1C5EE1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93B06-69FB-9145-9F2D-550558ACE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BBBDFE-8BE9-BD4A-9273-768253D9AE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242418-11A6-F745-B922-C1FAA0DB04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72538C-1186-D44E-9F04-BE64D9F55C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DDC120-36D5-9A4C-A0EE-BDBEB52F10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6B4751-D45B-EC43-B1C8-1870778E4DDA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A55431-789F-2A43-9C48-AD0F0B5F3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EBF4DD-B859-624A-A500-AAABCAA76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2BEB5C-577F-2C4E-8456-B3EEDF819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764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46463-391C-DB4A-A951-CDE89BF06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1DD9F2-D628-B14B-992D-895519BFC9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6B4751-D45B-EC43-B1C8-1870778E4DDA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A7D0FE-CFAD-C741-997D-10630BA74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20564E-7A83-7B4C-B41F-BFD00DE78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2BEB5C-577F-2C4E-8456-B3EEDF819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579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040560-1F48-F14C-8441-BEA6CD02B1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6B4751-D45B-EC43-B1C8-1870778E4DDA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572230-3D89-C047-AD71-FEE74ED63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4DF0F1-9A07-E143-9039-7EEFC247E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2BEB5C-577F-2C4E-8456-B3EEDF819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451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15259-99B0-3540-9495-11C35188D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EFE16-8FC6-B94A-A684-E65907FFA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CF28E2-6BAA-F747-B08D-19EA70CEF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1722D3-0DE1-5B48-8179-39123F122E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6B4751-D45B-EC43-B1C8-1870778E4DDA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81F1FA-D317-564C-83B7-152D91A95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40B5A-0991-5F4F-B7BF-3D01BED2F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2BEB5C-577F-2C4E-8456-B3EEDF819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8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49DD2-59F2-C54C-BFE9-4AE612696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5424"/>
            <a:ext cx="9959788" cy="6552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8C26C-E951-6648-A399-A6678EAB4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25971"/>
            <a:ext cx="9959788" cy="215099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D66AD-5953-7143-855D-8902EBA68A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6E1B6C-1F7E-4397-9CC4-07EC41E1221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FC477-9724-E94C-9E83-C7505CF55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38599-ABF4-C341-A9C6-1E031F262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E877BB-370A-4596-9DC8-A94050571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815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5464E-8F5E-0A4C-8C31-85E4F867C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8D8BDA-6B41-8B44-B834-D0D354F032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920D6-D6FD-2649-B04D-BC0FE3EFEB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A09058-204B-F640-92E0-5929E75E6A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6B4751-D45B-EC43-B1C8-1870778E4DDA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A01E96-B26F-5F4E-8F6F-553592761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3A7CE-BA79-DA4D-9CD0-7187C2910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2BEB5C-577F-2C4E-8456-B3EEDF819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791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F1D45-1B55-3B4C-9AC6-71445602D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4C57E3-4A98-DF4B-8FE7-513EFBC851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7AB3D-87CE-BA4A-805C-AD3A6EBDEA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6B4751-D45B-EC43-B1C8-1870778E4DDA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8CCF9-979C-EB4E-B2CB-4AD7E691D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B941C9-3650-1343-856D-E080D489B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2BEB5C-577F-2C4E-8456-B3EEDF819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468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E0AB66-FD47-EE49-B079-23F4FA7487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3AA9B4-D3D9-6346-BFC5-D489679DF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3FA98-5F81-AB47-AFD7-317BB19D78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6B4751-D45B-EC43-B1C8-1870778E4DDA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ECDFF-5C1B-3449-B7D5-B85769FC3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08D86-8F06-BF46-83A2-BB7A40DDB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2BEB5C-577F-2C4E-8456-B3EEDF819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534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F9D19-A6BD-754D-B3C9-8FFD95DB0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67E396-4251-B34C-B5CB-10EBF8C37C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95DD4-E9CE-7B4E-8758-A31BBB048A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6E1B6C-1F7E-4397-9CC4-07EC41E1221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07B67C-6C31-BB49-9C24-1A15D3E85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C228F-7B43-2746-84B6-3F4B5C892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E877BB-370A-4596-9DC8-A94050571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49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CD9F3-B13B-4E45-BCD2-8A12761B9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5424"/>
            <a:ext cx="9959788" cy="6552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56F24-EEFB-7745-8DC0-2467168098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EA0AB6-8DC2-F14C-96CA-E6BCFA80C5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E33BC7-B495-EB4B-AB70-AB1E86A184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6E1B6C-1F7E-4397-9CC4-07EC41E1221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71D99D-B049-8E4B-AA5F-20D8A8221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05C1D0-E449-7C46-8C5C-56BA341E5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E877BB-370A-4596-9DC8-A94050571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5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C0CCC-1FE1-524B-B429-107718364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F1E46B-86BD-F84A-9117-E320893CE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C9E956-27C1-5045-845C-F58503EE27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22DD0D-9335-5745-B3D7-30D8B2937C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2EC3DD-A57F-7943-A7CB-6404D81880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7C7C30-62A2-0C43-9D5B-55A4B3FCEF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6E1B6C-1F7E-4397-9CC4-07EC41E1221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445F05-9699-B24B-85BB-04A706E11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16DF6B-12CA-1E4A-A55C-BCD2FF56D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E877BB-370A-4596-9DC8-A94050571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8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AD4FE-CD60-D947-A7AB-CC41D67B2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5424"/>
            <a:ext cx="9959788" cy="6552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E1498A-0EB8-4A49-8EC0-69184D7A84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6E1B6C-1F7E-4397-9CC4-07EC41E1221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733DFE-25B4-9341-8D5B-1C069A524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C6D4F8-7173-1241-AF31-5098EF850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E877BB-370A-4596-9DC8-A94050571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11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E2C202-3E03-C746-9E49-D4316B91B7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6E1B6C-1F7E-4397-9CC4-07EC41E1221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F953E3-A632-494A-B36F-C8600F76D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A5DB1F-8B7D-A14C-8878-EB898292A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E877BB-370A-4596-9DC8-A94050571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44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2FDD4-A694-D542-AD87-609518E57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A1E22-36B8-5845-A450-2B2A6662C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1B5D35-0EC6-C844-A6F1-2F662712B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DC92D7-9CA2-894B-957B-4867FD49A5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6E1B6C-1F7E-4397-9CC4-07EC41E1221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A5A64F-715B-8D41-A77F-97B1CF277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F169A-5676-C544-BED9-D6A9914F5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E877BB-370A-4596-9DC8-A94050571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74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7DEC2-0843-4B43-AA1E-D943EB8DA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71045D-CFD6-A540-95BA-04C24503ED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4C0770-0E77-BA4B-86E5-BEA62B03F8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BB6F8-1846-C24F-8A2B-63A91AEE29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6E1B6C-1F7E-4397-9CC4-07EC41E1221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553634-56C2-F24C-A75B-381013C67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6D5929-7AA9-3E49-85FB-CBEAA6A8A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E877BB-370A-4596-9DC8-A94050571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6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3000">
              <a:srgbClr val="00B0F0"/>
            </a:gs>
            <a:gs pos="99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24156BD1-9C58-A046-BAD7-4B040C512F5C}"/>
              </a:ext>
            </a:extLst>
          </p:cNvPr>
          <p:cNvSpPr/>
          <p:nvPr/>
        </p:nvSpPr>
        <p:spPr>
          <a:xfrm>
            <a:off x="941293" y="564777"/>
            <a:ext cx="10219765" cy="5715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EF2D281-34C7-C94B-944D-0E48DC740FB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162237" y="877966"/>
            <a:ext cx="3777875" cy="1755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761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3000">
              <a:srgbClr val="00B0F0"/>
            </a:gs>
            <a:gs pos="99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5A1F9837-BA9A-C444-AB88-19D53785259A}"/>
              </a:ext>
            </a:extLst>
          </p:cNvPr>
          <p:cNvSpPr/>
          <p:nvPr/>
        </p:nvSpPr>
        <p:spPr>
          <a:xfrm>
            <a:off x="941293" y="564777"/>
            <a:ext cx="10219765" cy="5715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59A4D1-AF29-824F-BEC4-35390E5CF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9947" y="1250496"/>
            <a:ext cx="8982456" cy="12618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E771BB-3904-9D46-93A2-7377931D15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9947" y="2798063"/>
            <a:ext cx="8982456" cy="28668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150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5365" y="1867436"/>
            <a:ext cx="9144000" cy="3541690"/>
          </a:xfrm>
        </p:spPr>
        <p:txBody>
          <a:bodyPr>
            <a:normAutofit/>
          </a:bodyPr>
          <a:lstStyle/>
          <a:p>
            <a:pPr>
              <a:lnSpc>
                <a:spcPts val="5400"/>
              </a:lnSpc>
            </a:pPr>
            <a:r>
              <a:rPr lang="en-US" sz="5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NJ Fights Flu:</a:t>
            </a:r>
            <a:br>
              <a:rPr lang="en-US" sz="5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i="1" dirty="0">
                <a:ln w="0"/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You Need to Know About the State’s New Flu Vaccination Law</a:t>
            </a:r>
            <a:endParaRPr lang="en-US" sz="4800" b="1" dirty="0">
              <a:ln w="0"/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658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947" y="889887"/>
            <a:ext cx="8982456" cy="12618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Getting Vaccinated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9947" y="2151759"/>
            <a:ext cx="8982456" cy="3939948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may be vaccinated here in our program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the vaccine at another location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provide written attestation that you received the vaccine.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Attestation must include lot number of the vaccine.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814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947" y="889887"/>
            <a:ext cx="8982456" cy="12618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9947" y="2151759"/>
            <a:ext cx="5626464" cy="3397229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Medical exemptions only</a:t>
            </a:r>
          </a:p>
          <a:p>
            <a:pPr lvl="1" indent="-36576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NJDOH provides an exemption form attesting to medical contraindication</a:t>
            </a:r>
          </a:p>
          <a:p>
            <a:pPr lvl="1" indent="-36576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Employee must provide that form to the facility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669569" y="2355828"/>
            <a:ext cx="2494056" cy="199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153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947" y="915645"/>
            <a:ext cx="8982456" cy="12618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Facility’s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9947" y="2177517"/>
            <a:ext cx="8982456" cy="364373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keep records of all attestations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review all exemptions for compliance with Advisory Committee on Immunization Practices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submit all exemption forms to NJDOH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report facility’s employee vaccination rate to NJDOH</a:t>
            </a:r>
          </a:p>
        </p:txBody>
      </p:sp>
    </p:spTree>
    <p:extLst>
      <p:ext uri="{BB962C8B-B14F-4D97-AF65-F5344CB8AC3E}">
        <p14:creationId xmlns:p14="http://schemas.microsoft.com/office/powerpoint/2010/main" val="4211309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947" y="941402"/>
            <a:ext cx="8982456" cy="12618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You’re Not Vaccinated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9947" y="2203275"/>
            <a:ext cx="8982456" cy="3461624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wear a mask when in direct contact with patients and in common areas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be relocated or reassigned to other areas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facility “shall not discharge or reduce the pay of an employee who receives a medical exemption.”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Facilities may adopt “additional policies and procedures with regard to the annual influenza vaccine.”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217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947" y="928524"/>
            <a:ext cx="8982456" cy="12618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Flu’s Annual Toll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9947" y="2190397"/>
            <a:ext cx="8982456" cy="3836916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national CDC data, last flu season resulted in an estimated:</a:t>
            </a:r>
          </a:p>
          <a:p>
            <a:pPr lvl="1" indent="-36576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39M to 56M illnesses</a:t>
            </a:r>
          </a:p>
          <a:p>
            <a:pPr lvl="1" indent="-36576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18M to 26M medical visits</a:t>
            </a:r>
          </a:p>
          <a:p>
            <a:pPr lvl="1" indent="-36576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410,000 to 740,000 hospitalizations</a:t>
            </a:r>
          </a:p>
          <a:p>
            <a:pPr lvl="1" indent="-36576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24,000 to 62,000 deaths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397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947" y="967161"/>
            <a:ext cx="8982456" cy="12618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Flu’s Annual Toll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9947" y="2604880"/>
            <a:ext cx="8982456" cy="286683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4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N.J. hospitals admitted approximately 25,000 flu patients last season.</a:t>
            </a:r>
          </a:p>
          <a:p>
            <a:pPr marL="0" indent="0" algn="ctr">
              <a:buNone/>
            </a:pPr>
            <a:endParaRPr lang="en-US" sz="48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686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947" y="928524"/>
            <a:ext cx="8982456" cy="12618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9947" y="2190396"/>
            <a:ext cx="4213744" cy="4004342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Fever and/or chills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Cough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Sore throat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Runny or stuffy nose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51175" y="2190396"/>
            <a:ext cx="4768712" cy="4004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Muscle or body aches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Headaches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Fatigue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30513" y="3722724"/>
            <a:ext cx="2211890" cy="221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633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947" y="915645"/>
            <a:ext cx="8982456" cy="12618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 Transmission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9947" y="2177517"/>
            <a:ext cx="8982456" cy="3939948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Droplets spreading through air (sneezing, coughing, talking)</a:t>
            </a:r>
          </a:p>
          <a:p>
            <a:pPr lvl="1" indent="-36576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 with flu can spread it up to 6 feet away.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 (surfaces and objects)</a:t>
            </a:r>
          </a:p>
          <a:p>
            <a:pPr lvl="1" indent="-36576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Touching a surface with the flu virus on it, then touching your mouth, nose or eyes.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100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947" y="928524"/>
            <a:ext cx="8982456" cy="12618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Flu’s Spread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9947" y="2190396"/>
            <a:ext cx="8982456" cy="3721007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Virus may be spread 1 day before symptoms and 5 to 7 days after onset of illness.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contagious in first 3-4 days of illness onset.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Children and people with weakened immune symptoms may pass virus beyond 7 days.</a:t>
            </a:r>
          </a:p>
        </p:txBody>
      </p:sp>
    </p:spTree>
    <p:extLst>
      <p:ext uri="{BB962C8B-B14F-4D97-AF65-F5344CB8AC3E}">
        <p14:creationId xmlns:p14="http://schemas.microsoft.com/office/powerpoint/2010/main" val="25880479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947" y="889888"/>
            <a:ext cx="9464368" cy="12618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Else Do We Protect Patients/ Residents?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9947" y="2267669"/>
            <a:ext cx="8982456" cy="373152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CDC Clinical Recommendations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 vaccination during each patient encounter</a:t>
            </a:r>
          </a:p>
          <a:p>
            <a:pPr lvl="1" indent="-36576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 vaccine is recommended for persons 6 months of age and older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 priority populations</a:t>
            </a:r>
          </a:p>
          <a:p>
            <a:pPr lvl="1" indent="-36576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Essential workers, those at increased risk of COVID-19, people with underlying conditions, pregnant women, the elderly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416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947" y="980040"/>
            <a:ext cx="8982456" cy="1261872"/>
          </a:xfrm>
        </p:spPr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P.L. 2019, Chapter 330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9947" y="2241912"/>
            <a:ext cx="8982456" cy="2866835"/>
          </a:xfrm>
        </p:spPr>
        <p:txBody>
          <a:bodyPr/>
          <a:lstStyle/>
          <a:p>
            <a:pPr lv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Requires healthcare workers in certain facilities to get seasonal influenza vaccination annually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Signed into law by Gov. Murphy in January 2020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2020-2021 influenza season is the first since law’s enactment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427890" y="4577670"/>
            <a:ext cx="1913847" cy="1411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3759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947" y="954282"/>
            <a:ext cx="8982456" cy="126187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Else Do We Protect Ourselves?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7110" y="2082931"/>
            <a:ext cx="7115769" cy="4004342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Wear facemasks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Wash hands frequently with soap and water or alcohol-based hand sanitizer.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Adhere to social distancing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Cover coughs and sneezes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Avoid touching eyes, nose and mouth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 and disinfect surfaces and objects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DFDFE"/>
              </a:clrFrom>
              <a:clrTo>
                <a:srgbClr val="FDFDFE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16889" t="9410" r="15145" b="19884"/>
          <a:stretch/>
        </p:blipFill>
        <p:spPr>
          <a:xfrm>
            <a:off x="1694858" y="2530949"/>
            <a:ext cx="1707909" cy="186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5776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947" y="967161"/>
            <a:ext cx="8982456" cy="12618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Vaccination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9947" y="2229033"/>
            <a:ext cx="8982456" cy="2866835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i="1" dirty="0">
                <a:solidFill>
                  <a:schemeClr val="tx1">
                    <a:tint val="75000"/>
                  </a:schemeClr>
                </a:solidFill>
              </a:rPr>
              <a:t>[Use this slide(s) to add detail of your vaccination plans.]</a:t>
            </a:r>
          </a:p>
          <a:p>
            <a:pPr marL="0" indent="0" algn="ctr">
              <a:buNone/>
            </a:pPr>
            <a:endParaRPr lang="en-US" sz="2400" i="1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6998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295591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831850" y="4447796"/>
            <a:ext cx="10515600" cy="1500187"/>
          </a:xfrm>
        </p:spPr>
        <p:txBody>
          <a:bodyPr/>
          <a:lstStyle/>
          <a:p>
            <a:pPr algn="ctr"/>
            <a:r>
              <a:rPr lang="en-US" i="1" dirty="0"/>
              <a:t>[Use this slide to provide contact information for follow-up questions.]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658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947" y="967161"/>
            <a:ext cx="8982456" cy="12618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Get the Flu Vaccine?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9947" y="2204263"/>
            <a:ext cx="8982456" cy="3811159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protect us and the people we care for – both here and at home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avoid a “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twindemic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– COVID-19 and a busy flu season at the same time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prevent staff from being overburdened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preserve PPE supplies, bed capacity, other resources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259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947" y="980038"/>
            <a:ext cx="8982456" cy="12618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Mandate the Flu Vaccine?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9947" y="2592001"/>
            <a:ext cx="8982456" cy="28668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Getting a flu shot is the right thing to do! </a:t>
            </a:r>
          </a:p>
          <a:p>
            <a:pPr marL="0" indent="0" algn="ctr">
              <a:buNone/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641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7796" y="999135"/>
            <a:ext cx="6672477" cy="12618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 Shot Facts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7795" y="2261008"/>
            <a:ext cx="9360309" cy="3995414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 shot uses inactivated virus – it won’t give you the flu</a:t>
            </a:r>
          </a:p>
          <a:p>
            <a:pPr lvl="1" indent="-36576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Mild side effects: sore arm, swelling, mild muscle aches, low-grade fever</a:t>
            </a:r>
          </a:p>
          <a:p>
            <a:pPr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Nasal spray vaccine uses attenuated (weakened) virus</a:t>
            </a:r>
          </a:p>
          <a:p>
            <a:pPr lvl="1" indent="-36576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Mild side effects: runny nose, headache, muscle aches</a:t>
            </a:r>
          </a:p>
          <a:p>
            <a:pPr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takes about 2 weeks after vaccination to get full protection</a:t>
            </a:r>
          </a:p>
          <a:p>
            <a:pPr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357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6316" y="1306693"/>
            <a:ext cx="6672477" cy="12618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N.J. Vaccination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5847" y="2852790"/>
            <a:ext cx="6711208" cy="286683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2019-2020 Flu Season: &lt; 50%</a:t>
            </a:r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2020-2021 DOH Goal: 70% </a:t>
            </a:r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18624" t="8833" r="7529" b="23078"/>
          <a:stretch/>
        </p:blipFill>
        <p:spPr>
          <a:xfrm rot="21436983">
            <a:off x="8062740" y="3368401"/>
            <a:ext cx="1848630" cy="18356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68130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923" y="799735"/>
            <a:ext cx="9906000" cy="126187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CDC Recommendations Amid COVID-19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9947" y="2165625"/>
            <a:ext cx="9490126" cy="3772522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Essential to immunize against preventable diseases. </a:t>
            </a:r>
          </a:p>
          <a:p>
            <a:pPr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Especially important for vulnerable populations: children, pregnant women, immunocompromised individuals, older adults. </a:t>
            </a:r>
          </a:p>
          <a:p>
            <a:pPr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Immunize to reduce the burden of respiratory illness to prioritize care for acutely ill COVID patients</a:t>
            </a:r>
          </a:p>
          <a:p>
            <a:pPr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Immunize to place patients at lesser risks of COVID complications. </a:t>
            </a:r>
          </a:p>
        </p:txBody>
      </p:sp>
    </p:spTree>
    <p:extLst>
      <p:ext uri="{BB962C8B-B14F-4D97-AF65-F5344CB8AC3E}">
        <p14:creationId xmlns:p14="http://schemas.microsoft.com/office/powerpoint/2010/main" val="2177705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947" y="941403"/>
            <a:ext cx="8982456" cy="12618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the Law Require?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9947" y="2383580"/>
            <a:ext cx="8176481" cy="3296004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facility must provide an annual flu vaccine program for all employees between Oct. 1 and      Dec. 31.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employee must receive an influenza vaccination annually, no later than Dec. 31.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912380">
            <a:off x="9460498" y="950150"/>
            <a:ext cx="1491506" cy="1862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703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947" y="928524"/>
            <a:ext cx="8982456" cy="12618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Does the Law Apply To?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9947" y="2190396"/>
            <a:ext cx="8982456" cy="387555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employees of:</a:t>
            </a:r>
          </a:p>
          <a:p>
            <a:pPr lvl="1" indent="-36576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or specialty hospitals</a:t>
            </a:r>
          </a:p>
          <a:p>
            <a:pPr lvl="1" indent="-36576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Nursing homes</a:t>
            </a:r>
          </a:p>
          <a:p>
            <a:pPr lvl="1" indent="-36576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 health agencies</a:t>
            </a:r>
          </a:p>
          <a:p>
            <a:pPr lvl="1" indent="-36576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Hospice and potentially other settings per NJDOH guidance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lum bright="70000" contrast="-70000"/>
          </a:blip>
          <a:srcRect l="17914" r="17217"/>
          <a:stretch/>
        </p:blipFill>
        <p:spPr>
          <a:xfrm>
            <a:off x="7151364" y="2257413"/>
            <a:ext cx="2187509" cy="1870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31732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#NJFightsFlu_ppt template</Template>
  <TotalTime>122</TotalTime>
  <Words>777</Words>
  <Application>Microsoft Office PowerPoint</Application>
  <PresentationFormat>Widescreen</PresentationFormat>
  <Paragraphs>97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Courier New</vt:lpstr>
      <vt:lpstr>Times New Roman</vt:lpstr>
      <vt:lpstr>Wingdings</vt:lpstr>
      <vt:lpstr>Custom Design</vt:lpstr>
      <vt:lpstr>1_Custom Design</vt:lpstr>
      <vt:lpstr>NJ Fights Flu: What You Need to Know About the State’s New Flu Vaccination Law</vt:lpstr>
      <vt:lpstr>P.L. 2019, Chapter 330</vt:lpstr>
      <vt:lpstr>Why Get the Flu Vaccine?</vt:lpstr>
      <vt:lpstr>Why Mandate the Flu Vaccine?</vt:lpstr>
      <vt:lpstr>Flu Shot Facts</vt:lpstr>
      <vt:lpstr>N.J. Vaccination Rates</vt:lpstr>
      <vt:lpstr>CDC Recommendations Amid COVID-19</vt:lpstr>
      <vt:lpstr>What Does the Law Require?</vt:lpstr>
      <vt:lpstr>Who Does the Law Apply To?</vt:lpstr>
      <vt:lpstr>Getting Vaccinated</vt:lpstr>
      <vt:lpstr>Exemptions</vt:lpstr>
      <vt:lpstr>Facility’s Responsibilities</vt:lpstr>
      <vt:lpstr>If You’re Not Vaccinated</vt:lpstr>
      <vt:lpstr>Flu’s Annual Toll</vt:lpstr>
      <vt:lpstr>Flu’s Annual Toll </vt:lpstr>
      <vt:lpstr>Flu Symptoms</vt:lpstr>
      <vt:lpstr>Flu Transmission</vt:lpstr>
      <vt:lpstr>The Flu’s Spread </vt:lpstr>
      <vt:lpstr>How Else Do We Protect Patients/ Residents?</vt:lpstr>
      <vt:lpstr>How Else Do We Protect Ourselves? </vt:lpstr>
      <vt:lpstr>Vaccination Opportunities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 Fights Flu: What You Need to Know About the State’s New Flu Vaccination Law</dc:title>
  <dc:creator>Kimberly Hewitson</dc:creator>
  <cp:lastModifiedBy>Kerry McKean</cp:lastModifiedBy>
  <cp:revision>22</cp:revision>
  <dcterms:created xsi:type="dcterms:W3CDTF">2020-09-18T13:02:29Z</dcterms:created>
  <dcterms:modified xsi:type="dcterms:W3CDTF">2020-09-25T12:11:10Z</dcterms:modified>
</cp:coreProperties>
</file>