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sldIdLst>
    <p:sldId id="256" r:id="rId2"/>
    <p:sldId id="275" r:id="rId3"/>
    <p:sldId id="260" r:id="rId4"/>
    <p:sldId id="259" r:id="rId5"/>
    <p:sldId id="258" r:id="rId6"/>
    <p:sldId id="261" r:id="rId7"/>
    <p:sldId id="262" r:id="rId8"/>
    <p:sldId id="263" r:id="rId9"/>
    <p:sldId id="264" r:id="rId10"/>
    <p:sldId id="265" r:id="rId11"/>
    <p:sldId id="266" r:id="rId12"/>
    <p:sldId id="268" r:id="rId13"/>
    <p:sldId id="269" r:id="rId14"/>
    <p:sldId id="270" r:id="rId15"/>
    <p:sldId id="271" r:id="rId16"/>
    <p:sldId id="276" r:id="rId17"/>
    <p:sldId id="277" r:id="rId18"/>
    <p:sldId id="278" r:id="rId19"/>
    <p:sldId id="279" r:id="rId20"/>
    <p:sldId id="280" r:id="rId21"/>
    <p:sldId id="287" r:id="rId22"/>
    <p:sldId id="288" r:id="rId23"/>
    <p:sldId id="289" r:id="rId24"/>
    <p:sldId id="281" r:id="rId25"/>
    <p:sldId id="282" r:id="rId26"/>
    <p:sldId id="283" r:id="rId27"/>
    <p:sldId id="284" r:id="rId28"/>
    <p:sldId id="272" r:id="rId29"/>
    <p:sldId id="286" r:id="rId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Cosgrove" initials="SC" lastIdx="4" clrIdx="0">
    <p:extLst>
      <p:ext uri="{19B8F6BF-5375-455C-9EA6-DF929625EA0E}">
        <p15:presenceInfo xmlns:p15="http://schemas.microsoft.com/office/powerpoint/2012/main" userId="Sara Cosgrov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B8E"/>
    <a:srgbClr val="002C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9" autoAdjust="0"/>
    <p:restoredTop sz="57659" autoAdjust="0"/>
  </p:normalViewPr>
  <p:slideViewPr>
    <p:cSldViewPr>
      <p:cViewPr varScale="1">
        <p:scale>
          <a:sx n="61" d="100"/>
          <a:sy n="61" d="100"/>
        </p:scale>
        <p:origin x="1344"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5055E9-AB87-4D27-A6D0-AFECF1BF95A0}" type="doc">
      <dgm:prSet loTypeId="urn:microsoft.com/office/officeart/2005/8/layout/arrow2" loCatId="process" qsTypeId="urn:microsoft.com/office/officeart/2005/8/quickstyle/simple1" qsCatId="simple" csTypeId="urn:microsoft.com/office/officeart/2005/8/colors/accent1_2" csCatId="accent1" phldr="1"/>
      <dgm:spPr/>
    </dgm:pt>
    <dgm:pt modelId="{D15BB3DC-66C3-4620-9459-0B6E8F29CBC6}">
      <dgm:prSet phldrT="[Text]" phldr="1"/>
      <dgm:spPr/>
      <dgm:t>
        <a:bodyPr/>
        <a:lstStyle/>
        <a:p>
          <a:endParaRPr lang="en-US" dirty="0"/>
        </a:p>
      </dgm:t>
    </dgm:pt>
    <dgm:pt modelId="{097B69B1-0B43-44DB-A0D8-15F079FE875B}" type="parTrans" cxnId="{8971A226-B023-41BB-ADA2-139801FACBBD}">
      <dgm:prSet/>
      <dgm:spPr/>
      <dgm:t>
        <a:bodyPr/>
        <a:lstStyle/>
        <a:p>
          <a:endParaRPr lang="en-US"/>
        </a:p>
      </dgm:t>
    </dgm:pt>
    <dgm:pt modelId="{3D854889-A66B-48C8-9B6D-3858C6222D30}" type="sibTrans" cxnId="{8971A226-B023-41BB-ADA2-139801FACBBD}">
      <dgm:prSet/>
      <dgm:spPr/>
      <dgm:t>
        <a:bodyPr/>
        <a:lstStyle/>
        <a:p>
          <a:endParaRPr lang="en-US"/>
        </a:p>
      </dgm:t>
    </dgm:pt>
    <dgm:pt modelId="{585DD426-4DB8-4D6D-A2EF-997B9E069039}">
      <dgm:prSet phldrT="[Text]" phldr="1"/>
      <dgm:spPr/>
      <dgm:t>
        <a:bodyPr/>
        <a:lstStyle/>
        <a:p>
          <a:endParaRPr lang="en-US" dirty="0"/>
        </a:p>
      </dgm:t>
    </dgm:pt>
    <dgm:pt modelId="{88B0312F-05AE-4328-B77D-324B9D7EFE03}" type="parTrans" cxnId="{5EA7330F-A56A-4198-8BC4-A99D4B0F9767}">
      <dgm:prSet/>
      <dgm:spPr/>
      <dgm:t>
        <a:bodyPr/>
        <a:lstStyle/>
        <a:p>
          <a:endParaRPr lang="en-US"/>
        </a:p>
      </dgm:t>
    </dgm:pt>
    <dgm:pt modelId="{16111B7C-0579-4482-B01C-E379B650397D}" type="sibTrans" cxnId="{5EA7330F-A56A-4198-8BC4-A99D4B0F9767}">
      <dgm:prSet/>
      <dgm:spPr/>
      <dgm:t>
        <a:bodyPr/>
        <a:lstStyle/>
        <a:p>
          <a:endParaRPr lang="en-US"/>
        </a:p>
      </dgm:t>
    </dgm:pt>
    <dgm:pt modelId="{8393586B-1D40-4A00-A76B-C537DF62C26A}">
      <dgm:prSet phldrT="[Text]"/>
      <dgm:spPr/>
      <dgm:t>
        <a:bodyPr/>
        <a:lstStyle/>
        <a:p>
          <a:endParaRPr lang="en-US" dirty="0"/>
        </a:p>
      </dgm:t>
    </dgm:pt>
    <dgm:pt modelId="{EC8A67F8-1E96-413E-A3B8-A0CEBF992BB2}" type="parTrans" cxnId="{2B6C932B-27BA-4D1A-B84D-5F3A4D1D5917}">
      <dgm:prSet/>
      <dgm:spPr/>
      <dgm:t>
        <a:bodyPr/>
        <a:lstStyle/>
        <a:p>
          <a:endParaRPr lang="en-US"/>
        </a:p>
      </dgm:t>
    </dgm:pt>
    <dgm:pt modelId="{7536294D-9FF8-44FD-93EA-FBFB21EA5061}" type="sibTrans" cxnId="{2B6C932B-27BA-4D1A-B84D-5F3A4D1D5917}">
      <dgm:prSet/>
      <dgm:spPr/>
      <dgm:t>
        <a:bodyPr/>
        <a:lstStyle/>
        <a:p>
          <a:endParaRPr lang="en-US"/>
        </a:p>
      </dgm:t>
    </dgm:pt>
    <dgm:pt modelId="{4BC81C03-ADC6-4B12-AC09-09FF321625C9}">
      <dgm:prSet custT="1"/>
      <dgm:spPr/>
      <dgm:t>
        <a:bodyPr/>
        <a:lstStyle/>
        <a:p>
          <a:r>
            <a:rPr lang="en-US" sz="1600" dirty="0"/>
            <a:t>TeamSTEPPS program released</a:t>
          </a:r>
        </a:p>
      </dgm:t>
    </dgm:pt>
    <dgm:pt modelId="{2193B272-F57C-478A-847E-BDB7E90EDACC}" type="parTrans" cxnId="{AA20A78D-E1EC-4ABF-8050-1477C1FA6043}">
      <dgm:prSet/>
      <dgm:spPr/>
      <dgm:t>
        <a:bodyPr/>
        <a:lstStyle/>
        <a:p>
          <a:endParaRPr lang="en-US"/>
        </a:p>
      </dgm:t>
    </dgm:pt>
    <dgm:pt modelId="{029B83D0-DC89-49C3-A5D2-6AE4184A685A}" type="sibTrans" cxnId="{AA20A78D-E1EC-4ABF-8050-1477C1FA6043}">
      <dgm:prSet/>
      <dgm:spPr/>
      <dgm:t>
        <a:bodyPr/>
        <a:lstStyle/>
        <a:p>
          <a:endParaRPr lang="en-US"/>
        </a:p>
      </dgm:t>
    </dgm:pt>
    <dgm:pt modelId="{A92F7BF0-DD9D-4BFC-B544-894AE7D200AD}">
      <dgm:prSet/>
      <dgm:spPr/>
      <dgm:t>
        <a:bodyPr/>
        <a:lstStyle/>
        <a:p>
          <a:endParaRPr lang="en-US" dirty="0"/>
        </a:p>
      </dgm:t>
    </dgm:pt>
    <dgm:pt modelId="{38B547E0-82A5-4C99-8C2D-71AFC133272B}" type="parTrans" cxnId="{C8175CCE-47A8-4241-A02A-D80A3CBF0A91}">
      <dgm:prSet/>
      <dgm:spPr/>
      <dgm:t>
        <a:bodyPr/>
        <a:lstStyle/>
        <a:p>
          <a:endParaRPr lang="en-US"/>
        </a:p>
      </dgm:t>
    </dgm:pt>
    <dgm:pt modelId="{F0AA63BD-FB6E-47C7-8281-93FAC004A28E}" type="sibTrans" cxnId="{C8175CCE-47A8-4241-A02A-D80A3CBF0A91}">
      <dgm:prSet/>
      <dgm:spPr/>
      <dgm:t>
        <a:bodyPr/>
        <a:lstStyle/>
        <a:p>
          <a:endParaRPr lang="en-US"/>
        </a:p>
      </dgm:t>
    </dgm:pt>
    <dgm:pt modelId="{D94C4189-2873-44DB-A955-D4CA7E8AEC9B}">
      <dgm:prSet phldrT="[Text]" custT="1"/>
      <dgm:spPr/>
      <dgm:t>
        <a:bodyPr/>
        <a:lstStyle/>
        <a:p>
          <a:r>
            <a:rPr lang="en-US" sz="1600" i="1" dirty="0"/>
            <a:t>To Err is Human </a:t>
          </a:r>
          <a:r>
            <a:rPr lang="en-US" sz="1600" i="0" dirty="0"/>
            <a:t>published</a:t>
          </a:r>
        </a:p>
      </dgm:t>
    </dgm:pt>
    <dgm:pt modelId="{9FB558B5-2E96-4319-B984-9DA5264ABCAF}" type="sibTrans" cxnId="{581E46BF-1389-46CF-A88B-47C366876FDA}">
      <dgm:prSet/>
      <dgm:spPr/>
      <dgm:t>
        <a:bodyPr/>
        <a:lstStyle/>
        <a:p>
          <a:endParaRPr lang="en-US"/>
        </a:p>
      </dgm:t>
    </dgm:pt>
    <dgm:pt modelId="{8A7F7C0F-B613-4F61-A8C8-60B89F8CA850}" type="parTrans" cxnId="{581E46BF-1389-46CF-A88B-47C366876FDA}">
      <dgm:prSet/>
      <dgm:spPr/>
      <dgm:t>
        <a:bodyPr/>
        <a:lstStyle/>
        <a:p>
          <a:endParaRPr lang="en-US"/>
        </a:p>
      </dgm:t>
    </dgm:pt>
    <dgm:pt modelId="{A4FEAA92-9F14-484C-9375-4703A6A02838}">
      <dgm:prSet phldrT="[Text]" custT="1"/>
      <dgm:spPr/>
      <dgm:t>
        <a:bodyPr/>
        <a:lstStyle/>
        <a:p>
          <a:r>
            <a:rPr lang="en-US" sz="1600" dirty="0"/>
            <a:t>DoD implements a patient safety program</a:t>
          </a:r>
        </a:p>
      </dgm:t>
    </dgm:pt>
    <dgm:pt modelId="{137BA803-E82F-42F1-8E74-5E1A2E626E0D}" type="parTrans" cxnId="{BD063512-3207-4661-871E-0545065ED32F}">
      <dgm:prSet/>
      <dgm:spPr/>
      <dgm:t>
        <a:bodyPr/>
        <a:lstStyle/>
        <a:p>
          <a:endParaRPr lang="en-US"/>
        </a:p>
      </dgm:t>
    </dgm:pt>
    <dgm:pt modelId="{6C9468A3-4265-4F63-B6FF-4C40F79DFF8C}" type="sibTrans" cxnId="{BD063512-3207-4661-871E-0545065ED32F}">
      <dgm:prSet/>
      <dgm:spPr/>
      <dgm:t>
        <a:bodyPr/>
        <a:lstStyle/>
        <a:p>
          <a:endParaRPr lang="en-US"/>
        </a:p>
      </dgm:t>
    </dgm:pt>
    <dgm:pt modelId="{F42F171C-B5BE-406D-8033-2634734D31F6}">
      <dgm:prSet custT="1"/>
      <dgm:spPr/>
      <dgm:t>
        <a:bodyPr/>
        <a:lstStyle/>
        <a:p>
          <a:r>
            <a:rPr lang="en-US" sz="1600" dirty="0"/>
            <a:t>CUSP program developed and released</a:t>
          </a:r>
        </a:p>
        <a:p>
          <a:endParaRPr lang="en-US" sz="1800" dirty="0"/>
        </a:p>
      </dgm:t>
    </dgm:pt>
    <dgm:pt modelId="{90B8C770-DD38-4F10-A330-D4BE59471039}" type="parTrans" cxnId="{246C9744-1F92-44A6-B30B-7BA8F336D528}">
      <dgm:prSet/>
      <dgm:spPr/>
      <dgm:t>
        <a:bodyPr/>
        <a:lstStyle/>
        <a:p>
          <a:endParaRPr lang="en-US"/>
        </a:p>
      </dgm:t>
    </dgm:pt>
    <dgm:pt modelId="{652570A1-82C8-420C-ACDD-0D34FDCEB3C9}" type="sibTrans" cxnId="{246C9744-1F92-44A6-B30B-7BA8F336D528}">
      <dgm:prSet/>
      <dgm:spPr/>
      <dgm:t>
        <a:bodyPr/>
        <a:lstStyle/>
        <a:p>
          <a:endParaRPr lang="en-US"/>
        </a:p>
      </dgm:t>
    </dgm:pt>
    <dgm:pt modelId="{5B11F453-4C4C-4CDE-91ED-7F416CFC0F2B}">
      <dgm:prSet phldrT="[Text]" custT="1"/>
      <dgm:spPr/>
      <dgm:t>
        <a:bodyPr/>
        <a:lstStyle/>
        <a:p>
          <a:r>
            <a:rPr lang="en-US" sz="1600" dirty="0"/>
            <a:t>Joint Commission established its National Patient Safety Goals (NPSGs) program</a:t>
          </a:r>
        </a:p>
      </dgm:t>
    </dgm:pt>
    <dgm:pt modelId="{409DA868-98D4-47A1-B3C5-6D88A379D34F}" type="parTrans" cxnId="{93530593-FB9C-4A27-AD3F-9DC829F9E9DD}">
      <dgm:prSet/>
      <dgm:spPr/>
      <dgm:t>
        <a:bodyPr/>
        <a:lstStyle/>
        <a:p>
          <a:endParaRPr lang="en-US"/>
        </a:p>
      </dgm:t>
    </dgm:pt>
    <dgm:pt modelId="{B3E8B118-4D90-4A07-9A2D-4D4F69800D8C}" type="sibTrans" cxnId="{93530593-FB9C-4A27-AD3F-9DC829F9E9DD}">
      <dgm:prSet/>
      <dgm:spPr/>
      <dgm:t>
        <a:bodyPr/>
        <a:lstStyle/>
        <a:p>
          <a:endParaRPr lang="en-US"/>
        </a:p>
      </dgm:t>
    </dgm:pt>
    <dgm:pt modelId="{AAD9C816-AF82-4ABC-946B-BDC9CE69C9B1}" type="pres">
      <dgm:prSet presAssocID="{235055E9-AB87-4D27-A6D0-AFECF1BF95A0}" presName="arrowDiagram" presStyleCnt="0">
        <dgm:presLayoutVars>
          <dgm:chMax val="5"/>
          <dgm:dir/>
          <dgm:resizeHandles val="exact"/>
        </dgm:presLayoutVars>
      </dgm:prSet>
      <dgm:spPr/>
    </dgm:pt>
    <dgm:pt modelId="{B0CD4C72-6C92-4D4B-ADA1-76DDD8D442A3}" type="pres">
      <dgm:prSet presAssocID="{235055E9-AB87-4D27-A6D0-AFECF1BF95A0}" presName="arrow" presStyleLbl="bgShp" presStyleIdx="0" presStyleCnt="1" custLinFactNeighborX="5476" custLinFactNeighborY="-173"/>
      <dgm:spPr>
        <a:solidFill>
          <a:schemeClr val="accent2">
            <a:lumMod val="20000"/>
            <a:lumOff val="80000"/>
          </a:schemeClr>
        </a:solidFill>
        <a:ln>
          <a:noFill/>
        </a:ln>
      </dgm:spPr>
    </dgm:pt>
    <dgm:pt modelId="{C0B50237-4CB1-4BC7-918A-426265175436}" type="pres">
      <dgm:prSet presAssocID="{235055E9-AB87-4D27-A6D0-AFECF1BF95A0}" presName="arrowDiagram5" presStyleCnt="0"/>
      <dgm:spPr/>
    </dgm:pt>
    <dgm:pt modelId="{877F1DF0-ABA7-4A72-B4C6-1E05B69A0557}" type="pres">
      <dgm:prSet presAssocID="{D94C4189-2873-44DB-A955-D4CA7E8AEC9B}" presName="bullet5a" presStyleLbl="node1" presStyleIdx="0" presStyleCnt="5"/>
      <dgm:spPr/>
    </dgm:pt>
    <dgm:pt modelId="{CDD01FFE-4CBE-4A70-85D0-D475C4915140}" type="pres">
      <dgm:prSet presAssocID="{D94C4189-2873-44DB-A955-D4CA7E8AEC9B}" presName="textBox5a" presStyleLbl="revTx" presStyleIdx="0" presStyleCnt="5" custScaleX="131974" custScaleY="15431" custLinFactNeighborX="-5243" custLinFactNeighborY="-7736">
        <dgm:presLayoutVars>
          <dgm:bulletEnabled val="1"/>
        </dgm:presLayoutVars>
      </dgm:prSet>
      <dgm:spPr/>
    </dgm:pt>
    <dgm:pt modelId="{19F61EF7-8643-49CE-A3A7-A5F11423FA47}" type="pres">
      <dgm:prSet presAssocID="{A4FEAA92-9F14-484C-9375-4703A6A02838}" presName="bullet5b" presStyleLbl="node1" presStyleIdx="1" presStyleCnt="5"/>
      <dgm:spPr/>
    </dgm:pt>
    <dgm:pt modelId="{04A6DFD2-E978-4BC1-B64D-F18AFC443221}" type="pres">
      <dgm:prSet presAssocID="{A4FEAA92-9F14-484C-9375-4703A6A02838}" presName="textBox5b" presStyleLbl="revTx" presStyleIdx="1" presStyleCnt="5" custScaleX="122402" custScaleY="56486" custLinFactNeighborX="-22460" custLinFactNeighborY="-5756">
        <dgm:presLayoutVars>
          <dgm:bulletEnabled val="1"/>
        </dgm:presLayoutVars>
      </dgm:prSet>
      <dgm:spPr/>
    </dgm:pt>
    <dgm:pt modelId="{E6476C08-45B2-4D05-9CEF-F2764C9013BD}" type="pres">
      <dgm:prSet presAssocID="{5B11F453-4C4C-4CDE-91ED-7F416CFC0F2B}" presName="bullet5c" presStyleLbl="node1" presStyleIdx="2" presStyleCnt="5"/>
      <dgm:spPr/>
    </dgm:pt>
    <dgm:pt modelId="{DE094484-7AB4-48C1-A012-AF26F24BFF50}" type="pres">
      <dgm:prSet presAssocID="{5B11F453-4C4C-4CDE-91ED-7F416CFC0F2B}" presName="textBox5c" presStyleLbl="revTx" presStyleIdx="2" presStyleCnt="5" custScaleX="113449" custScaleY="83324" custLinFactNeighborX="4218" custLinFactNeighborY="-2149">
        <dgm:presLayoutVars>
          <dgm:bulletEnabled val="1"/>
        </dgm:presLayoutVars>
      </dgm:prSet>
      <dgm:spPr/>
    </dgm:pt>
    <dgm:pt modelId="{E739EF64-1F37-40CA-B06C-74337187D03C}" type="pres">
      <dgm:prSet presAssocID="{4BC81C03-ADC6-4B12-AC09-09FF321625C9}" presName="bullet5d" presStyleLbl="node1" presStyleIdx="3" presStyleCnt="5"/>
      <dgm:spPr/>
    </dgm:pt>
    <dgm:pt modelId="{E5C92399-6179-4C30-AD6F-FE8E378EE47C}" type="pres">
      <dgm:prSet presAssocID="{4BC81C03-ADC6-4B12-AC09-09FF321625C9}" presName="textBox5d" presStyleLbl="revTx" presStyleIdx="3" presStyleCnt="5" custScaleX="121058" custScaleY="50243" custLinFactNeighborX="13978" custLinFactNeighborY="-16193">
        <dgm:presLayoutVars>
          <dgm:bulletEnabled val="1"/>
        </dgm:presLayoutVars>
      </dgm:prSet>
      <dgm:spPr/>
    </dgm:pt>
    <dgm:pt modelId="{5F0D84FD-34E1-4984-A4BE-F2882913B60D}" type="pres">
      <dgm:prSet presAssocID="{F42F171C-B5BE-406D-8033-2634734D31F6}" presName="bullet5e" presStyleLbl="node1" presStyleIdx="4" presStyleCnt="5"/>
      <dgm:spPr/>
    </dgm:pt>
    <dgm:pt modelId="{F5109CCF-3D65-4411-90CC-8D7557B1EAA6}" type="pres">
      <dgm:prSet presAssocID="{F42F171C-B5BE-406D-8033-2634734D31F6}" presName="textBox5e" presStyleLbl="revTx" presStyleIdx="4" presStyleCnt="5" custScaleX="92616" custScaleY="24166" custLinFactNeighborX="3642" custLinFactNeighborY="-33817">
        <dgm:presLayoutVars>
          <dgm:bulletEnabled val="1"/>
        </dgm:presLayoutVars>
      </dgm:prSet>
      <dgm:spPr/>
    </dgm:pt>
  </dgm:ptLst>
  <dgm:cxnLst>
    <dgm:cxn modelId="{5EA7330F-A56A-4198-8BC4-A99D4B0F9767}" srcId="{235055E9-AB87-4D27-A6D0-AFECF1BF95A0}" destId="{585DD426-4DB8-4D6D-A2EF-997B9E069039}" srcOrd="7" destOrd="0" parTransId="{88B0312F-05AE-4328-B77D-324B9D7EFE03}" sibTransId="{16111B7C-0579-4482-B01C-E379B650397D}"/>
    <dgm:cxn modelId="{BD063512-3207-4661-871E-0545065ED32F}" srcId="{235055E9-AB87-4D27-A6D0-AFECF1BF95A0}" destId="{A4FEAA92-9F14-484C-9375-4703A6A02838}" srcOrd="1" destOrd="0" parTransId="{137BA803-E82F-42F1-8E74-5E1A2E626E0D}" sibTransId="{6C9468A3-4265-4F63-B6FF-4C40F79DFF8C}"/>
    <dgm:cxn modelId="{40F0E515-DFEE-4384-B5E4-90422F1D1272}" type="presOf" srcId="{A4FEAA92-9F14-484C-9375-4703A6A02838}" destId="{04A6DFD2-E978-4BC1-B64D-F18AFC443221}" srcOrd="0" destOrd="0" presId="urn:microsoft.com/office/officeart/2005/8/layout/arrow2"/>
    <dgm:cxn modelId="{8971A226-B023-41BB-ADA2-139801FACBBD}" srcId="{235055E9-AB87-4D27-A6D0-AFECF1BF95A0}" destId="{D15BB3DC-66C3-4620-9459-0B6E8F29CBC6}" srcOrd="6" destOrd="0" parTransId="{097B69B1-0B43-44DB-A0D8-15F079FE875B}" sibTransId="{3D854889-A66B-48C8-9B6D-3858C6222D30}"/>
    <dgm:cxn modelId="{2B6C932B-27BA-4D1A-B84D-5F3A4D1D5917}" srcId="{235055E9-AB87-4D27-A6D0-AFECF1BF95A0}" destId="{8393586B-1D40-4A00-A76B-C537DF62C26A}" srcOrd="8" destOrd="0" parTransId="{EC8A67F8-1E96-413E-A3B8-A0CEBF992BB2}" sibTransId="{7536294D-9FF8-44FD-93EA-FBFB21EA5061}"/>
    <dgm:cxn modelId="{246C9744-1F92-44A6-B30B-7BA8F336D528}" srcId="{235055E9-AB87-4D27-A6D0-AFECF1BF95A0}" destId="{F42F171C-B5BE-406D-8033-2634734D31F6}" srcOrd="4" destOrd="0" parTransId="{90B8C770-DD38-4F10-A330-D4BE59471039}" sibTransId="{652570A1-82C8-420C-ACDD-0D34FDCEB3C9}"/>
    <dgm:cxn modelId="{1AD18A50-C3F1-46C1-BFE3-0B6BD7F90BE4}" type="presOf" srcId="{5B11F453-4C4C-4CDE-91ED-7F416CFC0F2B}" destId="{DE094484-7AB4-48C1-A012-AF26F24BFF50}" srcOrd="0" destOrd="0" presId="urn:microsoft.com/office/officeart/2005/8/layout/arrow2"/>
    <dgm:cxn modelId="{FE0DB651-DC93-4EAE-8B2F-68E172F59B38}" type="presOf" srcId="{D94C4189-2873-44DB-A955-D4CA7E8AEC9B}" destId="{CDD01FFE-4CBE-4A70-85D0-D475C4915140}" srcOrd="0" destOrd="0" presId="urn:microsoft.com/office/officeart/2005/8/layout/arrow2"/>
    <dgm:cxn modelId="{AA20A78D-E1EC-4ABF-8050-1477C1FA6043}" srcId="{235055E9-AB87-4D27-A6D0-AFECF1BF95A0}" destId="{4BC81C03-ADC6-4B12-AC09-09FF321625C9}" srcOrd="3" destOrd="0" parTransId="{2193B272-F57C-478A-847E-BDB7E90EDACC}" sibTransId="{029B83D0-DC89-49C3-A5D2-6AE4184A685A}"/>
    <dgm:cxn modelId="{93530593-FB9C-4A27-AD3F-9DC829F9E9DD}" srcId="{235055E9-AB87-4D27-A6D0-AFECF1BF95A0}" destId="{5B11F453-4C4C-4CDE-91ED-7F416CFC0F2B}" srcOrd="2" destOrd="0" parTransId="{409DA868-98D4-47A1-B3C5-6D88A379D34F}" sibTransId="{B3E8B118-4D90-4A07-9A2D-4D4F69800D8C}"/>
    <dgm:cxn modelId="{581E46BF-1389-46CF-A88B-47C366876FDA}" srcId="{235055E9-AB87-4D27-A6D0-AFECF1BF95A0}" destId="{D94C4189-2873-44DB-A955-D4CA7E8AEC9B}" srcOrd="0" destOrd="0" parTransId="{8A7F7C0F-B613-4F61-A8C8-60B89F8CA850}" sibTransId="{9FB558B5-2E96-4319-B984-9DA5264ABCAF}"/>
    <dgm:cxn modelId="{C8175CCE-47A8-4241-A02A-D80A3CBF0A91}" srcId="{235055E9-AB87-4D27-A6D0-AFECF1BF95A0}" destId="{A92F7BF0-DD9D-4BFC-B544-894AE7D200AD}" srcOrd="5" destOrd="0" parTransId="{38B547E0-82A5-4C99-8C2D-71AFC133272B}" sibTransId="{F0AA63BD-FB6E-47C7-8281-93FAC004A28E}"/>
    <dgm:cxn modelId="{AFAF7CDC-A60B-424A-900A-3C91D1D0B961}" type="presOf" srcId="{4BC81C03-ADC6-4B12-AC09-09FF321625C9}" destId="{E5C92399-6179-4C30-AD6F-FE8E378EE47C}" srcOrd="0" destOrd="0" presId="urn:microsoft.com/office/officeart/2005/8/layout/arrow2"/>
    <dgm:cxn modelId="{57FCD4E7-9B97-40BA-8911-7F714E1FF3D7}" type="presOf" srcId="{F42F171C-B5BE-406D-8033-2634734D31F6}" destId="{F5109CCF-3D65-4411-90CC-8D7557B1EAA6}" srcOrd="0" destOrd="0" presId="urn:microsoft.com/office/officeart/2005/8/layout/arrow2"/>
    <dgm:cxn modelId="{AF62ACFA-99C1-4F8F-A26C-0C93C6797D26}" type="presOf" srcId="{235055E9-AB87-4D27-A6D0-AFECF1BF95A0}" destId="{AAD9C816-AF82-4ABC-946B-BDC9CE69C9B1}" srcOrd="0" destOrd="0" presId="urn:microsoft.com/office/officeart/2005/8/layout/arrow2"/>
    <dgm:cxn modelId="{17372052-136E-4234-A321-6BF9FF19C609}" type="presParOf" srcId="{AAD9C816-AF82-4ABC-946B-BDC9CE69C9B1}" destId="{B0CD4C72-6C92-4D4B-ADA1-76DDD8D442A3}" srcOrd="0" destOrd="0" presId="urn:microsoft.com/office/officeart/2005/8/layout/arrow2"/>
    <dgm:cxn modelId="{FF52EAE1-8F00-4BBF-95ED-081051AED96D}" type="presParOf" srcId="{AAD9C816-AF82-4ABC-946B-BDC9CE69C9B1}" destId="{C0B50237-4CB1-4BC7-918A-426265175436}" srcOrd="1" destOrd="0" presId="urn:microsoft.com/office/officeart/2005/8/layout/arrow2"/>
    <dgm:cxn modelId="{7091892A-DECE-4ABD-AEEB-3660BAC1A129}" type="presParOf" srcId="{C0B50237-4CB1-4BC7-918A-426265175436}" destId="{877F1DF0-ABA7-4A72-B4C6-1E05B69A0557}" srcOrd="0" destOrd="0" presId="urn:microsoft.com/office/officeart/2005/8/layout/arrow2"/>
    <dgm:cxn modelId="{6F9DC179-34FD-42CA-A593-89A690E05D38}" type="presParOf" srcId="{C0B50237-4CB1-4BC7-918A-426265175436}" destId="{CDD01FFE-4CBE-4A70-85D0-D475C4915140}" srcOrd="1" destOrd="0" presId="urn:microsoft.com/office/officeart/2005/8/layout/arrow2"/>
    <dgm:cxn modelId="{433840E8-434D-4A91-815C-5441ACCF8926}" type="presParOf" srcId="{C0B50237-4CB1-4BC7-918A-426265175436}" destId="{19F61EF7-8643-49CE-A3A7-A5F11423FA47}" srcOrd="2" destOrd="0" presId="urn:microsoft.com/office/officeart/2005/8/layout/arrow2"/>
    <dgm:cxn modelId="{79067771-1D6A-44E7-B500-F184B6885255}" type="presParOf" srcId="{C0B50237-4CB1-4BC7-918A-426265175436}" destId="{04A6DFD2-E978-4BC1-B64D-F18AFC443221}" srcOrd="3" destOrd="0" presId="urn:microsoft.com/office/officeart/2005/8/layout/arrow2"/>
    <dgm:cxn modelId="{5C4552F6-3EBC-4964-B59E-C810CE9E0C4A}" type="presParOf" srcId="{C0B50237-4CB1-4BC7-918A-426265175436}" destId="{E6476C08-45B2-4D05-9CEF-F2764C9013BD}" srcOrd="4" destOrd="0" presId="urn:microsoft.com/office/officeart/2005/8/layout/arrow2"/>
    <dgm:cxn modelId="{F6C4EA83-A31F-43D7-99CA-BCAFB7C9EAAA}" type="presParOf" srcId="{C0B50237-4CB1-4BC7-918A-426265175436}" destId="{DE094484-7AB4-48C1-A012-AF26F24BFF50}" srcOrd="5" destOrd="0" presId="urn:microsoft.com/office/officeart/2005/8/layout/arrow2"/>
    <dgm:cxn modelId="{C058F430-8214-4E83-96FA-4940521F4398}" type="presParOf" srcId="{C0B50237-4CB1-4BC7-918A-426265175436}" destId="{E739EF64-1F37-40CA-B06C-74337187D03C}" srcOrd="6" destOrd="0" presId="urn:microsoft.com/office/officeart/2005/8/layout/arrow2"/>
    <dgm:cxn modelId="{62BF7B4C-6666-4C5C-9D9A-9A993C3CE2BB}" type="presParOf" srcId="{C0B50237-4CB1-4BC7-918A-426265175436}" destId="{E5C92399-6179-4C30-AD6F-FE8E378EE47C}" srcOrd="7" destOrd="0" presId="urn:microsoft.com/office/officeart/2005/8/layout/arrow2"/>
    <dgm:cxn modelId="{A4B8D881-DF2F-4C7D-8F6B-B66B93AB7CA2}" type="presParOf" srcId="{C0B50237-4CB1-4BC7-918A-426265175436}" destId="{5F0D84FD-34E1-4984-A4BE-F2882913B60D}" srcOrd="8" destOrd="0" presId="urn:microsoft.com/office/officeart/2005/8/layout/arrow2"/>
    <dgm:cxn modelId="{AE9EEAC4-3157-4FC5-8DB6-9D1F1DA57A63}" type="presParOf" srcId="{C0B50237-4CB1-4BC7-918A-426265175436}" destId="{F5109CCF-3D65-4411-90CC-8D7557B1EAA6}"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D4C72-6C92-4D4B-ADA1-76DDD8D442A3}">
      <dsp:nvSpPr>
        <dsp:cNvPr id="0" name=""/>
        <dsp:cNvSpPr/>
      </dsp:nvSpPr>
      <dsp:spPr>
        <a:xfrm>
          <a:off x="428413" y="0"/>
          <a:ext cx="8300720" cy="5187950"/>
        </a:xfrm>
        <a:prstGeom prst="swooshArrow">
          <a:avLst>
            <a:gd name="adj1" fmla="val 25000"/>
            <a:gd name="adj2" fmla="val 25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877F1DF0-ABA7-4A72-B4C6-1E05B69A0557}">
      <dsp:nvSpPr>
        <dsp:cNvPr id="0" name=""/>
        <dsp:cNvSpPr/>
      </dsp:nvSpPr>
      <dsp:spPr>
        <a:xfrm>
          <a:off x="1031827" y="3857759"/>
          <a:ext cx="190916" cy="1909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01FFE-4CBE-4A70-85D0-D475C4915140}">
      <dsp:nvSpPr>
        <dsp:cNvPr id="0" name=""/>
        <dsp:cNvSpPr/>
      </dsp:nvSpPr>
      <dsp:spPr>
        <a:xfrm>
          <a:off x="896431" y="4379799"/>
          <a:ext cx="1435077" cy="190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63" tIns="0" rIns="0" bIns="0" numCol="1" spcCol="1270" anchor="t" anchorCtr="0">
          <a:noAutofit/>
        </a:bodyPr>
        <a:lstStyle/>
        <a:p>
          <a:pPr marL="0" lvl="0" indent="0" algn="l" defTabSz="711200">
            <a:lnSpc>
              <a:spcPct val="90000"/>
            </a:lnSpc>
            <a:spcBef>
              <a:spcPct val="0"/>
            </a:spcBef>
            <a:spcAft>
              <a:spcPct val="35000"/>
            </a:spcAft>
            <a:buNone/>
          </a:pPr>
          <a:r>
            <a:rPr lang="en-US" sz="1600" i="1" kern="1200" dirty="0"/>
            <a:t>To Err is Human </a:t>
          </a:r>
          <a:r>
            <a:rPr lang="en-US" sz="1600" i="0" kern="1200" dirty="0"/>
            <a:t>published</a:t>
          </a:r>
        </a:p>
      </dsp:txBody>
      <dsp:txXfrm>
        <a:off x="896431" y="4379799"/>
        <a:ext cx="1435077" cy="190531"/>
      </dsp:txXfrm>
    </dsp:sp>
    <dsp:sp modelId="{19F61EF7-8643-49CE-A3A7-A5F11423FA47}">
      <dsp:nvSpPr>
        <dsp:cNvPr id="0" name=""/>
        <dsp:cNvSpPr/>
      </dsp:nvSpPr>
      <dsp:spPr>
        <a:xfrm>
          <a:off x="2065267" y="2864785"/>
          <a:ext cx="298825" cy="2988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6DFD2-E978-4BC1-B64D-F18AFC443221}">
      <dsp:nvSpPr>
        <dsp:cNvPr id="0" name=""/>
        <dsp:cNvSpPr/>
      </dsp:nvSpPr>
      <dsp:spPr>
        <a:xfrm>
          <a:off x="1750858" y="3362020"/>
          <a:ext cx="1686601" cy="122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342"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DoD implements a patient safety program</a:t>
          </a:r>
        </a:p>
      </dsp:txBody>
      <dsp:txXfrm>
        <a:off x="1750858" y="3362020"/>
        <a:ext cx="1686601" cy="1227865"/>
      </dsp:txXfrm>
    </dsp:sp>
    <dsp:sp modelId="{E6476C08-45B2-4D05-9CEF-F2764C9013BD}">
      <dsp:nvSpPr>
        <dsp:cNvPr id="0" name=""/>
        <dsp:cNvSpPr/>
      </dsp:nvSpPr>
      <dsp:spPr>
        <a:xfrm>
          <a:off x="3393382" y="2073104"/>
          <a:ext cx="398434" cy="3984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094484-7AB4-48C1-A012-AF26F24BFF50}">
      <dsp:nvSpPr>
        <dsp:cNvPr id="0" name=""/>
        <dsp:cNvSpPr/>
      </dsp:nvSpPr>
      <dsp:spPr>
        <a:xfrm>
          <a:off x="3552444" y="2452770"/>
          <a:ext cx="1817497" cy="2429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122"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Joint Commission established its National Patient Safety Goals (NPSGs) program</a:t>
          </a:r>
        </a:p>
      </dsp:txBody>
      <dsp:txXfrm>
        <a:off x="3552444" y="2452770"/>
        <a:ext cx="1817497" cy="2429417"/>
      </dsp:txXfrm>
    </dsp:sp>
    <dsp:sp modelId="{E739EF64-1F37-40CA-B06C-74337187D03C}">
      <dsp:nvSpPr>
        <dsp:cNvPr id="0" name=""/>
        <dsp:cNvSpPr/>
      </dsp:nvSpPr>
      <dsp:spPr>
        <a:xfrm>
          <a:off x="4937316" y="1454701"/>
          <a:ext cx="514644" cy="5146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C92399-6179-4C30-AD6F-FE8E378EE47C}">
      <dsp:nvSpPr>
        <dsp:cNvPr id="0" name=""/>
        <dsp:cNvSpPr/>
      </dsp:nvSpPr>
      <dsp:spPr>
        <a:xfrm>
          <a:off x="5251896" y="2013925"/>
          <a:ext cx="2009737" cy="1746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70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TeamSTEPPS program released</a:t>
          </a:r>
        </a:p>
      </dsp:txBody>
      <dsp:txXfrm>
        <a:off x="5251896" y="2013925"/>
        <a:ext cx="2009737" cy="1746409"/>
      </dsp:txXfrm>
    </dsp:sp>
    <dsp:sp modelId="{5F0D84FD-34E1-4984-A4BE-F2882913B60D}">
      <dsp:nvSpPr>
        <dsp:cNvPr id="0" name=""/>
        <dsp:cNvSpPr/>
      </dsp:nvSpPr>
      <dsp:spPr>
        <a:xfrm>
          <a:off x="6526904" y="1041740"/>
          <a:ext cx="655756" cy="6557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09CCF-3D65-4411-90CC-8D7557B1EAA6}">
      <dsp:nvSpPr>
        <dsp:cNvPr id="0" name=""/>
        <dsp:cNvSpPr/>
      </dsp:nvSpPr>
      <dsp:spPr>
        <a:xfrm>
          <a:off x="6976537" y="1526170"/>
          <a:ext cx="1537558" cy="92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CUSP program developed and released</a:t>
          </a:r>
        </a:p>
        <a:p>
          <a:pPr marL="0" lvl="0" indent="0" algn="l" defTabSz="711200">
            <a:lnSpc>
              <a:spcPct val="90000"/>
            </a:lnSpc>
            <a:spcBef>
              <a:spcPct val="0"/>
            </a:spcBef>
            <a:spcAft>
              <a:spcPct val="35000"/>
            </a:spcAft>
            <a:buNone/>
          </a:pPr>
          <a:endParaRPr lang="en-US" sz="1800" kern="1200" dirty="0"/>
        </a:p>
      </dsp:txBody>
      <dsp:txXfrm>
        <a:off x="6976537" y="1526170"/>
        <a:ext cx="1537558" cy="92273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2EF2A3F-DFC8-488B-8DE8-D638D88FA65F}" type="slidenum">
              <a:rPr lang="en-US" altLang="en-US"/>
              <a:pPr/>
              <a:t>‹#›</a:t>
            </a:fld>
            <a:endParaRPr lang="en-US" altLang="en-US"/>
          </a:p>
        </p:txBody>
      </p:sp>
    </p:spTree>
    <p:extLst>
      <p:ext uri="{BB962C8B-B14F-4D97-AF65-F5344CB8AC3E}">
        <p14:creationId xmlns:p14="http://schemas.microsoft.com/office/powerpoint/2010/main" val="14230794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1385C-4490-4F2F-BC45-B6F4F2947420}" type="slidenum">
              <a:rPr lang="en-US" altLang="en-US"/>
              <a:pPr/>
              <a:t>1</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39714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dirty="0"/>
              <a:t>Technical problems, as we discussed before, are typically relatively straightforward with an easy fix- you call in an expert and they fix a straightforward problem</a:t>
            </a:r>
          </a:p>
          <a:p>
            <a:pPr marL="0" lvl="0" indent="0">
              <a:spcBef>
                <a:spcPts val="0"/>
              </a:spcBef>
              <a:spcAft>
                <a:spcPts val="0"/>
              </a:spcAft>
              <a:buNone/>
            </a:pPr>
            <a:endParaRPr lang="en-US" dirty="0"/>
          </a:p>
          <a:p>
            <a:pPr marL="0" lvl="0" indent="0">
              <a:spcBef>
                <a:spcPts val="0"/>
              </a:spcBef>
              <a:spcAft>
                <a:spcPts val="0"/>
              </a:spcAft>
              <a:buNone/>
            </a:pPr>
            <a:r>
              <a:rPr lang="en-US" dirty="0"/>
              <a:t>Adaptive problems, on the other hand, are not an easy fix. These require a culture change as well as learning by both the expert and the person with the problem. </a:t>
            </a:r>
            <a:endParaRPr dirty="0"/>
          </a:p>
        </p:txBody>
      </p:sp>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9042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Our suggestion here is to reframe the landscape- look at antibiotic stewardship as a patient safety issue, as an </a:t>
            </a:r>
            <a:r>
              <a:rPr lang="en-US" i="1" dirty="0"/>
              <a:t>adaptive </a:t>
            </a:r>
            <a:r>
              <a:rPr lang="en-US" i="0" dirty="0"/>
              <a:t>problem that needs to be addressed through a collaborative, rather than a prescriptive, effort. </a:t>
            </a:r>
            <a:endParaRPr lang="en-US" dirty="0"/>
          </a:p>
          <a:p>
            <a:endParaRPr lang="en-US" dirty="0"/>
          </a:p>
          <a:p>
            <a:r>
              <a:rPr lang="en-US" dirty="0"/>
              <a:t>Antibiotic stewardship as a patient safety issue.</a:t>
            </a:r>
          </a:p>
          <a:p>
            <a:r>
              <a:rPr lang="en-US" dirty="0"/>
              <a:t>We all must be antibiotic stewards to protect our residents.</a:t>
            </a:r>
          </a:p>
          <a:p>
            <a:endParaRPr lang="en-US" dirty="0"/>
          </a:p>
        </p:txBody>
      </p:sp>
    </p:spTree>
    <p:extLst>
      <p:ext uri="{BB962C8B-B14F-4D97-AF65-F5344CB8AC3E}">
        <p14:creationId xmlns:p14="http://schemas.microsoft.com/office/powerpoint/2010/main" val="2831224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idea of patient safety in the healthcare spectrum is actually relatively recent.</a:t>
            </a:r>
          </a:p>
          <a:p>
            <a:r>
              <a:rPr lang="en-US" dirty="0"/>
              <a:t>The patient safety initiative was prompted by Linda Kohn’s 2000 publication, to err is human, which showed that medical errors cause up to 98,000 deaths annually</a:t>
            </a:r>
          </a:p>
          <a:p>
            <a:r>
              <a:rPr lang="en-US" dirty="0"/>
              <a:t>DoD’s military health system implemented a patient safety program</a:t>
            </a:r>
          </a:p>
          <a:p>
            <a:r>
              <a:rPr lang="en-US" dirty="0"/>
              <a:t>2002- joint commission established its national patient safety goals program to help accredited organizations address specific areas of concern in regard to patient safety. </a:t>
            </a:r>
          </a:p>
          <a:p>
            <a:r>
              <a:rPr lang="en-US" dirty="0"/>
              <a:t>2006- data from TeamSTEPPS program released- AHRQ and DoD released Team Strategies and Tools to Enhance Performance and Patient Safety (TeamSTEPPS™) as the national standard for team training in health care</a:t>
            </a:r>
          </a:p>
          <a:p>
            <a:r>
              <a:rPr lang="en-US" dirty="0"/>
              <a:t>2011- CUSP program developed and released by AHRQ to address healthcare associated infections including central line infections and CUSP. CUSP dovetails with and supports a range of quality and safety improvement models. </a:t>
            </a:r>
          </a:p>
          <a:p>
            <a:endParaRPr lang="en-US" dirty="0"/>
          </a:p>
          <a:p>
            <a:endParaRPr lang="en-US" dirty="0"/>
          </a:p>
          <a:p>
            <a:endParaRPr lang="en-US" dirty="0"/>
          </a:p>
        </p:txBody>
      </p:sp>
    </p:spTree>
    <p:extLst>
      <p:ext uri="{BB962C8B-B14F-4D97-AF65-F5344CB8AC3E}">
        <p14:creationId xmlns:p14="http://schemas.microsoft.com/office/powerpoint/2010/main" val="3833533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 order to prepare for this new initiative, we performed a review of the antibiotic stewardship interventions that have been implemented in long term care.</a:t>
            </a:r>
          </a:p>
          <a:p>
            <a:r>
              <a:rPr lang="en-US" dirty="0"/>
              <a:t>And evaluated their successes and failures.</a:t>
            </a:r>
          </a:p>
          <a:p>
            <a:endParaRPr lang="en-US" dirty="0"/>
          </a:p>
          <a:p>
            <a:r>
              <a:rPr lang="en-US" dirty="0"/>
              <a:t>Interventions need to be multi-disciplinary</a:t>
            </a:r>
          </a:p>
          <a:p>
            <a:r>
              <a:rPr lang="en-US" dirty="0"/>
              <a:t>If we don’t address time constraints and limited resources, tools will not be used</a:t>
            </a:r>
          </a:p>
          <a:p>
            <a:r>
              <a:rPr lang="en-US" dirty="0"/>
              <a:t>Addressing both technical and adaptive issues to change the culture</a:t>
            </a:r>
          </a:p>
          <a:p>
            <a:endParaRPr lang="en-US" dirty="0"/>
          </a:p>
        </p:txBody>
      </p:sp>
    </p:spTree>
    <p:extLst>
      <p:ext uri="{BB962C8B-B14F-4D97-AF65-F5344CB8AC3E}">
        <p14:creationId xmlns:p14="http://schemas.microsoft.com/office/powerpoint/2010/main" val="3996948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So the hypothesis behind our entire initiative is…</a:t>
            </a:r>
          </a:p>
          <a:p>
            <a:pPr marL="158750" indent="0">
              <a:buNone/>
            </a:pPr>
            <a:endParaRPr lang="en-US" dirty="0"/>
          </a:p>
          <a:p>
            <a:pPr marL="158750" indent="0">
              <a:buNone/>
            </a:pPr>
            <a:r>
              <a:rPr lang="en-US" dirty="0"/>
              <a:t>We know there is a need to change the culture of antibiotic prescribing, and Traditional practices have not engaged frontline providers and have not taken in to account local culture or beliefs.</a:t>
            </a:r>
          </a:p>
          <a:p>
            <a:pPr marL="158750" indent="0">
              <a:buNone/>
            </a:pPr>
            <a:endParaRPr lang="en-US" dirty="0"/>
          </a:p>
          <a:p>
            <a:pPr marL="158750" indent="0">
              <a:buNone/>
            </a:pPr>
            <a:r>
              <a:rPr lang="en-US" dirty="0"/>
              <a:t>PI’s </a:t>
            </a:r>
            <a:r>
              <a:rPr lang="en-US" dirty="0" err="1"/>
              <a:t>sara</a:t>
            </a:r>
            <a:r>
              <a:rPr lang="en-US" dirty="0"/>
              <a:t> </a:t>
            </a:r>
            <a:r>
              <a:rPr lang="en-US" dirty="0" err="1"/>
              <a:t>cosgrove</a:t>
            </a:r>
            <a:r>
              <a:rPr lang="en-US" dirty="0"/>
              <a:t> and </a:t>
            </a:r>
            <a:r>
              <a:rPr lang="en-US" dirty="0" err="1"/>
              <a:t>pranita</a:t>
            </a:r>
            <a:r>
              <a:rPr lang="en-US" dirty="0"/>
              <a:t> </a:t>
            </a:r>
            <a:r>
              <a:rPr lang="en-US" dirty="0" err="1"/>
              <a:t>Tamma</a:t>
            </a:r>
            <a:r>
              <a:rPr lang="en-US" dirty="0"/>
              <a:t> came up with an idea based on this new direction. </a:t>
            </a:r>
          </a:p>
          <a:p>
            <a:pPr marL="158750" indent="0">
              <a:buNone/>
            </a:pPr>
            <a:r>
              <a:rPr lang="en-US" dirty="0"/>
              <a:t>The AHRQ antibiotic safety project was born from this idea- it is a National project reframing the idea of antibiotic stewardship through the lens of patient safety.</a:t>
            </a:r>
          </a:p>
          <a:p>
            <a:endParaRPr lang="en-US" dirty="0"/>
          </a:p>
          <a:p>
            <a:endParaRPr lang="en-US" dirty="0"/>
          </a:p>
        </p:txBody>
      </p:sp>
    </p:spTree>
    <p:extLst>
      <p:ext uri="{BB962C8B-B14F-4D97-AF65-F5344CB8AC3E}">
        <p14:creationId xmlns:p14="http://schemas.microsoft.com/office/powerpoint/2010/main" val="867428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5741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979C5-EB3F-4247-933C-82F8801FC73F}" type="slidenum">
              <a:rPr lang="en-US" smtClean="0"/>
              <a:pPr/>
              <a:t>16</a:t>
            </a:fld>
            <a:endParaRPr lang="en-US"/>
          </a:p>
        </p:txBody>
      </p:sp>
    </p:spTree>
    <p:extLst>
      <p:ext uri="{BB962C8B-B14F-4D97-AF65-F5344CB8AC3E}">
        <p14:creationId xmlns:p14="http://schemas.microsoft.com/office/powerpoint/2010/main" val="1686359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979C5-EB3F-4247-933C-82F8801FC73F}" type="slidenum">
              <a:rPr lang="en-US" smtClean="0"/>
              <a:pPr/>
              <a:t>17</a:t>
            </a:fld>
            <a:endParaRPr lang="en-US"/>
          </a:p>
        </p:txBody>
      </p:sp>
    </p:spTree>
    <p:extLst>
      <p:ext uri="{BB962C8B-B14F-4D97-AF65-F5344CB8AC3E}">
        <p14:creationId xmlns:p14="http://schemas.microsoft.com/office/powerpoint/2010/main" val="3919003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86"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B1979C5-EB3F-4247-933C-82F8801FC73F}" type="slidenum">
              <a:rPr lang="en-US" smtClean="0"/>
              <a:pPr/>
              <a:t>18</a:t>
            </a:fld>
            <a:endParaRPr lang="en-US"/>
          </a:p>
        </p:txBody>
      </p:sp>
    </p:spTree>
    <p:extLst>
      <p:ext uri="{BB962C8B-B14F-4D97-AF65-F5344CB8AC3E}">
        <p14:creationId xmlns:p14="http://schemas.microsoft.com/office/powerpoint/2010/main" val="4195783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979C5-EB3F-4247-933C-82F8801FC73F}" type="slidenum">
              <a:rPr lang="en-US" smtClean="0"/>
              <a:pPr/>
              <a:t>19</a:t>
            </a:fld>
            <a:endParaRPr lang="en-US"/>
          </a:p>
        </p:txBody>
      </p:sp>
    </p:spTree>
    <p:extLst>
      <p:ext uri="{BB962C8B-B14F-4D97-AF65-F5344CB8AC3E}">
        <p14:creationId xmlns:p14="http://schemas.microsoft.com/office/powerpoint/2010/main" val="426540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F2A3F-DFC8-488B-8DE8-D638D88FA65F}" type="slidenum">
              <a:rPr lang="en-US" altLang="en-US" smtClean="0"/>
              <a:pPr/>
              <a:t>2</a:t>
            </a:fld>
            <a:endParaRPr lang="en-US" altLang="en-US"/>
          </a:p>
        </p:txBody>
      </p:sp>
    </p:spTree>
    <p:extLst>
      <p:ext uri="{BB962C8B-B14F-4D97-AF65-F5344CB8AC3E}">
        <p14:creationId xmlns:p14="http://schemas.microsoft.com/office/powerpoint/2010/main" val="321163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a:xfrm>
            <a:off x="4008705" y="8893297"/>
            <a:ext cx="3066733" cy="468154"/>
          </a:xfrm>
          <a:prstGeom prst="rect">
            <a:avLst/>
          </a:prstGeom>
        </p:spPr>
        <p:txBody>
          <a:bodyPr/>
          <a:lstStyle/>
          <a:p>
            <a:fld id="{CB1979C5-EB3F-4247-933C-82F8801FC73F}" type="slidenum">
              <a:rPr lang="en-US" smtClean="0"/>
              <a:pPr/>
              <a:t>20</a:t>
            </a:fld>
            <a:endParaRPr lang="en-US"/>
          </a:p>
        </p:txBody>
      </p:sp>
    </p:spTree>
    <p:extLst>
      <p:ext uri="{BB962C8B-B14F-4D97-AF65-F5344CB8AC3E}">
        <p14:creationId xmlns:p14="http://schemas.microsoft.com/office/powerpoint/2010/main" val="2489647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21</a:t>
            </a:fld>
            <a:endParaRPr lang="en-US"/>
          </a:p>
        </p:txBody>
      </p:sp>
    </p:spTree>
    <p:extLst>
      <p:ext uri="{BB962C8B-B14F-4D97-AF65-F5344CB8AC3E}">
        <p14:creationId xmlns:p14="http://schemas.microsoft.com/office/powerpoint/2010/main" val="1673346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F2A3F-DFC8-488B-8DE8-D638D88FA65F}" type="slidenum">
              <a:rPr lang="en-US" altLang="en-US" smtClean="0"/>
              <a:pPr/>
              <a:t>22</a:t>
            </a:fld>
            <a:endParaRPr lang="en-US" altLang="en-US"/>
          </a:p>
        </p:txBody>
      </p:sp>
    </p:spTree>
    <p:extLst>
      <p:ext uri="{BB962C8B-B14F-4D97-AF65-F5344CB8AC3E}">
        <p14:creationId xmlns:p14="http://schemas.microsoft.com/office/powerpoint/2010/main" val="596295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B1979C5-EB3F-4247-933C-82F8801FC73F}" type="slidenum">
              <a:rPr lang="en-US" smtClean="0"/>
              <a:pPr/>
              <a:t>24</a:t>
            </a:fld>
            <a:endParaRPr lang="en-US"/>
          </a:p>
        </p:txBody>
      </p:sp>
    </p:spTree>
    <p:extLst>
      <p:ext uri="{BB962C8B-B14F-4D97-AF65-F5344CB8AC3E}">
        <p14:creationId xmlns:p14="http://schemas.microsoft.com/office/powerpoint/2010/main" val="3481364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en-US" baseline="0" dirty="0"/>
          </a:p>
        </p:txBody>
      </p:sp>
      <p:sp>
        <p:nvSpPr>
          <p:cNvPr id="4" name="Slide Number Placeholder 3"/>
          <p:cNvSpPr>
            <a:spLocks noGrp="1"/>
          </p:cNvSpPr>
          <p:nvPr>
            <p:ph type="sldNum" sz="quarter" idx="10"/>
          </p:nvPr>
        </p:nvSpPr>
        <p:spPr/>
        <p:txBody>
          <a:bodyPr/>
          <a:lstStyle/>
          <a:p>
            <a:fld id="{CB1979C5-EB3F-4247-933C-82F8801FC73F}" type="slidenum">
              <a:rPr lang="en-US" smtClean="0"/>
              <a:pPr/>
              <a:t>25</a:t>
            </a:fld>
            <a:endParaRPr lang="en-US"/>
          </a:p>
        </p:txBody>
      </p:sp>
    </p:spTree>
    <p:extLst>
      <p:ext uri="{BB962C8B-B14F-4D97-AF65-F5344CB8AC3E}">
        <p14:creationId xmlns:p14="http://schemas.microsoft.com/office/powerpoint/2010/main" val="3099551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008705" y="8893297"/>
            <a:ext cx="3066733" cy="468154"/>
          </a:xfrm>
          <a:prstGeom prst="rect">
            <a:avLst/>
          </a:prstGeom>
        </p:spPr>
        <p:txBody>
          <a:bodyPr/>
          <a:lstStyle/>
          <a:p>
            <a:fld id="{CB1979C5-EB3F-4247-933C-82F8801FC73F}" type="slidenum">
              <a:rPr lang="en-US" smtClean="0"/>
              <a:pPr/>
              <a:t>26</a:t>
            </a:fld>
            <a:endParaRPr lang="en-US"/>
          </a:p>
        </p:txBody>
      </p:sp>
    </p:spTree>
    <p:extLst>
      <p:ext uri="{BB962C8B-B14F-4D97-AF65-F5344CB8AC3E}">
        <p14:creationId xmlns:p14="http://schemas.microsoft.com/office/powerpoint/2010/main" val="3105871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979C5-EB3F-4247-933C-82F8801FC73F}" type="slidenum">
              <a:rPr lang="en-US" smtClean="0"/>
              <a:pPr/>
              <a:t>27</a:t>
            </a:fld>
            <a:endParaRPr lang="en-US"/>
          </a:p>
        </p:txBody>
      </p:sp>
    </p:spTree>
    <p:extLst>
      <p:ext uri="{BB962C8B-B14F-4D97-AF65-F5344CB8AC3E}">
        <p14:creationId xmlns:p14="http://schemas.microsoft.com/office/powerpoint/2010/main" val="1450114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 have recently completed a pilot study of 6 nursing homes in the area, and are compiling data from the pilot at this time. The national roll out for long term care will start in December 2018. </a:t>
            </a:r>
          </a:p>
          <a:p>
            <a:r>
              <a:rPr lang="en-US" dirty="0"/>
              <a:t>The government has addressed this as an urgent threat- and antibiotic stewardship is now required in long term care facilities- this is a potential answer to the dilemma regarding how to formulate and sustain these interventions. </a:t>
            </a:r>
          </a:p>
        </p:txBody>
      </p:sp>
      <p:sp>
        <p:nvSpPr>
          <p:cNvPr id="4" name="Slide Number Placeholder 3"/>
          <p:cNvSpPr>
            <a:spLocks noGrp="1"/>
          </p:cNvSpPr>
          <p:nvPr>
            <p:ph type="sldNum" sz="quarter" idx="10"/>
          </p:nvPr>
        </p:nvSpPr>
        <p:spPr>
          <a:xfrm>
            <a:off x="4008705" y="8893297"/>
            <a:ext cx="3066733" cy="468154"/>
          </a:xfrm>
          <a:prstGeom prst="rect">
            <a:avLst/>
          </a:prstGeom>
        </p:spPr>
        <p:txBody>
          <a:bodyPr/>
          <a:lstStyle/>
          <a:p>
            <a:pPr marL="0" marR="0" lvl="0" indent="0" algn="r" defTabSz="914186" rtl="0" eaLnBrk="1" fontAlgn="auto" latinLnBrk="0" hangingPunct="1">
              <a:lnSpc>
                <a:spcPct val="100000"/>
              </a:lnSpc>
              <a:spcBef>
                <a:spcPts val="0"/>
              </a:spcBef>
              <a:spcAft>
                <a:spcPts val="0"/>
              </a:spcAft>
              <a:buClrTx/>
              <a:buSzTx/>
              <a:buFontTx/>
              <a:buNone/>
              <a:tabLst/>
              <a:defRPr/>
            </a:pPr>
            <a:fld id="{CB1979C5-EB3F-4247-933C-82F8801FC7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86"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6653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lang="en-US" dirty="0"/>
              <a:t>Fliers will be available with</a:t>
            </a:r>
            <a:r>
              <a:rPr lang="en-US" baseline="0" dirty="0"/>
              <a:t> more information and distributed throughout conference</a:t>
            </a:r>
            <a:endParaRPr lang="en-US" dirty="0"/>
          </a:p>
        </p:txBody>
      </p:sp>
      <p:sp>
        <p:nvSpPr>
          <p:cNvPr id="4" name="Slide Number Placeholder 3"/>
          <p:cNvSpPr>
            <a:spLocks noGrp="1"/>
          </p:cNvSpPr>
          <p:nvPr>
            <p:ph type="sldNum" sz="quarter" idx="10"/>
          </p:nvPr>
        </p:nvSpPr>
        <p:spPr/>
        <p:txBody>
          <a:bodyPr/>
          <a:lstStyle/>
          <a:p>
            <a:fld id="{CB1979C5-EB3F-4247-933C-82F8801FC73F}" type="slidenum">
              <a:rPr lang="en-US" smtClean="0"/>
              <a:pPr/>
              <a:t>29</a:t>
            </a:fld>
            <a:endParaRPr lang="en-US"/>
          </a:p>
        </p:txBody>
      </p:sp>
    </p:spTree>
    <p:extLst>
      <p:ext uri="{BB962C8B-B14F-4D97-AF65-F5344CB8AC3E}">
        <p14:creationId xmlns:p14="http://schemas.microsoft.com/office/powerpoint/2010/main" val="564378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Reviews of antibiotic use in nursing homes show that up to 70 percent of antibiotic courses prescribed in nursing homes are considered unnecessary or not concordant with guidelines.</a:t>
            </a:r>
          </a:p>
          <a:p>
            <a:endParaRPr lang="en-US" dirty="0"/>
          </a:p>
          <a:p>
            <a:r>
              <a:rPr lang="en-US" dirty="0"/>
              <a:t>On top of this, over half of residents in a nursing home setting are prescribed at least one course of antibiotics within a 3 month period.</a:t>
            </a:r>
          </a:p>
          <a:p>
            <a:endParaRPr lang="en-US" dirty="0"/>
          </a:p>
          <a:p>
            <a:r>
              <a:rPr lang="en-US" dirty="0"/>
              <a:t>The problem is, older adults are particularly at risk for the many side effects that come with antibiotic use, including GI side effects, kidney injury, which is a big one in older adults who generally have reduced kidney functioning, Clostridium difficile infection, which carries high mortality rates in older adults, liver injury, or rash.</a:t>
            </a:r>
          </a:p>
          <a:p>
            <a:endParaRPr lang="en-US" dirty="0"/>
          </a:p>
          <a:p>
            <a:endParaRPr lang="en-US" dirty="0"/>
          </a:p>
        </p:txBody>
      </p:sp>
      <p:sp>
        <p:nvSpPr>
          <p:cNvPr id="4" name="Slide Number Placeholder 3"/>
          <p:cNvSpPr>
            <a:spLocks noGrp="1"/>
          </p:cNvSpPr>
          <p:nvPr>
            <p:ph type="sldNum" sz="quarter" idx="10"/>
          </p:nvPr>
        </p:nvSpPr>
        <p:spPr/>
        <p:txBody>
          <a:bodyPr/>
          <a:lstStyle/>
          <a:p>
            <a:fld id="{72EF2A3F-DFC8-488B-8DE8-D638D88FA65F}" type="slidenum">
              <a:rPr lang="en-US" altLang="en-US" smtClean="0"/>
              <a:pPr/>
              <a:t>3</a:t>
            </a:fld>
            <a:endParaRPr lang="en-US" altLang="en-US"/>
          </a:p>
        </p:txBody>
      </p:sp>
    </p:spTree>
    <p:extLst>
      <p:ext uri="{BB962C8B-B14F-4D97-AF65-F5344CB8AC3E}">
        <p14:creationId xmlns:p14="http://schemas.microsoft.com/office/powerpoint/2010/main" val="252344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in the past we thought antibiotics “can’t hurt” and may prevent worsening infections, we are now learning that antibiotic exposure can cause many downstream effects. – these effects can last for</a:t>
            </a:r>
            <a:r>
              <a:rPr lang="en-US" baseline="0" dirty="0"/>
              <a:t> weeks to even months after the antibiotic exposure. </a:t>
            </a:r>
            <a:endParaRPr lang="en-US" dirty="0"/>
          </a:p>
        </p:txBody>
      </p:sp>
      <p:sp>
        <p:nvSpPr>
          <p:cNvPr id="4" name="Slide Number Placeholder 3"/>
          <p:cNvSpPr>
            <a:spLocks noGrp="1"/>
          </p:cNvSpPr>
          <p:nvPr>
            <p:ph type="sldNum" sz="quarter" idx="10"/>
          </p:nvPr>
        </p:nvSpPr>
        <p:spPr/>
        <p:txBody>
          <a:bodyPr/>
          <a:lstStyle/>
          <a:p>
            <a:fld id="{72EF2A3F-DFC8-488B-8DE8-D638D88FA65F}" type="slidenum">
              <a:rPr lang="en-US" altLang="en-US" smtClean="0"/>
              <a:pPr/>
              <a:t>4</a:t>
            </a:fld>
            <a:endParaRPr lang="en-US" altLang="en-US"/>
          </a:p>
        </p:txBody>
      </p:sp>
    </p:spTree>
    <p:extLst>
      <p:ext uri="{BB962C8B-B14F-4D97-AF65-F5344CB8AC3E}">
        <p14:creationId xmlns:p14="http://schemas.microsoft.com/office/powerpoint/2010/main" val="1625841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major public health issue- while we are working on making new antibiotics, there is no way we can create enough new antibiotics at the rate that the bacteria are developing resistance to them. </a:t>
            </a:r>
          </a:p>
          <a:p>
            <a:r>
              <a:rPr lang="en-US" dirty="0"/>
              <a:t>This realization has led to a recent push to enhance antibiotic stewardship efforts. </a:t>
            </a:r>
          </a:p>
        </p:txBody>
      </p:sp>
      <p:sp>
        <p:nvSpPr>
          <p:cNvPr id="4" name="Slide Number Placeholder 3"/>
          <p:cNvSpPr>
            <a:spLocks noGrp="1"/>
          </p:cNvSpPr>
          <p:nvPr>
            <p:ph type="sldNum" sz="quarter" idx="10"/>
          </p:nvPr>
        </p:nvSpPr>
        <p:spPr/>
        <p:txBody>
          <a:bodyPr/>
          <a:lstStyle/>
          <a:p>
            <a:fld id="{72EF2A3F-DFC8-488B-8DE8-D638D88FA65F}" type="slidenum">
              <a:rPr lang="en-US" altLang="en-US" smtClean="0"/>
              <a:pPr/>
              <a:t>5</a:t>
            </a:fld>
            <a:endParaRPr lang="en-US" altLang="en-US"/>
          </a:p>
        </p:txBody>
      </p:sp>
    </p:spTree>
    <p:extLst>
      <p:ext uri="{BB962C8B-B14F-4D97-AF65-F5344CB8AC3E}">
        <p14:creationId xmlns:p14="http://schemas.microsoft.com/office/powerpoint/2010/main" val="846724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What do we mean by antibiotic stewardship?</a:t>
            </a:r>
          </a:p>
          <a:p>
            <a:endParaRPr lang="en-US" dirty="0"/>
          </a:p>
          <a:p>
            <a:r>
              <a:rPr lang="en-US" dirty="0"/>
              <a:t>The goal of antibiotic stewardship, which historically has been led by an ID trained pharmacist or infectious disease specialist, is to facilitate appropriate use of antibiotics. By that we mean, the right drug, at the right dose, for the right reasons, for the correct amount of time. And no, this does not mean taking antibiotics for a cold. Remember, the cold is a virus, and antibiotics will not treat this!</a:t>
            </a:r>
          </a:p>
        </p:txBody>
      </p:sp>
    </p:spTree>
    <p:extLst>
      <p:ext uri="{BB962C8B-B14F-4D97-AF65-F5344CB8AC3E}">
        <p14:creationId xmlns:p14="http://schemas.microsoft.com/office/powerpoint/2010/main" val="3904202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Antibiotic stewards in the past have gotten a bad reputation-</a:t>
            </a:r>
          </a:p>
          <a:p>
            <a:r>
              <a:rPr lang="en-US" dirty="0"/>
              <a:t>Many doctors in the hospital setting, and likely across  the healthcare setting, saw antibiotic stewards as these villains, coming in and slashing their right to prescribe antibiotics to patients that may desperately need them/</a:t>
            </a:r>
          </a:p>
          <a:p>
            <a:endParaRPr lang="en-US" dirty="0"/>
          </a:p>
          <a:p>
            <a:r>
              <a:rPr lang="en-US" dirty="0"/>
              <a:t>Here is how we may have seen ourselves- </a:t>
            </a:r>
            <a:r>
              <a:rPr lang="en-US" dirty="0" err="1"/>
              <a:t>heros</a:t>
            </a:r>
            <a:r>
              <a:rPr lang="en-US" dirty="0"/>
              <a:t> coming in, guiding the physician about appropriate use, protecting public health as a whole and the patient from unnecessary side effects.</a:t>
            </a:r>
          </a:p>
          <a:p>
            <a:endParaRPr lang="en-US" dirty="0"/>
          </a:p>
          <a:p>
            <a:r>
              <a:rPr lang="en-US" dirty="0"/>
              <a:t>We need to come together and make antibiotic stewardship a collaborative effort, with an overarching goal of patient safety, in order to make stewardship programs effective.</a:t>
            </a:r>
          </a:p>
        </p:txBody>
      </p:sp>
    </p:spTree>
    <p:extLst>
      <p:ext uri="{BB962C8B-B14F-4D97-AF65-F5344CB8AC3E}">
        <p14:creationId xmlns:p14="http://schemas.microsoft.com/office/powerpoint/2010/main" val="3008180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way antibiotic stewardship has been approached in the past has typically been as a technical problem</a:t>
            </a:r>
          </a:p>
          <a:p>
            <a:r>
              <a:rPr lang="en-US" dirty="0"/>
              <a:t>Consider some technical problems: your computer shuts down, you call tech support and ask them to fix it. There is water leaking in your house, you call a plumber. The basis behind these technical problems is that you can basically call an expert, and get out of the experts way so they can come fix the problem.</a:t>
            </a:r>
          </a:p>
          <a:p>
            <a:endParaRPr lang="en-US" dirty="0"/>
          </a:p>
          <a:p>
            <a:r>
              <a:rPr lang="en-US" dirty="0"/>
              <a:t>We have been approaching antibiotic stewardship as a technical problem in the past, but this has not worked, and the reason for this is that stewardship is not an easy fix like this. There are so many underlying social motivations and clinical factors that must be considered in order to guide appropriate use. </a:t>
            </a:r>
          </a:p>
        </p:txBody>
      </p:sp>
    </p:spTree>
    <p:extLst>
      <p:ext uri="{BB962C8B-B14F-4D97-AF65-F5344CB8AC3E}">
        <p14:creationId xmlns:p14="http://schemas.microsoft.com/office/powerpoint/2010/main" val="256057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Consider all of these factors that may influence the prescriber and lead to inappropriate antibiotic prescribing</a:t>
            </a:r>
          </a:p>
        </p:txBody>
      </p:sp>
    </p:spTree>
    <p:extLst>
      <p:ext uri="{BB962C8B-B14F-4D97-AF65-F5344CB8AC3E}">
        <p14:creationId xmlns:p14="http://schemas.microsoft.com/office/powerpoint/2010/main" val="2509119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060" name="Picture 12" descr="PP_Title_C.jpg                                                 0033966FKarls G4                       C0DC18D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p:cNvSpPr>
            <a:spLocks noGrp="1" noChangeArrowheads="1"/>
          </p:cNvSpPr>
          <p:nvPr>
            <p:ph type="ctrTitle"/>
          </p:nvPr>
        </p:nvSpPr>
        <p:spPr bwMode="white">
          <a:xfrm>
            <a:off x="809625" y="876300"/>
            <a:ext cx="7800975" cy="1143000"/>
          </a:xfrm>
        </p:spPr>
        <p:txBody>
          <a:bodyPr/>
          <a:lstStyle>
            <a:lvl1pPr>
              <a:defRPr>
                <a:solidFill>
                  <a:schemeClr val="bg1"/>
                </a:solidFill>
              </a:defRPr>
            </a:lvl1pPr>
          </a:lstStyle>
          <a:p>
            <a:pPr lvl="0"/>
            <a:r>
              <a:rPr lang="en-US" altLang="en-US" noProof="0"/>
              <a:t>Click to edit Master title style</a:t>
            </a:r>
          </a:p>
        </p:txBody>
      </p:sp>
      <p:sp>
        <p:nvSpPr>
          <p:cNvPr id="2052" name="Rectangle 4"/>
          <p:cNvSpPr>
            <a:spLocks noGrp="1" noChangeArrowheads="1"/>
          </p:cNvSpPr>
          <p:nvPr>
            <p:ph type="subTitle" idx="1"/>
          </p:nvPr>
        </p:nvSpPr>
        <p:spPr bwMode="white">
          <a:xfrm>
            <a:off x="809625" y="2057400"/>
            <a:ext cx="7800975" cy="914400"/>
          </a:xfrm>
        </p:spPr>
        <p:txBody>
          <a:bodyPr/>
          <a:lstStyle>
            <a:lvl1pPr marL="0" indent="0">
              <a:buFontTx/>
              <a:buNone/>
              <a:defRPr sz="2400">
                <a:solidFill>
                  <a:schemeClr val="bg1"/>
                </a:solidFill>
              </a:defRPr>
            </a:lvl1pPr>
          </a:lstStyle>
          <a:p>
            <a:pPr lvl="0"/>
            <a:r>
              <a:rPr lang="en-US" altLang="en-US" noProof="0"/>
              <a:t>Click to edit Master subtitle style</a:t>
            </a:r>
          </a:p>
        </p:txBody>
      </p:sp>
      <p:sp>
        <p:nvSpPr>
          <p:cNvPr id="2053" name="Rectangle 5"/>
          <p:cNvSpPr>
            <a:spLocks noGrp="1" noChangeArrowheads="1"/>
          </p:cNvSpPr>
          <p:nvPr>
            <p:ph type="dt" sz="half" idx="2"/>
          </p:nvPr>
        </p:nvSpPr>
        <p:spPr bwMode="auto">
          <a:xfrm>
            <a:off x="819150" y="6400800"/>
            <a:ext cx="1905000" cy="304800"/>
          </a:xfrm>
        </p:spPr>
        <p:txBody>
          <a:bodyPr/>
          <a:lstStyle>
            <a:lvl1pPr>
              <a:defRPr>
                <a:solidFill>
                  <a:srgbClr val="002C77"/>
                </a:solidFill>
              </a:defRPr>
            </a:lvl1pPr>
          </a:lstStyle>
          <a:p>
            <a:fld id="{AB102A7A-B5C0-4280-B669-DAE9961E0AD6}" type="datetime4">
              <a:rPr lang="en-US" altLang="en-US"/>
              <a:pPr/>
              <a:t>July 18, 2018</a:t>
            </a:fld>
            <a:endParaRPr lang="en-US" altLang="en-US">
              <a:latin typeface="Times" panose="02020603050405020304" pitchFamily="18" charset="0"/>
            </a:endParaRPr>
          </a:p>
        </p:txBody>
      </p:sp>
      <p:sp>
        <p:nvSpPr>
          <p:cNvPr id="2054" name="Rectangle 6"/>
          <p:cNvSpPr>
            <a:spLocks noGrp="1" noChangeArrowheads="1"/>
          </p:cNvSpPr>
          <p:nvPr>
            <p:ph type="ftr" sz="quarter" idx="3"/>
          </p:nvPr>
        </p:nvSpPr>
        <p:spPr bwMode="white">
          <a:xfrm>
            <a:off x="3124200" y="6400800"/>
            <a:ext cx="2895600" cy="304800"/>
          </a:xfrm>
        </p:spPr>
        <p:txBody>
          <a:bodyPr/>
          <a:lstStyle>
            <a:lvl1pPr>
              <a:defRPr>
                <a:solidFill>
                  <a:srgbClr val="002C77"/>
                </a:solidFill>
              </a:defRPr>
            </a:lvl1pPr>
          </a:lstStyle>
          <a:p>
            <a:endParaRPr lang="en-US" altLang="en-US"/>
          </a:p>
        </p:txBody>
      </p:sp>
      <p:sp>
        <p:nvSpPr>
          <p:cNvPr id="2055" name="Rectangle 7"/>
          <p:cNvSpPr>
            <a:spLocks noGrp="1" noChangeArrowheads="1"/>
          </p:cNvSpPr>
          <p:nvPr>
            <p:ph type="sldNum" sz="quarter" idx="4"/>
          </p:nvPr>
        </p:nvSpPr>
        <p:spPr bwMode="white">
          <a:xfrm>
            <a:off x="6705600" y="6400800"/>
            <a:ext cx="1905000" cy="304800"/>
          </a:xfrm>
        </p:spPr>
        <p:txBody>
          <a:bodyPr/>
          <a:lstStyle>
            <a:lvl1pPr>
              <a:defRPr>
                <a:solidFill>
                  <a:srgbClr val="002C77"/>
                </a:solidFill>
              </a:defRPr>
            </a:lvl1pPr>
          </a:lstStyle>
          <a:p>
            <a:fld id="{004F82E0-7586-4AA6-9475-C258EBF23308}"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0C5D7AA-EB60-4634-BA19-1548FD1AAD99}" type="datetime4">
              <a:rPr lang="en-US" altLang="en-US"/>
              <a:pPr/>
              <a:t>July 18, 2018</a:t>
            </a:fld>
            <a:endParaRPr lang="en-US" altLang="en-US">
              <a:latin typeface="Times"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802C9A1-E2A4-4384-A31C-6A579178917D}" type="slidenum">
              <a:rPr lang="en-US" altLang="en-US"/>
              <a:pPr/>
              <a:t>‹#›</a:t>
            </a:fld>
            <a:endParaRPr lang="en-US" altLang="en-US"/>
          </a:p>
        </p:txBody>
      </p:sp>
    </p:spTree>
    <p:extLst>
      <p:ext uri="{BB962C8B-B14F-4D97-AF65-F5344CB8AC3E}">
        <p14:creationId xmlns:p14="http://schemas.microsoft.com/office/powerpoint/2010/main" val="421786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390525"/>
            <a:ext cx="1943100" cy="5705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9625" y="390525"/>
            <a:ext cx="5676900" cy="5705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F91367B-773E-454F-9CAB-A4F2444F7B55}" type="datetime4">
              <a:rPr lang="en-US" altLang="en-US"/>
              <a:pPr/>
              <a:t>July 18, 2018</a:t>
            </a:fld>
            <a:endParaRPr lang="en-US" altLang="en-US">
              <a:latin typeface="Times"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22C916C-F028-4BB1-892C-72F595C49560}" type="slidenum">
              <a:rPr lang="en-US" altLang="en-US"/>
              <a:pPr/>
              <a:t>‹#›</a:t>
            </a:fld>
            <a:endParaRPr lang="en-US" altLang="en-US"/>
          </a:p>
        </p:txBody>
      </p:sp>
    </p:spTree>
    <p:extLst>
      <p:ext uri="{BB962C8B-B14F-4D97-AF65-F5344CB8AC3E}">
        <p14:creationId xmlns:p14="http://schemas.microsoft.com/office/powerpoint/2010/main" val="1906942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6824"/>
          </a:xfrm>
        </p:spPr>
        <p:txBody>
          <a:bodyPr anchor="b">
            <a:noAutofit/>
          </a:bodyPr>
          <a:lstStyle>
            <a:lvl1pPr>
              <a:defRPr sz="3530"/>
            </a:lvl1pPr>
          </a:lstStyle>
          <a:p>
            <a:r>
              <a:rPr lang="en-US" dirty="0"/>
              <a:t>Click to edit Master title style</a:t>
            </a:r>
          </a:p>
        </p:txBody>
      </p:sp>
      <p:sp>
        <p:nvSpPr>
          <p:cNvPr id="3" name="Content Placeholder 2"/>
          <p:cNvSpPr>
            <a:spLocks noGrp="1"/>
          </p:cNvSpPr>
          <p:nvPr>
            <p:ph idx="1"/>
          </p:nvPr>
        </p:nvSpPr>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43455" y="6560110"/>
            <a:ext cx="443345" cy="365126"/>
          </a:xfrm>
        </p:spPr>
        <p:txBody>
          <a:bodyPr/>
          <a:lstStyle/>
          <a:p>
            <a:fld id="{993EEC8E-C5CF-40DF-832D-5BCB0E209B98}" type="slidenum">
              <a:rPr lang="en-US" smtClean="0"/>
              <a:t>‹#›</a:t>
            </a:fld>
            <a:endParaRPr lang="en-US" dirty="0"/>
          </a:p>
        </p:txBody>
      </p:sp>
      <p:sp>
        <p:nvSpPr>
          <p:cNvPr id="13" name="Content Placeholder 2"/>
          <p:cNvSpPr>
            <a:spLocks noGrp="1"/>
          </p:cNvSpPr>
          <p:nvPr>
            <p:ph idx="13"/>
          </p:nvPr>
        </p:nvSpPr>
        <p:spPr>
          <a:xfrm>
            <a:off x="9144000" y="1"/>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4"/>
          </p:nvPr>
        </p:nvSpPr>
        <p:spPr>
          <a:xfrm>
            <a:off x="9158369" y="537883"/>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5"/>
          </p:nvPr>
        </p:nvSpPr>
        <p:spPr>
          <a:xfrm>
            <a:off x="9144000" y="107576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6"/>
          </p:nvPr>
        </p:nvSpPr>
        <p:spPr>
          <a:xfrm>
            <a:off x="9144000" y="1613648"/>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7"/>
          </p:nvPr>
        </p:nvSpPr>
        <p:spPr>
          <a:xfrm>
            <a:off x="9144000" y="2151530"/>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8"/>
          </p:nvPr>
        </p:nvSpPr>
        <p:spPr>
          <a:xfrm>
            <a:off x="9144000" y="268941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9"/>
          </p:nvPr>
        </p:nvSpPr>
        <p:spPr>
          <a:xfrm>
            <a:off x="9144000" y="322729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20"/>
          </p:nvPr>
        </p:nvSpPr>
        <p:spPr>
          <a:xfrm>
            <a:off x="9152930" y="3765177"/>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21"/>
          </p:nvPr>
        </p:nvSpPr>
        <p:spPr>
          <a:xfrm>
            <a:off x="9144000" y="4303059"/>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22"/>
          </p:nvPr>
        </p:nvSpPr>
        <p:spPr>
          <a:xfrm>
            <a:off x="9166711" y="484094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23"/>
          </p:nvPr>
        </p:nvSpPr>
        <p:spPr>
          <a:xfrm>
            <a:off x="9144000" y="5378824"/>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24"/>
          </p:nvPr>
        </p:nvSpPr>
        <p:spPr>
          <a:xfrm>
            <a:off x="9138965" y="5916706"/>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358448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6824"/>
          </a:xfrm>
        </p:spPr>
        <p:txBody>
          <a:bodyPr anchor="b">
            <a:noAutofit/>
          </a:bodyPr>
          <a:lstStyle>
            <a:lvl1pPr>
              <a:defRPr sz="3530"/>
            </a:lvl1pPr>
          </a:lstStyle>
          <a:p>
            <a:r>
              <a:rPr lang="en-US" dirty="0"/>
              <a:t>Click to edit Master title style</a:t>
            </a:r>
          </a:p>
        </p:txBody>
      </p:sp>
      <p:sp>
        <p:nvSpPr>
          <p:cNvPr id="3" name="Content Placeholder 2"/>
          <p:cNvSpPr>
            <a:spLocks noGrp="1"/>
          </p:cNvSpPr>
          <p:nvPr>
            <p:ph idx="1"/>
          </p:nvPr>
        </p:nvSpPr>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43455" y="6560110"/>
            <a:ext cx="443345" cy="365126"/>
          </a:xfrm>
        </p:spPr>
        <p:txBody>
          <a:bodyPr/>
          <a:lstStyle/>
          <a:p>
            <a:fld id="{993EEC8E-C5CF-40DF-832D-5BCB0E209B98}" type="slidenum">
              <a:rPr lang="en-US" smtClean="0"/>
              <a:t>‹#›</a:t>
            </a:fld>
            <a:endParaRPr lang="en-US" dirty="0"/>
          </a:p>
        </p:txBody>
      </p:sp>
      <p:sp>
        <p:nvSpPr>
          <p:cNvPr id="13" name="Content Placeholder 2"/>
          <p:cNvSpPr>
            <a:spLocks noGrp="1"/>
          </p:cNvSpPr>
          <p:nvPr>
            <p:ph idx="13"/>
          </p:nvPr>
        </p:nvSpPr>
        <p:spPr>
          <a:xfrm>
            <a:off x="9144000" y="1"/>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4"/>
          </p:nvPr>
        </p:nvSpPr>
        <p:spPr>
          <a:xfrm>
            <a:off x="9158369" y="537883"/>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5"/>
          </p:nvPr>
        </p:nvSpPr>
        <p:spPr>
          <a:xfrm>
            <a:off x="9144000" y="107576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6"/>
          </p:nvPr>
        </p:nvSpPr>
        <p:spPr>
          <a:xfrm>
            <a:off x="9144000" y="1613648"/>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7"/>
          </p:nvPr>
        </p:nvSpPr>
        <p:spPr>
          <a:xfrm>
            <a:off x="9144000" y="2151530"/>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8"/>
          </p:nvPr>
        </p:nvSpPr>
        <p:spPr>
          <a:xfrm>
            <a:off x="9144000" y="268941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9"/>
          </p:nvPr>
        </p:nvSpPr>
        <p:spPr>
          <a:xfrm>
            <a:off x="9144000" y="322729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20"/>
          </p:nvPr>
        </p:nvSpPr>
        <p:spPr>
          <a:xfrm>
            <a:off x="9152930" y="3765177"/>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21"/>
          </p:nvPr>
        </p:nvSpPr>
        <p:spPr>
          <a:xfrm>
            <a:off x="9144000" y="4303059"/>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22"/>
          </p:nvPr>
        </p:nvSpPr>
        <p:spPr>
          <a:xfrm>
            <a:off x="9166711" y="484094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23"/>
          </p:nvPr>
        </p:nvSpPr>
        <p:spPr>
          <a:xfrm>
            <a:off x="9144000" y="5378824"/>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24"/>
          </p:nvPr>
        </p:nvSpPr>
        <p:spPr>
          <a:xfrm>
            <a:off x="9138965" y="5916706"/>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99608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6824"/>
          </a:xfrm>
        </p:spPr>
        <p:txBody>
          <a:bodyPr anchor="b">
            <a:noAutofit/>
          </a:bodyPr>
          <a:lstStyle>
            <a:lvl1pPr>
              <a:defRPr sz="3530"/>
            </a:lvl1pPr>
          </a:lstStyle>
          <a:p>
            <a:r>
              <a:rPr lang="en-US" dirty="0"/>
              <a:t>Click to edit Master title style</a:t>
            </a:r>
          </a:p>
        </p:txBody>
      </p:sp>
      <p:sp>
        <p:nvSpPr>
          <p:cNvPr id="3" name="Content Placeholder 2"/>
          <p:cNvSpPr>
            <a:spLocks noGrp="1"/>
          </p:cNvSpPr>
          <p:nvPr>
            <p:ph idx="1"/>
          </p:nvPr>
        </p:nvSpPr>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43455" y="6560110"/>
            <a:ext cx="443345" cy="365126"/>
          </a:xfrm>
        </p:spPr>
        <p:txBody>
          <a:bodyPr/>
          <a:lstStyle/>
          <a:p>
            <a:fld id="{993EEC8E-C5CF-40DF-832D-5BCB0E209B98}" type="slidenum">
              <a:rPr lang="en-US" smtClean="0"/>
              <a:t>‹#›</a:t>
            </a:fld>
            <a:endParaRPr lang="en-US" dirty="0"/>
          </a:p>
        </p:txBody>
      </p:sp>
      <p:sp>
        <p:nvSpPr>
          <p:cNvPr id="13" name="Content Placeholder 2"/>
          <p:cNvSpPr>
            <a:spLocks noGrp="1"/>
          </p:cNvSpPr>
          <p:nvPr>
            <p:ph idx="13"/>
          </p:nvPr>
        </p:nvSpPr>
        <p:spPr>
          <a:xfrm>
            <a:off x="9144000" y="1"/>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4"/>
          </p:nvPr>
        </p:nvSpPr>
        <p:spPr>
          <a:xfrm>
            <a:off x="9158369" y="537883"/>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5"/>
          </p:nvPr>
        </p:nvSpPr>
        <p:spPr>
          <a:xfrm>
            <a:off x="9144000" y="107576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6"/>
          </p:nvPr>
        </p:nvSpPr>
        <p:spPr>
          <a:xfrm>
            <a:off x="9144000" y="1613648"/>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7"/>
          </p:nvPr>
        </p:nvSpPr>
        <p:spPr>
          <a:xfrm>
            <a:off x="9144000" y="2151530"/>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8"/>
          </p:nvPr>
        </p:nvSpPr>
        <p:spPr>
          <a:xfrm>
            <a:off x="9144000" y="268941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9"/>
          </p:nvPr>
        </p:nvSpPr>
        <p:spPr>
          <a:xfrm>
            <a:off x="9144000" y="322729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20"/>
          </p:nvPr>
        </p:nvSpPr>
        <p:spPr>
          <a:xfrm>
            <a:off x="9152930" y="3765177"/>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21"/>
          </p:nvPr>
        </p:nvSpPr>
        <p:spPr>
          <a:xfrm>
            <a:off x="9144000" y="4303059"/>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22"/>
          </p:nvPr>
        </p:nvSpPr>
        <p:spPr>
          <a:xfrm>
            <a:off x="9166711" y="484094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23"/>
          </p:nvPr>
        </p:nvSpPr>
        <p:spPr>
          <a:xfrm>
            <a:off x="9144000" y="5378824"/>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24"/>
          </p:nvPr>
        </p:nvSpPr>
        <p:spPr>
          <a:xfrm>
            <a:off x="9138965" y="5916706"/>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203525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6824"/>
          </a:xfrm>
        </p:spPr>
        <p:txBody>
          <a:bodyPr anchor="b">
            <a:noAutofit/>
          </a:bodyPr>
          <a:lstStyle>
            <a:lvl1pPr>
              <a:defRPr sz="3530"/>
            </a:lvl1pPr>
          </a:lstStyle>
          <a:p>
            <a:r>
              <a:rPr lang="en-US" dirty="0"/>
              <a:t>Click to edit Master title style</a:t>
            </a:r>
          </a:p>
        </p:txBody>
      </p:sp>
      <p:sp>
        <p:nvSpPr>
          <p:cNvPr id="3" name="Content Placeholder 2"/>
          <p:cNvSpPr>
            <a:spLocks noGrp="1"/>
          </p:cNvSpPr>
          <p:nvPr>
            <p:ph idx="1"/>
          </p:nvPr>
        </p:nvSpPr>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43455" y="6560110"/>
            <a:ext cx="443345" cy="365126"/>
          </a:xfrm>
        </p:spPr>
        <p:txBody>
          <a:bodyPr/>
          <a:lstStyle/>
          <a:p>
            <a:fld id="{993EEC8E-C5CF-40DF-832D-5BCB0E209B98}" type="slidenum">
              <a:rPr lang="en-US" smtClean="0"/>
              <a:t>‹#›</a:t>
            </a:fld>
            <a:endParaRPr lang="en-US" dirty="0"/>
          </a:p>
        </p:txBody>
      </p:sp>
      <p:sp>
        <p:nvSpPr>
          <p:cNvPr id="13" name="Content Placeholder 2"/>
          <p:cNvSpPr>
            <a:spLocks noGrp="1"/>
          </p:cNvSpPr>
          <p:nvPr>
            <p:ph idx="13"/>
          </p:nvPr>
        </p:nvSpPr>
        <p:spPr>
          <a:xfrm>
            <a:off x="9144000" y="1"/>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4"/>
          </p:nvPr>
        </p:nvSpPr>
        <p:spPr>
          <a:xfrm>
            <a:off x="9158369" y="537883"/>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5"/>
          </p:nvPr>
        </p:nvSpPr>
        <p:spPr>
          <a:xfrm>
            <a:off x="9144000" y="107576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6"/>
          </p:nvPr>
        </p:nvSpPr>
        <p:spPr>
          <a:xfrm>
            <a:off x="9144000" y="1613648"/>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7"/>
          </p:nvPr>
        </p:nvSpPr>
        <p:spPr>
          <a:xfrm>
            <a:off x="9144000" y="2151530"/>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8"/>
          </p:nvPr>
        </p:nvSpPr>
        <p:spPr>
          <a:xfrm>
            <a:off x="9144000" y="268941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9"/>
          </p:nvPr>
        </p:nvSpPr>
        <p:spPr>
          <a:xfrm>
            <a:off x="9144000" y="322729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20"/>
          </p:nvPr>
        </p:nvSpPr>
        <p:spPr>
          <a:xfrm>
            <a:off x="9152930" y="3765177"/>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21"/>
          </p:nvPr>
        </p:nvSpPr>
        <p:spPr>
          <a:xfrm>
            <a:off x="9144000" y="4303059"/>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22"/>
          </p:nvPr>
        </p:nvSpPr>
        <p:spPr>
          <a:xfrm>
            <a:off x="9166711" y="484094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23"/>
          </p:nvPr>
        </p:nvSpPr>
        <p:spPr>
          <a:xfrm>
            <a:off x="9144000" y="5378824"/>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24"/>
          </p:nvPr>
        </p:nvSpPr>
        <p:spPr>
          <a:xfrm>
            <a:off x="9138965" y="5916706"/>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678327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6824"/>
          </a:xfrm>
        </p:spPr>
        <p:txBody>
          <a:bodyPr anchor="b">
            <a:noAutofit/>
          </a:bodyPr>
          <a:lstStyle>
            <a:lvl1pPr>
              <a:defRPr sz="3530"/>
            </a:lvl1pPr>
          </a:lstStyle>
          <a:p>
            <a:r>
              <a:rPr lang="en-US" dirty="0"/>
              <a:t>Click to edit Master title style</a:t>
            </a:r>
          </a:p>
        </p:txBody>
      </p:sp>
      <p:sp>
        <p:nvSpPr>
          <p:cNvPr id="3" name="Content Placeholder 2"/>
          <p:cNvSpPr>
            <a:spLocks noGrp="1"/>
          </p:cNvSpPr>
          <p:nvPr>
            <p:ph idx="1"/>
          </p:nvPr>
        </p:nvSpPr>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43455" y="6560110"/>
            <a:ext cx="443345" cy="365126"/>
          </a:xfrm>
        </p:spPr>
        <p:txBody>
          <a:bodyPr/>
          <a:lstStyle/>
          <a:p>
            <a:fld id="{993EEC8E-C5CF-40DF-832D-5BCB0E209B98}" type="slidenum">
              <a:rPr lang="en-US" smtClean="0"/>
              <a:t>‹#›</a:t>
            </a:fld>
            <a:endParaRPr lang="en-US" dirty="0"/>
          </a:p>
        </p:txBody>
      </p:sp>
      <p:sp>
        <p:nvSpPr>
          <p:cNvPr id="13" name="Content Placeholder 2"/>
          <p:cNvSpPr>
            <a:spLocks noGrp="1"/>
          </p:cNvSpPr>
          <p:nvPr>
            <p:ph idx="13"/>
          </p:nvPr>
        </p:nvSpPr>
        <p:spPr>
          <a:xfrm>
            <a:off x="9144000" y="1"/>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4"/>
          </p:nvPr>
        </p:nvSpPr>
        <p:spPr>
          <a:xfrm>
            <a:off x="9158369" y="537883"/>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5"/>
          </p:nvPr>
        </p:nvSpPr>
        <p:spPr>
          <a:xfrm>
            <a:off x="9144000" y="107576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6"/>
          </p:nvPr>
        </p:nvSpPr>
        <p:spPr>
          <a:xfrm>
            <a:off x="9144000" y="1613648"/>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7"/>
          </p:nvPr>
        </p:nvSpPr>
        <p:spPr>
          <a:xfrm>
            <a:off x="9144000" y="2151530"/>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8"/>
          </p:nvPr>
        </p:nvSpPr>
        <p:spPr>
          <a:xfrm>
            <a:off x="9144000" y="268941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9"/>
          </p:nvPr>
        </p:nvSpPr>
        <p:spPr>
          <a:xfrm>
            <a:off x="9144000" y="322729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20"/>
          </p:nvPr>
        </p:nvSpPr>
        <p:spPr>
          <a:xfrm>
            <a:off x="9152930" y="3765177"/>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21"/>
          </p:nvPr>
        </p:nvSpPr>
        <p:spPr>
          <a:xfrm>
            <a:off x="9144000" y="4303059"/>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22"/>
          </p:nvPr>
        </p:nvSpPr>
        <p:spPr>
          <a:xfrm>
            <a:off x="9166711" y="484094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23"/>
          </p:nvPr>
        </p:nvSpPr>
        <p:spPr>
          <a:xfrm>
            <a:off x="9144000" y="5378824"/>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24"/>
          </p:nvPr>
        </p:nvSpPr>
        <p:spPr>
          <a:xfrm>
            <a:off x="9138965" y="5916706"/>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115492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6824"/>
          </a:xfrm>
        </p:spPr>
        <p:txBody>
          <a:bodyPr anchor="b">
            <a:noAutofit/>
          </a:bodyPr>
          <a:lstStyle>
            <a:lvl1pPr>
              <a:defRPr sz="3530"/>
            </a:lvl1pPr>
          </a:lstStyle>
          <a:p>
            <a:r>
              <a:rPr lang="en-US" dirty="0"/>
              <a:t>Click to edit Master title style</a:t>
            </a:r>
          </a:p>
        </p:txBody>
      </p:sp>
      <p:sp>
        <p:nvSpPr>
          <p:cNvPr id="3" name="Content Placeholder 2"/>
          <p:cNvSpPr>
            <a:spLocks noGrp="1"/>
          </p:cNvSpPr>
          <p:nvPr>
            <p:ph idx="1"/>
          </p:nvPr>
        </p:nvSpPr>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43455" y="6560110"/>
            <a:ext cx="443345" cy="365126"/>
          </a:xfrm>
        </p:spPr>
        <p:txBody>
          <a:bodyPr/>
          <a:lstStyle/>
          <a:p>
            <a:fld id="{993EEC8E-C5CF-40DF-832D-5BCB0E209B98}" type="slidenum">
              <a:rPr lang="en-US" smtClean="0"/>
              <a:t>‹#›</a:t>
            </a:fld>
            <a:endParaRPr lang="en-US" dirty="0"/>
          </a:p>
        </p:txBody>
      </p:sp>
      <p:sp>
        <p:nvSpPr>
          <p:cNvPr id="13" name="Content Placeholder 2"/>
          <p:cNvSpPr>
            <a:spLocks noGrp="1"/>
          </p:cNvSpPr>
          <p:nvPr>
            <p:ph idx="13"/>
          </p:nvPr>
        </p:nvSpPr>
        <p:spPr>
          <a:xfrm>
            <a:off x="9144000" y="1"/>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4"/>
          </p:nvPr>
        </p:nvSpPr>
        <p:spPr>
          <a:xfrm>
            <a:off x="9158369" y="537883"/>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5"/>
          </p:nvPr>
        </p:nvSpPr>
        <p:spPr>
          <a:xfrm>
            <a:off x="9144000" y="107576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6"/>
          </p:nvPr>
        </p:nvSpPr>
        <p:spPr>
          <a:xfrm>
            <a:off x="9144000" y="1613648"/>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7"/>
          </p:nvPr>
        </p:nvSpPr>
        <p:spPr>
          <a:xfrm>
            <a:off x="9144000" y="2151530"/>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8"/>
          </p:nvPr>
        </p:nvSpPr>
        <p:spPr>
          <a:xfrm>
            <a:off x="9144000" y="268941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9"/>
          </p:nvPr>
        </p:nvSpPr>
        <p:spPr>
          <a:xfrm>
            <a:off x="9144000" y="322729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20"/>
          </p:nvPr>
        </p:nvSpPr>
        <p:spPr>
          <a:xfrm>
            <a:off x="9152930" y="3765177"/>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21"/>
          </p:nvPr>
        </p:nvSpPr>
        <p:spPr>
          <a:xfrm>
            <a:off x="9144000" y="4303059"/>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22"/>
          </p:nvPr>
        </p:nvSpPr>
        <p:spPr>
          <a:xfrm>
            <a:off x="9166711" y="484094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23"/>
          </p:nvPr>
        </p:nvSpPr>
        <p:spPr>
          <a:xfrm>
            <a:off x="9144000" y="5378824"/>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24"/>
          </p:nvPr>
        </p:nvSpPr>
        <p:spPr>
          <a:xfrm>
            <a:off x="9138965" y="5916706"/>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132350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6824"/>
          </a:xfrm>
        </p:spPr>
        <p:txBody>
          <a:bodyPr anchor="b">
            <a:noAutofit/>
          </a:bodyPr>
          <a:lstStyle>
            <a:lvl1pPr>
              <a:defRPr sz="3530"/>
            </a:lvl1pPr>
          </a:lstStyle>
          <a:p>
            <a:r>
              <a:rPr lang="en-US" dirty="0"/>
              <a:t>Click to edit Master title style</a:t>
            </a:r>
          </a:p>
        </p:txBody>
      </p:sp>
      <p:sp>
        <p:nvSpPr>
          <p:cNvPr id="3" name="Content Placeholder 2"/>
          <p:cNvSpPr>
            <a:spLocks noGrp="1"/>
          </p:cNvSpPr>
          <p:nvPr>
            <p:ph idx="1"/>
          </p:nvPr>
        </p:nvSpPr>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43455" y="6560110"/>
            <a:ext cx="443345" cy="365126"/>
          </a:xfrm>
        </p:spPr>
        <p:txBody>
          <a:bodyPr/>
          <a:lstStyle/>
          <a:p>
            <a:fld id="{993EEC8E-C5CF-40DF-832D-5BCB0E209B98}" type="slidenum">
              <a:rPr lang="en-US" smtClean="0"/>
              <a:t>‹#›</a:t>
            </a:fld>
            <a:endParaRPr lang="en-US" dirty="0"/>
          </a:p>
        </p:txBody>
      </p:sp>
      <p:sp>
        <p:nvSpPr>
          <p:cNvPr id="13" name="Content Placeholder 2"/>
          <p:cNvSpPr>
            <a:spLocks noGrp="1"/>
          </p:cNvSpPr>
          <p:nvPr>
            <p:ph idx="13"/>
          </p:nvPr>
        </p:nvSpPr>
        <p:spPr>
          <a:xfrm>
            <a:off x="9144000" y="1"/>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4"/>
          </p:nvPr>
        </p:nvSpPr>
        <p:spPr>
          <a:xfrm>
            <a:off x="9158369" y="537883"/>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5"/>
          </p:nvPr>
        </p:nvSpPr>
        <p:spPr>
          <a:xfrm>
            <a:off x="9144000" y="107576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6"/>
          </p:nvPr>
        </p:nvSpPr>
        <p:spPr>
          <a:xfrm>
            <a:off x="9144000" y="1613648"/>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7"/>
          </p:nvPr>
        </p:nvSpPr>
        <p:spPr>
          <a:xfrm>
            <a:off x="9144000" y="2151530"/>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8"/>
          </p:nvPr>
        </p:nvSpPr>
        <p:spPr>
          <a:xfrm>
            <a:off x="9144000" y="268941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9"/>
          </p:nvPr>
        </p:nvSpPr>
        <p:spPr>
          <a:xfrm>
            <a:off x="9144000" y="322729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20"/>
          </p:nvPr>
        </p:nvSpPr>
        <p:spPr>
          <a:xfrm>
            <a:off x="9152930" y="3765177"/>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21"/>
          </p:nvPr>
        </p:nvSpPr>
        <p:spPr>
          <a:xfrm>
            <a:off x="9144000" y="4303059"/>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22"/>
          </p:nvPr>
        </p:nvSpPr>
        <p:spPr>
          <a:xfrm>
            <a:off x="9166711" y="484094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23"/>
          </p:nvPr>
        </p:nvSpPr>
        <p:spPr>
          <a:xfrm>
            <a:off x="9144000" y="5378824"/>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24"/>
          </p:nvPr>
        </p:nvSpPr>
        <p:spPr>
          <a:xfrm>
            <a:off x="9138965" y="5916706"/>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010198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6824"/>
          </a:xfrm>
        </p:spPr>
        <p:txBody>
          <a:bodyPr anchor="b">
            <a:noAutofit/>
          </a:bodyPr>
          <a:lstStyle>
            <a:lvl1pPr>
              <a:defRPr sz="3530"/>
            </a:lvl1pPr>
          </a:lstStyle>
          <a:p>
            <a:r>
              <a:rPr lang="en-US" dirty="0"/>
              <a:t>Click to edit Master title style</a:t>
            </a:r>
          </a:p>
        </p:txBody>
      </p:sp>
      <p:sp>
        <p:nvSpPr>
          <p:cNvPr id="3" name="Content Placeholder 2"/>
          <p:cNvSpPr>
            <a:spLocks noGrp="1"/>
          </p:cNvSpPr>
          <p:nvPr>
            <p:ph idx="1"/>
          </p:nvPr>
        </p:nvSpPr>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43455" y="6560110"/>
            <a:ext cx="443345" cy="365126"/>
          </a:xfrm>
        </p:spPr>
        <p:txBody>
          <a:bodyPr/>
          <a:lstStyle/>
          <a:p>
            <a:fld id="{993EEC8E-C5CF-40DF-832D-5BCB0E209B98}" type="slidenum">
              <a:rPr lang="en-US" smtClean="0"/>
              <a:t>‹#›</a:t>
            </a:fld>
            <a:endParaRPr lang="en-US" dirty="0"/>
          </a:p>
        </p:txBody>
      </p:sp>
      <p:sp>
        <p:nvSpPr>
          <p:cNvPr id="13" name="Content Placeholder 2"/>
          <p:cNvSpPr>
            <a:spLocks noGrp="1"/>
          </p:cNvSpPr>
          <p:nvPr>
            <p:ph idx="13"/>
          </p:nvPr>
        </p:nvSpPr>
        <p:spPr>
          <a:xfrm>
            <a:off x="9144000" y="1"/>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4"/>
          </p:nvPr>
        </p:nvSpPr>
        <p:spPr>
          <a:xfrm>
            <a:off x="9158369" y="537883"/>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5"/>
          </p:nvPr>
        </p:nvSpPr>
        <p:spPr>
          <a:xfrm>
            <a:off x="9144000" y="107576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6"/>
          </p:nvPr>
        </p:nvSpPr>
        <p:spPr>
          <a:xfrm>
            <a:off x="9144000" y="1613648"/>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7"/>
          </p:nvPr>
        </p:nvSpPr>
        <p:spPr>
          <a:xfrm>
            <a:off x="9144000" y="2151530"/>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8"/>
          </p:nvPr>
        </p:nvSpPr>
        <p:spPr>
          <a:xfrm>
            <a:off x="9144000" y="268941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9"/>
          </p:nvPr>
        </p:nvSpPr>
        <p:spPr>
          <a:xfrm>
            <a:off x="9144000" y="3227295"/>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20"/>
          </p:nvPr>
        </p:nvSpPr>
        <p:spPr>
          <a:xfrm>
            <a:off x="9152930" y="3765177"/>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21"/>
          </p:nvPr>
        </p:nvSpPr>
        <p:spPr>
          <a:xfrm>
            <a:off x="9144000" y="4303059"/>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22"/>
          </p:nvPr>
        </p:nvSpPr>
        <p:spPr>
          <a:xfrm>
            <a:off x="9166711" y="4840942"/>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23"/>
          </p:nvPr>
        </p:nvSpPr>
        <p:spPr>
          <a:xfrm>
            <a:off x="9144000" y="5378824"/>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24"/>
          </p:nvPr>
        </p:nvSpPr>
        <p:spPr>
          <a:xfrm>
            <a:off x="9138965" y="5916706"/>
            <a:ext cx="8229600" cy="465800"/>
          </a:xfrm>
        </p:spPr>
        <p:txBody>
          <a:bodyPr/>
          <a:lstStyle>
            <a:lvl1pPr>
              <a:defRPr sz="2471"/>
            </a:lvl1pPr>
            <a:lvl2pPr>
              <a:defRPr sz="2118"/>
            </a:lvl2pPr>
            <a:lvl3pPr>
              <a:defRPr sz="1765"/>
            </a:lvl3pPr>
            <a:lvl4pPr>
              <a:defRPr sz="1765"/>
            </a:lvl4pPr>
            <a:lvl5pPr>
              <a:defRPr sz="15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15925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F58E60C-8F5C-45CF-8D93-5ACE40AB6C7C}" type="datetime4">
              <a:rPr lang="en-US" altLang="en-US"/>
              <a:pPr/>
              <a:t>July 18, 2018</a:t>
            </a:fld>
            <a:endParaRPr lang="en-US" altLang="en-US">
              <a:latin typeface="Times"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34166BE-65DF-48DC-B97C-3DB6E87BCC30}" type="slidenum">
              <a:rPr lang="en-US" altLang="en-US"/>
              <a:pPr/>
              <a:t>‹#›</a:t>
            </a:fld>
            <a:endParaRPr lang="en-US" altLang="en-US"/>
          </a:p>
        </p:txBody>
      </p:sp>
    </p:spTree>
    <p:extLst>
      <p:ext uri="{BB962C8B-B14F-4D97-AF65-F5344CB8AC3E}">
        <p14:creationId xmlns:p14="http://schemas.microsoft.com/office/powerpoint/2010/main" val="2411908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93EEC8E-C5CF-40DF-832D-5BCB0E209B98}" type="slidenum">
              <a:rPr lang="en-US" smtClean="0"/>
              <a:t>‹#›</a:t>
            </a:fld>
            <a:endParaRPr lang="en-US"/>
          </a:p>
        </p:txBody>
      </p:sp>
    </p:spTree>
    <p:custDataLst>
      <p:tags r:id="rId1"/>
    </p:custDataLst>
    <p:extLst>
      <p:ext uri="{BB962C8B-B14F-4D97-AF65-F5344CB8AC3E}">
        <p14:creationId xmlns:p14="http://schemas.microsoft.com/office/powerpoint/2010/main" val="426461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ABD2855-67AD-4923-8D6B-C21C38CC7D7E}" type="datetime4">
              <a:rPr lang="en-US" altLang="en-US"/>
              <a:pPr/>
              <a:t>July 18, 2018</a:t>
            </a:fld>
            <a:endParaRPr lang="en-US" altLang="en-US">
              <a:latin typeface="Times"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A550AD1-960B-4EE3-A71E-BD65AD8F678C}" type="slidenum">
              <a:rPr lang="en-US" altLang="en-US"/>
              <a:pPr/>
              <a:t>‹#›</a:t>
            </a:fld>
            <a:endParaRPr lang="en-US" altLang="en-US"/>
          </a:p>
        </p:txBody>
      </p:sp>
    </p:spTree>
    <p:extLst>
      <p:ext uri="{BB962C8B-B14F-4D97-AF65-F5344CB8AC3E}">
        <p14:creationId xmlns:p14="http://schemas.microsoft.com/office/powerpoint/2010/main" val="2021581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9625"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2025"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B0758258-AFCC-47AE-81A9-AFD991119B61}" type="datetime4">
              <a:rPr lang="en-US" altLang="en-US"/>
              <a:pPr/>
              <a:t>July 18, 2018</a:t>
            </a:fld>
            <a:endParaRPr lang="en-US" altLang="en-US">
              <a:latin typeface="Times" panose="02020603050405020304" pitchFamily="18" charset="0"/>
            </a:endParaRPr>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67C343-8935-4B46-BAC2-10ECCA07CF22}" type="slidenum">
              <a:rPr lang="en-US" altLang="en-US"/>
              <a:pPr/>
              <a:t>‹#›</a:t>
            </a:fld>
            <a:endParaRPr lang="en-US" altLang="en-US"/>
          </a:p>
        </p:txBody>
      </p:sp>
    </p:spTree>
    <p:extLst>
      <p:ext uri="{BB962C8B-B14F-4D97-AF65-F5344CB8AC3E}">
        <p14:creationId xmlns:p14="http://schemas.microsoft.com/office/powerpoint/2010/main" val="137951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D5E993A0-D564-4A1D-B9FE-65A8C16C8D0F}" type="datetime4">
              <a:rPr lang="en-US" altLang="en-US"/>
              <a:pPr/>
              <a:t>July 18, 2018</a:t>
            </a:fld>
            <a:endParaRPr lang="en-US" altLang="en-US">
              <a:latin typeface="Times" panose="02020603050405020304" pitchFamily="18" charset="0"/>
            </a:endParaRPr>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D4920B8-EF83-435F-8EED-72A0555EF664}" type="slidenum">
              <a:rPr lang="en-US" altLang="en-US"/>
              <a:pPr/>
              <a:t>‹#›</a:t>
            </a:fld>
            <a:endParaRPr lang="en-US" altLang="en-US"/>
          </a:p>
        </p:txBody>
      </p:sp>
    </p:spTree>
    <p:extLst>
      <p:ext uri="{BB962C8B-B14F-4D97-AF65-F5344CB8AC3E}">
        <p14:creationId xmlns:p14="http://schemas.microsoft.com/office/powerpoint/2010/main" val="299509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EDC9D16-4164-483A-9647-14F312B05695}" type="datetime4">
              <a:rPr lang="en-US" altLang="en-US"/>
              <a:pPr/>
              <a:t>July 18, 2018</a:t>
            </a:fld>
            <a:endParaRPr lang="en-US" altLang="en-US">
              <a:latin typeface="Times" panose="02020603050405020304" pitchFamily="18" charset="0"/>
            </a:endParaRPr>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B8CE91C-BFE3-49D0-8A10-0625673EAC01}" type="slidenum">
              <a:rPr lang="en-US" altLang="en-US"/>
              <a:pPr/>
              <a:t>‹#›</a:t>
            </a:fld>
            <a:endParaRPr lang="en-US" altLang="en-US"/>
          </a:p>
        </p:txBody>
      </p:sp>
    </p:spTree>
    <p:extLst>
      <p:ext uri="{BB962C8B-B14F-4D97-AF65-F5344CB8AC3E}">
        <p14:creationId xmlns:p14="http://schemas.microsoft.com/office/powerpoint/2010/main" val="788599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1C607EE-4200-4B4A-A858-6827EEC8CF45}" type="datetime4">
              <a:rPr lang="en-US" altLang="en-US"/>
              <a:pPr/>
              <a:t>July 18, 2018</a:t>
            </a:fld>
            <a:endParaRPr lang="en-US" altLang="en-US">
              <a:latin typeface="Times" panose="02020603050405020304" pitchFamily="18" charset="0"/>
            </a:endParaRPr>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CB4AD78-C919-4BE5-9E84-3684140F55C0}" type="slidenum">
              <a:rPr lang="en-US" altLang="en-US"/>
              <a:pPr/>
              <a:t>‹#›</a:t>
            </a:fld>
            <a:endParaRPr lang="en-US" altLang="en-US"/>
          </a:p>
        </p:txBody>
      </p:sp>
    </p:spTree>
    <p:extLst>
      <p:ext uri="{BB962C8B-B14F-4D97-AF65-F5344CB8AC3E}">
        <p14:creationId xmlns:p14="http://schemas.microsoft.com/office/powerpoint/2010/main" val="112605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095A551-ED3A-4901-A6C8-D919EC2A1EFE}" type="datetime4">
              <a:rPr lang="en-US" altLang="en-US"/>
              <a:pPr/>
              <a:t>July 18, 2018</a:t>
            </a:fld>
            <a:endParaRPr lang="en-US" altLang="en-US">
              <a:latin typeface="Times" panose="02020603050405020304" pitchFamily="18" charset="0"/>
            </a:endParaRPr>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A0B8EDC-7737-41C8-9F33-035F03E110DC}" type="slidenum">
              <a:rPr lang="en-US" altLang="en-US"/>
              <a:pPr/>
              <a:t>‹#›</a:t>
            </a:fld>
            <a:endParaRPr lang="en-US" altLang="en-US"/>
          </a:p>
        </p:txBody>
      </p:sp>
    </p:spTree>
    <p:extLst>
      <p:ext uri="{BB962C8B-B14F-4D97-AF65-F5344CB8AC3E}">
        <p14:creationId xmlns:p14="http://schemas.microsoft.com/office/powerpoint/2010/main" val="93632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7CB79BE-40D5-4CCF-9A4C-82E36077DE16}" type="datetime4">
              <a:rPr lang="en-US" altLang="en-US"/>
              <a:pPr/>
              <a:t>July 18, 2018</a:t>
            </a:fld>
            <a:endParaRPr lang="en-US" altLang="en-US">
              <a:latin typeface="Times" panose="02020603050405020304" pitchFamily="18" charset="0"/>
            </a:endParaRPr>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B99E02F-8628-4C21-A0CA-4286200D8E3C}" type="slidenum">
              <a:rPr lang="en-US" altLang="en-US"/>
              <a:pPr/>
              <a:t>‹#›</a:t>
            </a:fld>
            <a:endParaRPr lang="en-US" altLang="en-US"/>
          </a:p>
        </p:txBody>
      </p:sp>
    </p:spTree>
    <p:extLst>
      <p:ext uri="{BB962C8B-B14F-4D97-AF65-F5344CB8AC3E}">
        <p14:creationId xmlns:p14="http://schemas.microsoft.com/office/powerpoint/2010/main" val="116566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descr="PP_Second_C.jpg                                                0033966FKarls G4                       C0DC18D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black">
          <a:xfrm>
            <a:off x="809625" y="3905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black">
          <a:xfrm>
            <a:off x="809625"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black">
          <a:xfrm>
            <a:off x="809625" y="6324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254B8E"/>
                </a:solidFill>
                <a:latin typeface="+mn-lt"/>
              </a:defRPr>
            </a:lvl1pPr>
          </a:lstStyle>
          <a:p>
            <a:fld id="{5BC540DC-0148-455A-AFE6-194C6712F5B9}" type="datetime4">
              <a:rPr lang="en-US" altLang="en-US"/>
              <a:pPr/>
              <a:t>July 18, 2018</a:t>
            </a:fld>
            <a:endParaRPr lang="en-US" altLang="en-US">
              <a:latin typeface="Times" panose="02020603050405020304" pitchFamily="18" charset="0"/>
            </a:endParaRPr>
          </a:p>
        </p:txBody>
      </p:sp>
      <p:sp>
        <p:nvSpPr>
          <p:cNvPr id="1029" name="Rectangle 5"/>
          <p:cNvSpPr>
            <a:spLocks noGrp="1" noChangeArrowheads="1"/>
          </p:cNvSpPr>
          <p:nvPr>
            <p:ph type="ftr" sz="quarter" idx="3"/>
          </p:nvPr>
        </p:nvSpPr>
        <p:spPr bwMode="black">
          <a:xfrm>
            <a:off x="2895600" y="63246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rgbClr val="254B8E"/>
                </a:solidFill>
                <a:latin typeface="+mn-lt"/>
              </a:defRPr>
            </a:lvl1pPr>
          </a:lstStyle>
          <a:p>
            <a:endParaRPr lang="en-US" altLang="en-US"/>
          </a:p>
        </p:txBody>
      </p:sp>
      <p:sp>
        <p:nvSpPr>
          <p:cNvPr id="1030" name="Rectangle 6"/>
          <p:cNvSpPr>
            <a:spLocks noGrp="1" noChangeArrowheads="1"/>
          </p:cNvSpPr>
          <p:nvPr>
            <p:ph type="sldNum" sz="quarter" idx="4"/>
          </p:nvPr>
        </p:nvSpPr>
        <p:spPr bwMode="black">
          <a:xfrm>
            <a:off x="6172200" y="6324600"/>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254B8E"/>
                </a:solidFill>
                <a:latin typeface="+mn-lt"/>
              </a:defRPr>
            </a:lvl1pPr>
          </a:lstStyle>
          <a:p>
            <a:fld id="{8DBC2931-A9E5-4D93-A481-A0129CEC24B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Lst>
  <p:hf hdr="0" ftr="0"/>
  <p:txStyles>
    <p:titleStyle>
      <a:lvl1pPr algn="l" rtl="0" eaLnBrk="1" fontAlgn="base" hangingPunct="1">
        <a:spcBef>
          <a:spcPct val="0"/>
        </a:spcBef>
        <a:spcAft>
          <a:spcPct val="0"/>
        </a:spcAft>
        <a:defRPr sz="3600" b="1" kern="1200">
          <a:solidFill>
            <a:srgbClr val="254B8E"/>
          </a:solidFill>
          <a:latin typeface="+mj-lt"/>
          <a:ea typeface="+mj-ea"/>
          <a:cs typeface="+mj-cs"/>
        </a:defRPr>
      </a:lvl1pPr>
      <a:lvl2pPr algn="l" rtl="0" eaLnBrk="1" fontAlgn="base" hangingPunct="1">
        <a:spcBef>
          <a:spcPct val="0"/>
        </a:spcBef>
        <a:spcAft>
          <a:spcPct val="0"/>
        </a:spcAft>
        <a:defRPr sz="3600" b="1">
          <a:solidFill>
            <a:srgbClr val="254B8E"/>
          </a:solidFill>
          <a:latin typeface="Arial" panose="020B0604020202020204" pitchFamily="34" charset="0"/>
        </a:defRPr>
      </a:lvl2pPr>
      <a:lvl3pPr algn="l" rtl="0" eaLnBrk="1" fontAlgn="base" hangingPunct="1">
        <a:spcBef>
          <a:spcPct val="0"/>
        </a:spcBef>
        <a:spcAft>
          <a:spcPct val="0"/>
        </a:spcAft>
        <a:defRPr sz="3600" b="1">
          <a:solidFill>
            <a:srgbClr val="254B8E"/>
          </a:solidFill>
          <a:latin typeface="Arial" panose="020B0604020202020204" pitchFamily="34" charset="0"/>
        </a:defRPr>
      </a:lvl3pPr>
      <a:lvl4pPr algn="l" rtl="0" eaLnBrk="1" fontAlgn="base" hangingPunct="1">
        <a:spcBef>
          <a:spcPct val="0"/>
        </a:spcBef>
        <a:spcAft>
          <a:spcPct val="0"/>
        </a:spcAft>
        <a:defRPr sz="3600" b="1">
          <a:solidFill>
            <a:srgbClr val="254B8E"/>
          </a:solidFill>
          <a:latin typeface="Arial" panose="020B0604020202020204" pitchFamily="34" charset="0"/>
        </a:defRPr>
      </a:lvl4pPr>
      <a:lvl5pPr algn="l" rtl="0" eaLnBrk="1" fontAlgn="base" hangingPunct="1">
        <a:spcBef>
          <a:spcPct val="0"/>
        </a:spcBef>
        <a:spcAft>
          <a:spcPct val="0"/>
        </a:spcAft>
        <a:defRPr sz="3600" b="1">
          <a:solidFill>
            <a:srgbClr val="254B8E"/>
          </a:solidFill>
          <a:latin typeface="Arial" panose="020B0604020202020204" pitchFamily="34" charset="0"/>
        </a:defRPr>
      </a:lvl5pPr>
      <a:lvl6pPr marL="457200" algn="l" rtl="0" eaLnBrk="1" fontAlgn="base" hangingPunct="1">
        <a:spcBef>
          <a:spcPct val="0"/>
        </a:spcBef>
        <a:spcAft>
          <a:spcPct val="0"/>
        </a:spcAft>
        <a:defRPr sz="3600" b="1">
          <a:solidFill>
            <a:srgbClr val="254B8E"/>
          </a:solidFill>
          <a:latin typeface="Arial" panose="020B0604020202020204" pitchFamily="34" charset="0"/>
        </a:defRPr>
      </a:lvl6pPr>
      <a:lvl7pPr marL="914400" algn="l" rtl="0" eaLnBrk="1" fontAlgn="base" hangingPunct="1">
        <a:spcBef>
          <a:spcPct val="0"/>
        </a:spcBef>
        <a:spcAft>
          <a:spcPct val="0"/>
        </a:spcAft>
        <a:defRPr sz="3600" b="1">
          <a:solidFill>
            <a:srgbClr val="254B8E"/>
          </a:solidFill>
          <a:latin typeface="Arial" panose="020B0604020202020204" pitchFamily="34" charset="0"/>
        </a:defRPr>
      </a:lvl7pPr>
      <a:lvl8pPr marL="1371600" algn="l" rtl="0" eaLnBrk="1" fontAlgn="base" hangingPunct="1">
        <a:spcBef>
          <a:spcPct val="0"/>
        </a:spcBef>
        <a:spcAft>
          <a:spcPct val="0"/>
        </a:spcAft>
        <a:defRPr sz="3600" b="1">
          <a:solidFill>
            <a:srgbClr val="254B8E"/>
          </a:solidFill>
          <a:latin typeface="Arial" panose="020B0604020202020204" pitchFamily="34" charset="0"/>
        </a:defRPr>
      </a:lvl8pPr>
      <a:lvl9pPr marL="1828800" algn="l" rtl="0" eaLnBrk="1" fontAlgn="base" hangingPunct="1">
        <a:spcBef>
          <a:spcPct val="0"/>
        </a:spcBef>
        <a:spcAft>
          <a:spcPct val="0"/>
        </a:spcAft>
        <a:defRPr sz="3600" b="1">
          <a:solidFill>
            <a:srgbClr val="254B8E"/>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254B8E"/>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254B8E"/>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254B8E"/>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254B8E"/>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254B8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14.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16.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tags" Target="../tags/tag1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19.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21.xml"/><Relationship Id="rId6" Type="http://schemas.openxmlformats.org/officeDocument/2006/relationships/image" Target="../media/image39.jpeg"/><Relationship Id="rId5" Type="http://schemas.openxmlformats.org/officeDocument/2006/relationships/hyperlink" Target="mailto:antibioticsafety@norc.org" TargetMode="External"/><Relationship Id="rId4" Type="http://schemas.openxmlformats.org/officeDocument/2006/relationships/hyperlink" Target="https://safetyprogram4antibioticstewardship.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twitter.com/ABsteward" TargetMode="External"/><Relationship Id="rId4" Type="http://schemas.openxmlformats.org/officeDocument/2006/relationships/hyperlink" Target="http://www.darkcloudblogs.com/2017/09/inside-character-sheet-steward.htm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4"/>
          </p:nvPr>
        </p:nvSpPr>
        <p:spPr/>
        <p:txBody>
          <a:bodyPr/>
          <a:lstStyle/>
          <a:p>
            <a:fld id="{1D18004B-763E-44F4-958C-1EA2161B67D1}" type="slidenum">
              <a:rPr lang="en-US" altLang="en-US"/>
              <a:pPr/>
              <a:t>1</a:t>
            </a:fld>
            <a:endParaRPr lang="en-US" altLang="en-US"/>
          </a:p>
        </p:txBody>
      </p:sp>
      <p:sp>
        <p:nvSpPr>
          <p:cNvPr id="4098" name="Rectangle 2"/>
          <p:cNvSpPr>
            <a:spLocks noGrp="1" noChangeArrowheads="1"/>
          </p:cNvSpPr>
          <p:nvPr>
            <p:ph type="ctrTitle"/>
          </p:nvPr>
        </p:nvSpPr>
        <p:spPr>
          <a:xfrm>
            <a:off x="609600" y="990600"/>
            <a:ext cx="7800975" cy="1143000"/>
          </a:xfrm>
        </p:spPr>
        <p:txBody>
          <a:bodyPr/>
          <a:lstStyle/>
          <a:p>
            <a:r>
              <a:rPr lang="en-US" altLang="en-US" sz="4400" dirty="0"/>
              <a:t>Improving Antibiotic Use in Older Adults</a:t>
            </a:r>
          </a:p>
        </p:txBody>
      </p:sp>
      <p:sp>
        <p:nvSpPr>
          <p:cNvPr id="4099" name="Rectangle 3"/>
          <p:cNvSpPr>
            <a:spLocks noGrp="1" noChangeArrowheads="1"/>
          </p:cNvSpPr>
          <p:nvPr>
            <p:ph type="subTitle" idx="1"/>
          </p:nvPr>
        </p:nvSpPr>
        <p:spPr>
          <a:xfrm>
            <a:off x="381000" y="3810000"/>
            <a:ext cx="7800975" cy="914400"/>
          </a:xfrm>
        </p:spPr>
        <p:txBody>
          <a:bodyPr/>
          <a:lstStyle/>
          <a:p>
            <a:r>
              <a:rPr lang="en-US" altLang="en-US" dirty="0"/>
              <a:t>Morgan Katz, MD MHS</a:t>
            </a:r>
          </a:p>
          <a:p>
            <a:r>
              <a:rPr lang="en-US" altLang="en-US" dirty="0"/>
              <a:t>Assistant Professor of Infectious Disease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Shape 145"/>
          <p:cNvSpPr txBox="1"/>
          <p:nvPr/>
        </p:nvSpPr>
        <p:spPr>
          <a:xfrm>
            <a:off x="3450501" y="5010988"/>
            <a:ext cx="3847454" cy="438581"/>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200" dirty="0">
                <a:solidFill>
                  <a:schemeClr val="dk1"/>
                </a:solidFill>
                <a:latin typeface="Calibri"/>
                <a:ea typeface="Calibri"/>
                <a:cs typeface="Calibri"/>
                <a:sym typeface="Calibri"/>
              </a:rPr>
              <a:t>-Ron Heifetz</a:t>
            </a:r>
            <a:endParaRPr sz="1800" dirty="0"/>
          </a:p>
          <a:p>
            <a:pPr>
              <a:spcBef>
                <a:spcPts val="0"/>
              </a:spcBef>
              <a:spcAft>
                <a:spcPts val="0"/>
              </a:spcAft>
            </a:pPr>
            <a:r>
              <a:rPr lang="en-US" sz="1200" dirty="0">
                <a:solidFill>
                  <a:schemeClr val="dk1"/>
                </a:solidFill>
                <a:latin typeface="Calibri"/>
                <a:ea typeface="Calibri"/>
                <a:cs typeface="Calibri"/>
                <a:sym typeface="Calibri"/>
              </a:rPr>
              <a:t>The Practice of Adaptive Leadership</a:t>
            </a:r>
            <a:endParaRPr sz="1200" dirty="0">
              <a:solidFill>
                <a:schemeClr val="dk1"/>
              </a:solidFill>
              <a:latin typeface="Calibri"/>
              <a:ea typeface="Calibri"/>
              <a:cs typeface="Calibri"/>
              <a:sym typeface="Calibri"/>
            </a:endParaRPr>
          </a:p>
        </p:txBody>
      </p:sp>
      <p:sp>
        <p:nvSpPr>
          <p:cNvPr id="5" name="Oval 4"/>
          <p:cNvSpPr/>
          <p:nvPr/>
        </p:nvSpPr>
        <p:spPr>
          <a:xfrm>
            <a:off x="1193408" y="1176975"/>
            <a:ext cx="6690807" cy="3614738"/>
          </a:xfrm>
          <a:prstGeom prst="ellipse">
            <a:avLst/>
          </a:prstGeom>
          <a:solidFill>
            <a:schemeClr val="accent2">
              <a:lumMod val="20000"/>
              <a:lumOff val="80000"/>
            </a:schemeClr>
          </a:solidFill>
          <a:effectLst>
            <a:outerShdw blurRad="76200" dist="12700" dir="8100000" sy="-23000" kx="800400" algn="br" rotWithShape="0">
              <a:prstClr val="black">
                <a:alpha val="20000"/>
              </a:prstClr>
            </a:outerShdw>
            <a:reflection blurRad="6350" stA="50000" endA="295" endPos="92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p:cNvSpPr txBox="1"/>
          <p:nvPr/>
        </p:nvSpPr>
        <p:spPr>
          <a:xfrm>
            <a:off x="2116149" y="1899010"/>
            <a:ext cx="4845326" cy="1754326"/>
          </a:xfrm>
          <a:prstGeom prst="rect">
            <a:avLst/>
          </a:prstGeom>
          <a:noFill/>
        </p:spPr>
        <p:txBody>
          <a:bodyPr wrap="square" rtlCol="0">
            <a:spAutoFit/>
          </a:bodyPr>
          <a:lstStyle/>
          <a:p>
            <a:pPr algn="ctr"/>
            <a:r>
              <a:rPr lang="en-US" sz="2700" dirty="0">
                <a:latin typeface="Goudy Old Style" panose="02020502050305020303" pitchFamily="18" charset="0"/>
              </a:rPr>
              <a:t>“The most common cause of failure in leadership is produced by treating adaptive challenges as if they were technical problems.”</a:t>
            </a:r>
          </a:p>
        </p:txBody>
      </p:sp>
    </p:spTree>
    <p:extLst>
      <p:ext uri="{BB962C8B-B14F-4D97-AF65-F5344CB8AC3E}">
        <p14:creationId xmlns:p14="http://schemas.microsoft.com/office/powerpoint/2010/main" val="1268110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4BDD-CB67-4683-AAD2-C2EAA55EF608}"/>
              </a:ext>
            </a:extLst>
          </p:cNvPr>
          <p:cNvSpPr>
            <a:spLocks noGrp="1"/>
          </p:cNvSpPr>
          <p:nvPr>
            <p:ph type="title"/>
          </p:nvPr>
        </p:nvSpPr>
        <p:spPr>
          <a:xfrm>
            <a:off x="779531" y="5153176"/>
            <a:ext cx="7584948" cy="520277"/>
          </a:xfrm>
        </p:spPr>
        <p:txBody>
          <a:bodyPr/>
          <a:lstStyle/>
          <a:p>
            <a:pPr algn="ctr"/>
            <a:r>
              <a:rPr lang="en-US" dirty="0"/>
              <a:t>Reframe the Landscape.</a:t>
            </a:r>
          </a:p>
        </p:txBody>
      </p:sp>
      <p:pic>
        <p:nvPicPr>
          <p:cNvPr id="5" name="Picture Placeholder 4">
            <a:extLst>
              <a:ext uri="{FF2B5EF4-FFF2-40B4-BE49-F238E27FC236}">
                <a16:creationId xmlns:a16="http://schemas.microsoft.com/office/drawing/2014/main" id="{342DB6A4-4B6E-4EFB-B51F-2D2BACDE8E1B}"/>
              </a:ext>
            </a:extLst>
          </p:cNvPr>
          <p:cNvPicPr>
            <a:picLocks noGrp="1" noChangeAspect="1"/>
          </p:cNvPicPr>
          <p:nvPr>
            <p:ph type="pic" idx="2"/>
          </p:nvPr>
        </p:nvPicPr>
        <p:blipFill>
          <a:blip r:embed="rId3"/>
          <a:srcRect t="19810" b="19810"/>
          <a:stretch>
            <a:fillRect/>
          </a:stretch>
        </p:blipFill>
        <p:spPr>
          <a:xfrm>
            <a:off x="11" y="762000"/>
            <a:ext cx="9143989" cy="4028854"/>
          </a:xfrm>
          <a:prstGeom prst="rect">
            <a:avLst/>
          </a:prstGeom>
        </p:spPr>
      </p:pic>
      <p:pic>
        <p:nvPicPr>
          <p:cNvPr id="7" name="Picture 6">
            <a:extLst>
              <a:ext uri="{FF2B5EF4-FFF2-40B4-BE49-F238E27FC236}">
                <a16:creationId xmlns:a16="http://schemas.microsoft.com/office/drawing/2014/main" id="{6D0DC37E-377B-4816-B1A6-487A8D6043F6}"/>
              </a:ext>
            </a:extLst>
          </p:cNvPr>
          <p:cNvPicPr>
            <a:picLocks noChangeAspect="1"/>
          </p:cNvPicPr>
          <p:nvPr/>
        </p:nvPicPr>
        <p:blipFill>
          <a:blip r:embed="rId4"/>
          <a:stretch>
            <a:fillRect/>
          </a:stretch>
        </p:blipFill>
        <p:spPr>
          <a:xfrm>
            <a:off x="7070640" y="4886104"/>
            <a:ext cx="2073349" cy="143469"/>
          </a:xfrm>
          <a:prstGeom prst="rect">
            <a:avLst/>
          </a:prstGeom>
        </p:spPr>
      </p:pic>
    </p:spTree>
    <p:extLst>
      <p:ext uri="{BB962C8B-B14F-4D97-AF65-F5344CB8AC3E}">
        <p14:creationId xmlns:p14="http://schemas.microsoft.com/office/powerpoint/2010/main" val="2400165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66E6AB7-509E-4220-97A5-3EDD8B3BA926}"/>
              </a:ext>
            </a:extLst>
          </p:cNvPr>
          <p:cNvGraphicFramePr/>
          <p:nvPr>
            <p:extLst>
              <p:ext uri="{D42A27DB-BD31-4B8C-83A1-F6EECF244321}">
                <p14:modId xmlns:p14="http://schemas.microsoft.com/office/powerpoint/2010/main" val="1007953711"/>
              </p:ext>
            </p:extLst>
          </p:nvPr>
        </p:nvGraphicFramePr>
        <p:xfrm>
          <a:off x="262467" y="984250"/>
          <a:ext cx="8729133" cy="518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798FF64-DB73-4D70-AD3B-AB94D063ECC3}"/>
              </a:ext>
            </a:extLst>
          </p:cNvPr>
          <p:cNvSpPr txBox="1"/>
          <p:nvPr/>
        </p:nvSpPr>
        <p:spPr>
          <a:xfrm>
            <a:off x="635000" y="3871383"/>
            <a:ext cx="1126067" cy="461665"/>
          </a:xfrm>
          <a:prstGeom prst="rect">
            <a:avLst/>
          </a:prstGeom>
          <a:noFill/>
        </p:spPr>
        <p:txBody>
          <a:bodyPr wrap="square" rtlCol="0">
            <a:spAutoFit/>
          </a:bodyPr>
          <a:lstStyle/>
          <a:p>
            <a:r>
              <a:rPr lang="en-US" dirty="0">
                <a:latin typeface="Bodoni MT Black" panose="02070A03080606020203" pitchFamily="18" charset="0"/>
              </a:rPr>
              <a:t>2000</a:t>
            </a:r>
          </a:p>
        </p:txBody>
      </p:sp>
      <p:sp>
        <p:nvSpPr>
          <p:cNvPr id="4" name="TextBox 3">
            <a:extLst>
              <a:ext uri="{FF2B5EF4-FFF2-40B4-BE49-F238E27FC236}">
                <a16:creationId xmlns:a16="http://schemas.microsoft.com/office/drawing/2014/main" id="{B91EFFB6-3F71-4E5A-8120-BBA031F7AD16}"/>
              </a:ext>
            </a:extLst>
          </p:cNvPr>
          <p:cNvSpPr txBox="1"/>
          <p:nvPr/>
        </p:nvSpPr>
        <p:spPr>
          <a:xfrm>
            <a:off x="1676400" y="2971800"/>
            <a:ext cx="1049866" cy="461665"/>
          </a:xfrm>
          <a:prstGeom prst="rect">
            <a:avLst/>
          </a:prstGeom>
          <a:noFill/>
        </p:spPr>
        <p:txBody>
          <a:bodyPr wrap="square" rtlCol="0">
            <a:spAutoFit/>
          </a:bodyPr>
          <a:lstStyle/>
          <a:p>
            <a:r>
              <a:rPr lang="en-US" dirty="0">
                <a:latin typeface="Bodoni MT Black" panose="02070A03080606020203" pitchFamily="18" charset="0"/>
              </a:rPr>
              <a:t>2001</a:t>
            </a:r>
          </a:p>
        </p:txBody>
      </p:sp>
      <p:sp>
        <p:nvSpPr>
          <p:cNvPr id="5" name="TextBox 4">
            <a:extLst>
              <a:ext uri="{FF2B5EF4-FFF2-40B4-BE49-F238E27FC236}">
                <a16:creationId xmlns:a16="http://schemas.microsoft.com/office/drawing/2014/main" id="{84522476-835A-4C41-A9F6-45F4E3C8DE96}"/>
              </a:ext>
            </a:extLst>
          </p:cNvPr>
          <p:cNvSpPr txBox="1"/>
          <p:nvPr/>
        </p:nvSpPr>
        <p:spPr>
          <a:xfrm>
            <a:off x="3022600" y="2288117"/>
            <a:ext cx="1354667" cy="461665"/>
          </a:xfrm>
          <a:prstGeom prst="rect">
            <a:avLst/>
          </a:prstGeom>
          <a:noFill/>
        </p:spPr>
        <p:txBody>
          <a:bodyPr wrap="square" rtlCol="0">
            <a:spAutoFit/>
          </a:bodyPr>
          <a:lstStyle/>
          <a:p>
            <a:r>
              <a:rPr lang="en-US" dirty="0">
                <a:latin typeface="Bodoni MT Black" panose="02070A03080606020203" pitchFamily="18" charset="0"/>
              </a:rPr>
              <a:t>2002	</a:t>
            </a:r>
          </a:p>
        </p:txBody>
      </p:sp>
      <p:sp>
        <p:nvSpPr>
          <p:cNvPr id="7" name="TextBox 6">
            <a:extLst>
              <a:ext uri="{FF2B5EF4-FFF2-40B4-BE49-F238E27FC236}">
                <a16:creationId xmlns:a16="http://schemas.microsoft.com/office/drawing/2014/main" id="{FF67D779-936C-4EF9-977F-DE0F9C8742C4}"/>
              </a:ext>
            </a:extLst>
          </p:cNvPr>
          <p:cNvSpPr txBox="1"/>
          <p:nvPr/>
        </p:nvSpPr>
        <p:spPr>
          <a:xfrm>
            <a:off x="6096000" y="1521767"/>
            <a:ext cx="1313121" cy="461665"/>
          </a:xfrm>
          <a:prstGeom prst="rect">
            <a:avLst/>
          </a:prstGeom>
          <a:noFill/>
        </p:spPr>
        <p:txBody>
          <a:bodyPr wrap="square" rtlCol="0">
            <a:spAutoFit/>
          </a:bodyPr>
          <a:lstStyle/>
          <a:p>
            <a:r>
              <a:rPr lang="en-US" dirty="0">
                <a:latin typeface="Bodoni MT Black" panose="02070A03080606020203" pitchFamily="18" charset="0"/>
              </a:rPr>
              <a:t>2011</a:t>
            </a:r>
          </a:p>
        </p:txBody>
      </p:sp>
      <p:sp>
        <p:nvSpPr>
          <p:cNvPr id="8" name="TextBox 7">
            <a:extLst>
              <a:ext uri="{FF2B5EF4-FFF2-40B4-BE49-F238E27FC236}">
                <a16:creationId xmlns:a16="http://schemas.microsoft.com/office/drawing/2014/main" id="{0E781AC7-2BA9-48D1-96EC-0F758D9BEC94}"/>
              </a:ext>
            </a:extLst>
          </p:cNvPr>
          <p:cNvSpPr txBox="1"/>
          <p:nvPr/>
        </p:nvSpPr>
        <p:spPr>
          <a:xfrm>
            <a:off x="4495800" y="1752600"/>
            <a:ext cx="1134140" cy="461665"/>
          </a:xfrm>
          <a:prstGeom prst="rect">
            <a:avLst/>
          </a:prstGeom>
          <a:noFill/>
        </p:spPr>
        <p:txBody>
          <a:bodyPr wrap="square" rtlCol="0">
            <a:spAutoFit/>
          </a:bodyPr>
          <a:lstStyle/>
          <a:p>
            <a:r>
              <a:rPr lang="en-US" dirty="0">
                <a:latin typeface="Bodoni MT Black" panose="02070A03080606020203" pitchFamily="18" charset="0"/>
              </a:rPr>
              <a:t>2006</a:t>
            </a:r>
          </a:p>
        </p:txBody>
      </p:sp>
      <p:sp>
        <p:nvSpPr>
          <p:cNvPr id="9" name="TextBox 8">
            <a:extLst>
              <a:ext uri="{FF2B5EF4-FFF2-40B4-BE49-F238E27FC236}">
                <a16:creationId xmlns:a16="http://schemas.microsoft.com/office/drawing/2014/main" id="{93AAF04B-7D74-4231-97A0-5FE377D3CC16}"/>
              </a:ext>
            </a:extLst>
          </p:cNvPr>
          <p:cNvSpPr txBox="1"/>
          <p:nvPr/>
        </p:nvSpPr>
        <p:spPr>
          <a:xfrm>
            <a:off x="255379" y="429401"/>
            <a:ext cx="3548420" cy="1015663"/>
          </a:xfrm>
          <a:prstGeom prst="rect">
            <a:avLst/>
          </a:prstGeom>
          <a:noFill/>
        </p:spPr>
        <p:txBody>
          <a:bodyPr wrap="square" rtlCol="0">
            <a:spAutoFit/>
          </a:bodyPr>
          <a:lstStyle/>
          <a:p>
            <a:r>
              <a:rPr lang="en-US" sz="3000" b="1" dirty="0">
                <a:solidFill>
                  <a:schemeClr val="accent2"/>
                </a:solidFill>
                <a:latin typeface="Calibri" panose="020F0502020204030204" pitchFamily="34" charset="0"/>
                <a:cs typeface="Calibri" panose="020F0502020204030204" pitchFamily="34" charset="0"/>
              </a:rPr>
              <a:t>Patient Safety Becomes a Priority</a:t>
            </a:r>
          </a:p>
        </p:txBody>
      </p:sp>
      <p:pic>
        <p:nvPicPr>
          <p:cNvPr id="6" name="Picture 5">
            <a:extLst>
              <a:ext uri="{FF2B5EF4-FFF2-40B4-BE49-F238E27FC236}">
                <a16:creationId xmlns:a16="http://schemas.microsoft.com/office/drawing/2014/main" id="{46A11FAD-4707-46C6-93DF-2F8038C8CFF6}"/>
              </a:ext>
            </a:extLst>
          </p:cNvPr>
          <p:cNvPicPr>
            <a:picLocks noChangeAspect="1"/>
          </p:cNvPicPr>
          <p:nvPr/>
        </p:nvPicPr>
        <p:blipFill>
          <a:blip r:embed="rId8"/>
          <a:stretch>
            <a:fillRect/>
          </a:stretch>
        </p:blipFill>
        <p:spPr>
          <a:xfrm>
            <a:off x="7436830" y="4038600"/>
            <a:ext cx="1088315" cy="1617251"/>
          </a:xfrm>
          <a:prstGeom prst="rect">
            <a:avLst/>
          </a:prstGeom>
        </p:spPr>
      </p:pic>
    </p:spTree>
    <p:extLst>
      <p:ext uri="{BB962C8B-B14F-4D97-AF65-F5344CB8AC3E}">
        <p14:creationId xmlns:p14="http://schemas.microsoft.com/office/powerpoint/2010/main" val="1521284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0041-1D85-4286-AF71-4EEF36D81BBC}"/>
              </a:ext>
            </a:extLst>
          </p:cNvPr>
          <p:cNvSpPr>
            <a:spLocks noGrp="1"/>
          </p:cNvSpPr>
          <p:nvPr>
            <p:ph type="title"/>
          </p:nvPr>
        </p:nvSpPr>
        <p:spPr>
          <a:xfrm>
            <a:off x="457200" y="730466"/>
            <a:ext cx="7772400" cy="1143000"/>
          </a:xfrm>
        </p:spPr>
        <p:txBody>
          <a:bodyPr/>
          <a:lstStyle/>
          <a:p>
            <a:pPr algn="ctr"/>
            <a:r>
              <a:rPr lang="en-US" dirty="0"/>
              <a:t>What we have learned</a:t>
            </a:r>
          </a:p>
        </p:txBody>
      </p:sp>
      <p:sp>
        <p:nvSpPr>
          <p:cNvPr id="3" name="Text Placeholder 2">
            <a:extLst>
              <a:ext uri="{FF2B5EF4-FFF2-40B4-BE49-F238E27FC236}">
                <a16:creationId xmlns:a16="http://schemas.microsoft.com/office/drawing/2014/main" id="{3F89F2A7-5106-4BC0-AD2C-5A6D74FBB08E}"/>
              </a:ext>
            </a:extLst>
          </p:cNvPr>
          <p:cNvSpPr>
            <a:spLocks noGrp="1"/>
          </p:cNvSpPr>
          <p:nvPr>
            <p:ph type="body" idx="1"/>
          </p:nvPr>
        </p:nvSpPr>
        <p:spPr>
          <a:xfrm>
            <a:off x="228600" y="2057400"/>
            <a:ext cx="8712958" cy="3659292"/>
          </a:xfrm>
        </p:spPr>
        <p:txBody>
          <a:bodyPr/>
          <a:lstStyle/>
          <a:p>
            <a:r>
              <a:rPr lang="en-US" dirty="0"/>
              <a:t>Education alone does not work</a:t>
            </a:r>
          </a:p>
          <a:p>
            <a:r>
              <a:rPr lang="en-US" dirty="0"/>
              <a:t>Long term care is a nursing-led field</a:t>
            </a:r>
          </a:p>
          <a:p>
            <a:pPr marL="381000"/>
            <a:r>
              <a:rPr lang="en-US" dirty="0"/>
              <a:t>Tools (technical solutions) may help, but only if they are part of nursing workflow</a:t>
            </a:r>
          </a:p>
          <a:p>
            <a:pPr marL="381000"/>
            <a:r>
              <a:rPr lang="en-US" dirty="0"/>
              <a:t>Prescriber feedback is helpful if collaborative</a:t>
            </a:r>
          </a:p>
        </p:txBody>
      </p:sp>
      <p:sp>
        <p:nvSpPr>
          <p:cNvPr id="4" name="TextBox 3">
            <a:extLst>
              <a:ext uri="{FF2B5EF4-FFF2-40B4-BE49-F238E27FC236}">
                <a16:creationId xmlns:a16="http://schemas.microsoft.com/office/drawing/2014/main" id="{99DCB0D3-1BC1-4938-8FF0-2E1B9AEEAFD5}"/>
              </a:ext>
            </a:extLst>
          </p:cNvPr>
          <p:cNvSpPr txBox="1"/>
          <p:nvPr/>
        </p:nvSpPr>
        <p:spPr>
          <a:xfrm>
            <a:off x="5334000" y="6260590"/>
            <a:ext cx="4273153" cy="369332"/>
          </a:xfrm>
          <a:prstGeom prst="rect">
            <a:avLst/>
          </a:prstGeom>
          <a:noFill/>
        </p:spPr>
        <p:txBody>
          <a:bodyPr wrap="square" rtlCol="0">
            <a:spAutoFit/>
          </a:bodyPr>
          <a:lstStyle/>
          <a:p>
            <a:r>
              <a:rPr lang="en-US" sz="1800" dirty="0"/>
              <a:t>Katz et al, CID 2017</a:t>
            </a:r>
          </a:p>
        </p:txBody>
      </p:sp>
    </p:spTree>
    <p:extLst>
      <p:ext uri="{BB962C8B-B14F-4D97-AF65-F5344CB8AC3E}">
        <p14:creationId xmlns:p14="http://schemas.microsoft.com/office/powerpoint/2010/main" val="3258326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ECB6B-41A4-40EF-92B7-BC129DE1E153}"/>
              </a:ext>
            </a:extLst>
          </p:cNvPr>
          <p:cNvPicPr>
            <a:picLocks noChangeAspect="1"/>
          </p:cNvPicPr>
          <p:nvPr/>
        </p:nvPicPr>
        <p:blipFill>
          <a:blip r:embed="rId3"/>
          <a:stretch>
            <a:fillRect/>
          </a:stretch>
        </p:blipFill>
        <p:spPr>
          <a:xfrm>
            <a:off x="2133182" y="533400"/>
            <a:ext cx="4725236" cy="3997282"/>
          </a:xfrm>
          <a:prstGeom prst="rect">
            <a:avLst/>
          </a:prstGeom>
          <a:effectLst>
            <a:softEdge rad="317500"/>
          </a:effectLst>
        </p:spPr>
      </p:pic>
      <p:sp>
        <p:nvSpPr>
          <p:cNvPr id="3" name="TextBox 2">
            <a:extLst>
              <a:ext uri="{FF2B5EF4-FFF2-40B4-BE49-F238E27FC236}">
                <a16:creationId xmlns:a16="http://schemas.microsoft.com/office/drawing/2014/main" id="{2677C993-144A-43B4-AA10-64E4A3D51E3E}"/>
              </a:ext>
            </a:extLst>
          </p:cNvPr>
          <p:cNvSpPr txBox="1"/>
          <p:nvPr/>
        </p:nvSpPr>
        <p:spPr>
          <a:xfrm>
            <a:off x="4495800" y="6642556"/>
            <a:ext cx="5410200" cy="215444"/>
          </a:xfrm>
          <a:prstGeom prst="rect">
            <a:avLst/>
          </a:prstGeom>
          <a:noFill/>
        </p:spPr>
        <p:txBody>
          <a:bodyPr wrap="square" rtlCol="0">
            <a:spAutoFit/>
          </a:bodyPr>
          <a:lstStyle/>
          <a:p>
            <a:r>
              <a:rPr lang="en-US" sz="800" dirty="0"/>
              <a:t>https://thenextweb.com/wp-content/blogs.dir/1/files/2010/08/idea_bulb.jpg</a:t>
            </a:r>
          </a:p>
        </p:txBody>
      </p:sp>
      <p:sp>
        <p:nvSpPr>
          <p:cNvPr id="9" name="Rectangle 8"/>
          <p:cNvSpPr/>
          <p:nvPr/>
        </p:nvSpPr>
        <p:spPr>
          <a:xfrm>
            <a:off x="52457" y="1411352"/>
            <a:ext cx="5774812" cy="738664"/>
          </a:xfrm>
          <a:prstGeom prst="rect">
            <a:avLst/>
          </a:prstGeom>
        </p:spPr>
        <p:txBody>
          <a:bodyPr wrap="square">
            <a:spAutoFit/>
          </a:bodyPr>
          <a:lstStyle/>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endParaRPr lang="en-US" sz="2100" dirty="0"/>
          </a:p>
        </p:txBody>
      </p:sp>
      <p:sp>
        <p:nvSpPr>
          <p:cNvPr id="10" name="TextBox 9"/>
          <p:cNvSpPr txBox="1"/>
          <p:nvPr/>
        </p:nvSpPr>
        <p:spPr>
          <a:xfrm>
            <a:off x="228600" y="4724400"/>
            <a:ext cx="8804461" cy="1061829"/>
          </a:xfrm>
          <a:prstGeom prst="rect">
            <a:avLst/>
          </a:prstGeom>
          <a:noFill/>
        </p:spPr>
        <p:txBody>
          <a:bodyPr wrap="square" rtlCol="0">
            <a:spAutoFit/>
          </a:bodyPr>
          <a:lstStyle/>
          <a:p>
            <a:pPr algn="ctr"/>
            <a:r>
              <a:rPr lang="en-US" sz="2100" dirty="0">
                <a:solidFill>
                  <a:schemeClr val="accent2">
                    <a:lumMod val="75000"/>
                  </a:schemeClr>
                </a:solidFill>
                <a:latin typeface="+mn-lt"/>
              </a:rPr>
              <a:t>Hypothesis: Merging patient safety methodology with technical antibiotic stewardship tasks will promote behavior change and enhance antibiotic stewardship methods across the healthcare spectrum.</a:t>
            </a:r>
          </a:p>
        </p:txBody>
      </p:sp>
    </p:spTree>
    <p:extLst>
      <p:ext uri="{BB962C8B-B14F-4D97-AF65-F5344CB8AC3E}">
        <p14:creationId xmlns:p14="http://schemas.microsoft.com/office/powerpoint/2010/main" val="2269415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EB4C43-6679-4A1C-89D7-431DFD58941D}"/>
              </a:ext>
            </a:extLst>
          </p:cNvPr>
          <p:cNvPicPr>
            <a:picLocks noChangeAspect="1"/>
          </p:cNvPicPr>
          <p:nvPr/>
        </p:nvPicPr>
        <p:blipFill>
          <a:blip r:embed="rId4"/>
          <a:stretch>
            <a:fillRect/>
          </a:stretch>
        </p:blipFill>
        <p:spPr>
          <a:xfrm>
            <a:off x="6258451" y="2331870"/>
            <a:ext cx="2854196" cy="1928621"/>
          </a:xfrm>
          <a:prstGeom prst="rect">
            <a:avLst/>
          </a:prstGeom>
        </p:spPr>
      </p:pic>
      <p:sp>
        <p:nvSpPr>
          <p:cNvPr id="2" name="Title 1"/>
          <p:cNvSpPr>
            <a:spLocks noGrp="1"/>
          </p:cNvSpPr>
          <p:nvPr>
            <p:ph type="title"/>
          </p:nvPr>
        </p:nvSpPr>
        <p:spPr/>
        <p:txBody>
          <a:bodyPr>
            <a:noAutofit/>
          </a:bodyPr>
          <a:lstStyle/>
          <a:p>
            <a:pPr algn="ctr"/>
            <a:r>
              <a:rPr lang="en-US" sz="2912" dirty="0"/>
              <a:t>National AHRQ Safety Program for improving antibiotic use</a:t>
            </a:r>
          </a:p>
        </p:txBody>
      </p:sp>
      <p:sp>
        <p:nvSpPr>
          <p:cNvPr id="3" name="Content Placeholder 2"/>
          <p:cNvSpPr>
            <a:spLocks noGrp="1"/>
          </p:cNvSpPr>
          <p:nvPr>
            <p:ph idx="1"/>
          </p:nvPr>
        </p:nvSpPr>
        <p:spPr>
          <a:xfrm>
            <a:off x="76200" y="1828800"/>
            <a:ext cx="7543800" cy="3235961"/>
          </a:xfrm>
        </p:spPr>
        <p:txBody>
          <a:bodyPr>
            <a:normAutofit fontScale="85000" lnSpcReduction="20000"/>
          </a:bodyPr>
          <a:lstStyle/>
          <a:p>
            <a:pPr marL="19050" indent="0">
              <a:buNone/>
            </a:pPr>
            <a:r>
              <a:rPr lang="en-US" sz="3500" b="1" dirty="0">
                <a:solidFill>
                  <a:srgbClr val="00B050"/>
                </a:solidFill>
              </a:rPr>
              <a:t>Spans the healthcare spectrum</a:t>
            </a:r>
          </a:p>
          <a:p>
            <a:endParaRPr lang="en-US" sz="1748" b="1" dirty="0"/>
          </a:p>
          <a:p>
            <a:r>
              <a:rPr lang="en-US" sz="1748" b="1" dirty="0"/>
              <a:t>250-500 Acute Care Sites</a:t>
            </a:r>
          </a:p>
          <a:p>
            <a:pPr lvl="1"/>
            <a:r>
              <a:rPr lang="en-US" dirty="0">
                <a:latin typeface="Arial"/>
                <a:cs typeface="Arial"/>
              </a:rPr>
              <a:t>December 2017 - November 2018</a:t>
            </a:r>
          </a:p>
          <a:p>
            <a:pPr lvl="1"/>
            <a:endParaRPr lang="en-US" dirty="0">
              <a:latin typeface="Arial"/>
              <a:cs typeface="Arial"/>
            </a:endParaRPr>
          </a:p>
          <a:p>
            <a:r>
              <a:rPr lang="en-US" sz="1748" b="1" dirty="0"/>
              <a:t>250-500 Long-Term Care Sites</a:t>
            </a:r>
          </a:p>
          <a:p>
            <a:pPr lvl="1"/>
            <a:r>
              <a:rPr lang="en-US" dirty="0">
                <a:latin typeface="Arial"/>
                <a:cs typeface="Arial"/>
              </a:rPr>
              <a:t>December 2018 – November 2019</a:t>
            </a:r>
          </a:p>
          <a:p>
            <a:pPr lvl="1"/>
            <a:endParaRPr lang="en-US" dirty="0">
              <a:latin typeface="Arial"/>
              <a:cs typeface="Arial"/>
            </a:endParaRPr>
          </a:p>
          <a:p>
            <a:r>
              <a:rPr lang="en-US" sz="1748" b="1" dirty="0"/>
              <a:t>250-500 Ambulatory Care Sites</a:t>
            </a:r>
          </a:p>
          <a:p>
            <a:pPr lvl="1"/>
            <a:r>
              <a:rPr lang="en-US" dirty="0">
                <a:latin typeface="Arial"/>
                <a:cs typeface="Arial"/>
              </a:rPr>
              <a:t>December 2019 – November 2020</a:t>
            </a:r>
          </a:p>
          <a:p>
            <a:pPr lvl="1"/>
            <a:endParaRPr lang="en-US" dirty="0">
              <a:latin typeface="Arial"/>
              <a:cs typeface="Arial"/>
            </a:endParaRPr>
          </a:p>
        </p:txBody>
      </p:sp>
      <p:sp>
        <p:nvSpPr>
          <p:cNvPr id="4" name="Slide Number Placeholder 3"/>
          <p:cNvSpPr>
            <a:spLocks noGrp="1"/>
          </p:cNvSpPr>
          <p:nvPr>
            <p:ph type="sldNum" sz="quarter" idx="12"/>
          </p:nvPr>
        </p:nvSpPr>
        <p:spPr/>
        <p:txBody>
          <a:bodyPr/>
          <a:lstStyle/>
          <a:p>
            <a:fld id="{993EEC8E-C5CF-40DF-832D-5BCB0E209B98}" type="slidenum">
              <a:rPr lang="en-US" smtClean="0"/>
              <a:t>15</a:t>
            </a:fld>
            <a:endParaRPr lang="en-US"/>
          </a:p>
        </p:txBody>
      </p:sp>
      <p:pic>
        <p:nvPicPr>
          <p:cNvPr id="5" name="Picture 4"/>
          <p:cNvPicPr>
            <a:picLocks noChangeAspect="1"/>
          </p:cNvPicPr>
          <p:nvPr/>
        </p:nvPicPr>
        <p:blipFill>
          <a:blip r:embed="rId5"/>
          <a:stretch>
            <a:fillRect/>
          </a:stretch>
        </p:blipFill>
        <p:spPr>
          <a:xfrm>
            <a:off x="6794830" y="4714702"/>
            <a:ext cx="2245046" cy="786452"/>
          </a:xfrm>
          <a:prstGeom prst="rect">
            <a:avLst/>
          </a:prstGeom>
        </p:spPr>
      </p:pic>
      <p:sp>
        <p:nvSpPr>
          <p:cNvPr id="7" name="Rectangle 6"/>
          <p:cNvSpPr/>
          <p:nvPr/>
        </p:nvSpPr>
        <p:spPr bwMode="auto">
          <a:xfrm>
            <a:off x="152400" y="3276600"/>
            <a:ext cx="6019800" cy="838200"/>
          </a:xfrm>
          <a:prstGeom prst="rect">
            <a:avLst/>
          </a:prstGeom>
          <a:noFill/>
          <a:ln w="9525"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custDataLst>
      <p:tags r:id="rId1"/>
    </p:custDataLst>
    <p:extLst>
      <p:ext uri="{BB962C8B-B14F-4D97-AF65-F5344CB8AC3E}">
        <p14:creationId xmlns:p14="http://schemas.microsoft.com/office/powerpoint/2010/main" val="384045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96" y="641235"/>
            <a:ext cx="9144000" cy="806824"/>
          </a:xfrm>
        </p:spPr>
        <p:txBody>
          <a:bodyPr>
            <a:noAutofit/>
          </a:bodyPr>
          <a:lstStyle/>
          <a:p>
            <a:r>
              <a:rPr lang="en-US" dirty="0"/>
              <a:t>What Is the AHRQ Safety Program? </a:t>
            </a:r>
          </a:p>
        </p:txBody>
      </p:sp>
      <p:sp>
        <p:nvSpPr>
          <p:cNvPr id="3" name="Content Placeholder 2"/>
          <p:cNvSpPr>
            <a:spLocks noGrp="1"/>
          </p:cNvSpPr>
          <p:nvPr>
            <p:ph idx="1"/>
          </p:nvPr>
        </p:nvSpPr>
        <p:spPr>
          <a:xfrm>
            <a:off x="76200" y="1600199"/>
            <a:ext cx="8489577" cy="4585447"/>
          </a:xfrm>
        </p:spPr>
        <p:txBody>
          <a:bodyPr>
            <a:noAutofit/>
          </a:bodyPr>
          <a:lstStyle/>
          <a:p>
            <a:r>
              <a:rPr lang="en-US" sz="2800" dirty="0"/>
              <a:t>Collaborative intervention </a:t>
            </a:r>
          </a:p>
          <a:p>
            <a:pPr lvl="1"/>
            <a:r>
              <a:rPr lang="en-US" sz="2400" dirty="0"/>
              <a:t>AHRQ</a:t>
            </a:r>
          </a:p>
          <a:p>
            <a:pPr lvl="1"/>
            <a:r>
              <a:rPr lang="en-US" sz="2400" dirty="0"/>
              <a:t>Johns Hopkins Medicine</a:t>
            </a:r>
          </a:p>
          <a:p>
            <a:pPr lvl="1"/>
            <a:r>
              <a:rPr lang="en-US" sz="2400" dirty="0"/>
              <a:t>NORC</a:t>
            </a:r>
          </a:p>
          <a:p>
            <a:pPr marL="457200" lvl="1" indent="0">
              <a:buNone/>
            </a:pPr>
            <a:endParaRPr lang="en-US" sz="2400" dirty="0"/>
          </a:p>
          <a:p>
            <a:r>
              <a:rPr lang="en-US" sz="2800" dirty="0"/>
              <a:t>Overarching goal</a:t>
            </a:r>
          </a:p>
          <a:p>
            <a:pPr lvl="1"/>
            <a:r>
              <a:rPr lang="en-US" sz="2400" dirty="0"/>
              <a:t>To improve antibiotic prescribing practices and assist facilities with implementing effective antibiotic stewardship programs. </a:t>
            </a:r>
          </a:p>
        </p:txBody>
      </p:sp>
      <p:pic>
        <p:nvPicPr>
          <p:cNvPr id="7" name="Picture 6" descr="Logo for the Agency for Healthcare Research and Quality" title="AHRQ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4706" y="1570340"/>
            <a:ext cx="2574759" cy="901166"/>
          </a:xfrm>
          <a:prstGeom prst="rect">
            <a:avLst/>
          </a:prstGeom>
        </p:spPr>
      </p:pic>
      <p:pic>
        <p:nvPicPr>
          <p:cNvPr id="6" name="Picture 5" descr="The logo for Johns Hopkins Medicine." title="Johns Hopkins Medicine Logo"/>
          <p:cNvPicPr>
            <a:picLocks noChangeAspect="1"/>
          </p:cNvPicPr>
          <p:nvPr/>
        </p:nvPicPr>
        <p:blipFill>
          <a:blip r:embed="rId5"/>
          <a:stretch>
            <a:fillRect/>
          </a:stretch>
        </p:blipFill>
        <p:spPr>
          <a:xfrm>
            <a:off x="6096000" y="2437902"/>
            <a:ext cx="2738516" cy="766395"/>
          </a:xfrm>
          <a:prstGeom prst="rect">
            <a:avLst/>
          </a:prstGeom>
        </p:spPr>
      </p:pic>
      <p:pic>
        <p:nvPicPr>
          <p:cNvPr id="5" name="Picture 4" descr="Logo for NORC&#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8053" y="3356437"/>
            <a:ext cx="2325141" cy="570811"/>
          </a:xfrm>
          <a:prstGeom prst="rect">
            <a:avLst/>
          </a:prstGeom>
        </p:spPr>
      </p:pic>
      <p:sp>
        <p:nvSpPr>
          <p:cNvPr id="4" name="Slide Number Placeholder 3"/>
          <p:cNvSpPr>
            <a:spLocks noGrp="1"/>
          </p:cNvSpPr>
          <p:nvPr>
            <p:ph type="sldNum" sz="quarter" idx="12"/>
          </p:nvPr>
        </p:nvSpPr>
        <p:spPr/>
        <p:txBody>
          <a:bodyPr/>
          <a:lstStyle/>
          <a:p>
            <a:fld id="{993EEC8E-C5CF-40DF-832D-5BCB0E209B98}" type="slidenum">
              <a:rPr lang="en-US" smtClean="0"/>
              <a:t>16</a:t>
            </a:fld>
            <a:endParaRPr lang="en-US" dirty="0"/>
          </a:p>
        </p:txBody>
      </p:sp>
    </p:spTree>
    <p:custDataLst>
      <p:tags r:id="rId1"/>
    </p:custDataLst>
    <p:extLst>
      <p:ext uri="{BB962C8B-B14F-4D97-AF65-F5344CB8AC3E}">
        <p14:creationId xmlns:p14="http://schemas.microsoft.com/office/powerpoint/2010/main" val="4195669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3" y="609600"/>
            <a:ext cx="9144000" cy="806824"/>
          </a:xfrm>
        </p:spPr>
        <p:txBody>
          <a:bodyPr/>
          <a:lstStyle/>
          <a:p>
            <a:r>
              <a:rPr lang="en-US" dirty="0"/>
              <a:t>Participating in the AHRQ Safety Program </a:t>
            </a:r>
          </a:p>
        </p:txBody>
      </p:sp>
      <p:sp>
        <p:nvSpPr>
          <p:cNvPr id="3" name="Content Placeholder 2"/>
          <p:cNvSpPr>
            <a:spLocks noGrp="1"/>
          </p:cNvSpPr>
          <p:nvPr>
            <p:ph idx="1"/>
          </p:nvPr>
        </p:nvSpPr>
        <p:spPr>
          <a:xfrm>
            <a:off x="304800" y="1828800"/>
            <a:ext cx="5002306" cy="4643718"/>
          </a:xfrm>
        </p:spPr>
        <p:txBody>
          <a:bodyPr>
            <a:normAutofit fontScale="92500" lnSpcReduction="10000"/>
          </a:bodyPr>
          <a:lstStyle/>
          <a:p>
            <a:r>
              <a:rPr lang="en-US" sz="2824" dirty="0"/>
              <a:t>One-year program begins in December 2018 </a:t>
            </a:r>
          </a:p>
          <a:p>
            <a:r>
              <a:rPr lang="en-US" sz="2824" dirty="0"/>
              <a:t>FREE TO PARTICIPATE</a:t>
            </a:r>
          </a:p>
          <a:p>
            <a:r>
              <a:rPr lang="en-US" sz="2824" dirty="0"/>
              <a:t>Facilities with and without existing stewardship programs are welcome to join</a:t>
            </a:r>
          </a:p>
          <a:p>
            <a:r>
              <a:rPr lang="en-US" sz="2824" dirty="0"/>
              <a:t>Continuing medical education (CME) credits and continuing education units (CEU) available for physicians and nurses</a:t>
            </a:r>
          </a:p>
        </p:txBody>
      </p:sp>
      <p:pic>
        <p:nvPicPr>
          <p:cNvPr id="5" name="Picture 4" descr="An abstract picture of a calendar, a pocket watch and a clock, melded together." title="Tim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2362200"/>
            <a:ext cx="3172428" cy="2744659"/>
          </a:xfrm>
          <a:prstGeom prst="rect">
            <a:avLst/>
          </a:prstGeom>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993EEC8E-C5CF-40DF-832D-5BCB0E209B98}" type="slidenum">
              <a:rPr lang="en-US" smtClean="0"/>
              <a:pPr/>
              <a:t>17</a:t>
            </a:fld>
            <a:endParaRPr lang="en-US" dirty="0"/>
          </a:p>
        </p:txBody>
      </p:sp>
    </p:spTree>
    <p:custDataLst>
      <p:tags r:id="rId1"/>
    </p:custDataLst>
    <p:extLst>
      <p:ext uri="{BB962C8B-B14F-4D97-AF65-F5344CB8AC3E}">
        <p14:creationId xmlns:p14="http://schemas.microsoft.com/office/powerpoint/2010/main" val="1256247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42620"/>
            <a:ext cx="9144000" cy="806824"/>
          </a:xfrm>
        </p:spPr>
        <p:txBody>
          <a:bodyPr>
            <a:normAutofit/>
          </a:bodyPr>
          <a:lstStyle/>
          <a:p>
            <a:r>
              <a:rPr lang="en-US" dirty="0"/>
              <a:t>Benefits of Participating</a:t>
            </a:r>
          </a:p>
        </p:txBody>
      </p:sp>
      <p:sp>
        <p:nvSpPr>
          <p:cNvPr id="3" name="Content Placeholder 2"/>
          <p:cNvSpPr>
            <a:spLocks noGrp="1"/>
          </p:cNvSpPr>
          <p:nvPr>
            <p:ph idx="1"/>
          </p:nvPr>
        </p:nvSpPr>
        <p:spPr>
          <a:xfrm>
            <a:off x="228600" y="1733841"/>
            <a:ext cx="8353425" cy="4114800"/>
          </a:xfrm>
        </p:spPr>
        <p:txBody>
          <a:bodyPr>
            <a:normAutofit fontScale="92500" lnSpcReduction="20000"/>
          </a:bodyPr>
          <a:lstStyle/>
          <a:p>
            <a:pPr lvl="0"/>
            <a:r>
              <a:rPr lang="en-US" sz="2824" dirty="0"/>
              <a:t>Access to antibiotic stewardship experts for coaching and troubleshooting</a:t>
            </a:r>
          </a:p>
          <a:p>
            <a:pPr lvl="0"/>
            <a:r>
              <a:rPr lang="en-US" sz="2824" dirty="0"/>
              <a:t>Monthly interactive Webinars </a:t>
            </a:r>
          </a:p>
          <a:p>
            <a:pPr lvl="1"/>
            <a:r>
              <a:rPr lang="en-US" sz="2471" dirty="0"/>
              <a:t>25 minutes long</a:t>
            </a:r>
          </a:p>
          <a:p>
            <a:pPr lvl="1"/>
            <a:r>
              <a:rPr lang="en-US" sz="2471" dirty="0"/>
              <a:t>Recorded and posted to the project Web site for 24/7 access</a:t>
            </a:r>
          </a:p>
          <a:p>
            <a:pPr lvl="1"/>
            <a:r>
              <a:rPr lang="en-US" sz="2471" dirty="0"/>
              <a:t>Slides and facilitator guides available for local use</a:t>
            </a:r>
          </a:p>
          <a:p>
            <a:r>
              <a:rPr lang="en-US" sz="2824" dirty="0"/>
              <a:t>Coaching calls</a:t>
            </a:r>
          </a:p>
          <a:p>
            <a:pPr lvl="1"/>
            <a:r>
              <a:rPr lang="en-US" sz="2471" dirty="0"/>
              <a:t>Optional calls for additional </a:t>
            </a:r>
            <a:br>
              <a:rPr lang="en-US" sz="2471" dirty="0"/>
            </a:br>
            <a:r>
              <a:rPr lang="en-US" sz="2471" dirty="0"/>
              <a:t>assistance</a:t>
            </a:r>
          </a:p>
          <a:p>
            <a:pPr lvl="1"/>
            <a:r>
              <a:rPr lang="en-US" sz="2471" dirty="0"/>
              <a:t>Once a month</a:t>
            </a:r>
          </a:p>
          <a:p>
            <a:pPr lvl="1"/>
            <a:endParaRPr lang="en-US" sz="2471" dirty="0"/>
          </a:p>
          <a:p>
            <a:endParaRPr lang="en-US" sz="2824" dirty="0"/>
          </a:p>
        </p:txBody>
      </p:sp>
      <p:pic>
        <p:nvPicPr>
          <p:cNvPr id="5" name="Picture 4" descr="A picture of a clinician looking at slides on his laptop computer." title="Slid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4345845"/>
            <a:ext cx="2934888" cy="1957577"/>
          </a:xfrm>
          <a:prstGeom prst="rect">
            <a:avLst/>
          </a:prstGeom>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993EEC8E-C5CF-40DF-832D-5BCB0E209B98}" type="slidenum">
              <a:rPr lang="en-US" smtClean="0"/>
              <a:t>18</a:t>
            </a:fld>
            <a:endParaRPr lang="en-US" dirty="0"/>
          </a:p>
        </p:txBody>
      </p:sp>
    </p:spTree>
    <p:custDataLst>
      <p:tags r:id="rId1"/>
    </p:custDataLst>
    <p:extLst>
      <p:ext uri="{BB962C8B-B14F-4D97-AF65-F5344CB8AC3E}">
        <p14:creationId xmlns:p14="http://schemas.microsoft.com/office/powerpoint/2010/main" val="371163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of a toolbox with a stethoscope draped on it." title="Toolbox"/>
          <p:cNvPicPr>
            <a:picLocks noChangeAspect="1"/>
          </p:cNvPicPr>
          <p:nvPr/>
        </p:nvPicPr>
        <p:blipFill rotWithShape="1">
          <a:blip r:embed="rId4" cstate="print">
            <a:extLst>
              <a:ext uri="{28A0092B-C50C-407E-A947-70E740481C1C}">
                <a14:useLocalDpi xmlns:a14="http://schemas.microsoft.com/office/drawing/2010/main" val="0"/>
              </a:ext>
            </a:extLst>
          </a:blip>
          <a:srcRect t="21695" b="13491"/>
          <a:stretch/>
        </p:blipFill>
        <p:spPr>
          <a:xfrm>
            <a:off x="3276600" y="5281429"/>
            <a:ext cx="3352800" cy="1448741"/>
          </a:xfrm>
          <a:prstGeom prst="rect">
            <a:avLst/>
          </a:prstGeom>
        </p:spPr>
      </p:pic>
      <p:sp>
        <p:nvSpPr>
          <p:cNvPr id="2" name="Title 1"/>
          <p:cNvSpPr>
            <a:spLocks noGrp="1"/>
          </p:cNvSpPr>
          <p:nvPr>
            <p:ph type="title"/>
          </p:nvPr>
        </p:nvSpPr>
        <p:spPr>
          <a:xfrm>
            <a:off x="201705" y="710266"/>
            <a:ext cx="9144000" cy="806824"/>
          </a:xfrm>
        </p:spPr>
        <p:txBody>
          <a:bodyPr>
            <a:normAutofit/>
          </a:bodyPr>
          <a:lstStyle/>
          <a:p>
            <a:r>
              <a:rPr lang="en-US" dirty="0"/>
              <a:t>More Benefits of Participating</a:t>
            </a:r>
          </a:p>
        </p:txBody>
      </p:sp>
      <p:sp>
        <p:nvSpPr>
          <p:cNvPr id="3" name="Content Placeholder 2"/>
          <p:cNvSpPr>
            <a:spLocks noGrp="1"/>
          </p:cNvSpPr>
          <p:nvPr>
            <p:ph idx="1"/>
          </p:nvPr>
        </p:nvSpPr>
        <p:spPr>
          <a:xfrm>
            <a:off x="201705" y="1752600"/>
            <a:ext cx="7772400" cy="4114800"/>
          </a:xfrm>
        </p:spPr>
        <p:txBody>
          <a:bodyPr>
            <a:normAutofit lnSpcReduction="10000"/>
          </a:bodyPr>
          <a:lstStyle/>
          <a:p>
            <a:pPr lvl="0"/>
            <a:r>
              <a:rPr lang="en-US" sz="2824" dirty="0"/>
              <a:t>Access to—</a:t>
            </a:r>
          </a:p>
          <a:p>
            <a:pPr lvl="1"/>
            <a:r>
              <a:rPr lang="en-US" sz="2471" dirty="0"/>
              <a:t>Tools to improve antibiotic prescribing practices and communication </a:t>
            </a:r>
          </a:p>
          <a:p>
            <a:pPr lvl="1"/>
            <a:r>
              <a:rPr lang="en-US" sz="2471" dirty="0"/>
              <a:t>Educational material for patients and families</a:t>
            </a:r>
          </a:p>
          <a:p>
            <a:pPr lvl="1"/>
            <a:r>
              <a:rPr lang="en-US" sz="2471" dirty="0"/>
              <a:t>Materials to assist with compliance with Centers for Medicare &amp; Medicaid Services (CMS) mandates</a:t>
            </a:r>
          </a:p>
          <a:p>
            <a:pPr lvl="1"/>
            <a:r>
              <a:rPr lang="en-US" sz="2471" dirty="0"/>
              <a:t>Certificates denoting active participation in the AHRQ Safety Program for Improving Antibiotic Use</a:t>
            </a:r>
          </a:p>
        </p:txBody>
      </p:sp>
      <p:sp>
        <p:nvSpPr>
          <p:cNvPr id="4" name="Slide Number Placeholder 3"/>
          <p:cNvSpPr>
            <a:spLocks noGrp="1"/>
          </p:cNvSpPr>
          <p:nvPr>
            <p:ph type="sldNum" sz="quarter" idx="12"/>
          </p:nvPr>
        </p:nvSpPr>
        <p:spPr/>
        <p:txBody>
          <a:bodyPr/>
          <a:lstStyle/>
          <a:p>
            <a:fld id="{993EEC8E-C5CF-40DF-832D-5BCB0E209B98}" type="slidenum">
              <a:rPr lang="en-US" smtClean="0"/>
              <a:t>19</a:t>
            </a:fld>
            <a:endParaRPr lang="en-US" dirty="0"/>
          </a:p>
        </p:txBody>
      </p:sp>
    </p:spTree>
    <p:custDataLst>
      <p:tags r:id="rId1"/>
    </p:custDataLst>
    <p:extLst>
      <p:ext uri="{BB962C8B-B14F-4D97-AF65-F5344CB8AC3E}">
        <p14:creationId xmlns:p14="http://schemas.microsoft.com/office/powerpoint/2010/main" val="1915452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2EE82E-8BD1-4BC1-975F-D69EC3D01099}"/>
              </a:ext>
            </a:extLst>
          </p:cNvPr>
          <p:cNvSpPr>
            <a:spLocks noGrp="1"/>
          </p:cNvSpPr>
          <p:nvPr>
            <p:ph type="sldNum" sz="quarter" idx="12"/>
          </p:nvPr>
        </p:nvSpPr>
        <p:spPr/>
        <p:txBody>
          <a:bodyPr/>
          <a:lstStyle/>
          <a:p>
            <a:fld id="{4CB4AD78-C919-4BE5-9E84-3684140F55C0}" type="slidenum">
              <a:rPr lang="en-US" altLang="en-US" smtClean="0"/>
              <a:pPr/>
              <a:t>2</a:t>
            </a:fld>
            <a:endParaRPr lang="en-US" altLang="en-US"/>
          </a:p>
        </p:txBody>
      </p:sp>
      <p:sp>
        <p:nvSpPr>
          <p:cNvPr id="6" name="Rectangle 5"/>
          <p:cNvSpPr/>
          <p:nvPr/>
        </p:nvSpPr>
        <p:spPr>
          <a:xfrm>
            <a:off x="260445" y="6215390"/>
            <a:ext cx="4572000" cy="338554"/>
          </a:xfrm>
          <a:prstGeom prst="rect">
            <a:avLst/>
          </a:prstGeom>
        </p:spPr>
        <p:txBody>
          <a:bodyPr wrap="square">
            <a:spAutoFit/>
          </a:bodyPr>
          <a:lstStyle/>
          <a:p>
            <a:r>
              <a:rPr lang="en-US" sz="800" dirty="0"/>
              <a:t>CDC Report "Antibiotic Resistance Threats in the United States, 2013</a:t>
            </a:r>
          </a:p>
          <a:p>
            <a:r>
              <a:rPr lang="en-US" sz="800" dirty="0"/>
              <a:t>https://www.slideshare.net/trufflemedia/dr-larry-granger-usda-antimicrobial-resistance-strategy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45" y="4019719"/>
            <a:ext cx="4800600" cy="19638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847" y="1136393"/>
            <a:ext cx="4827796" cy="246428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0578" y="1755705"/>
            <a:ext cx="4323422" cy="3245955"/>
          </a:xfrm>
          <a:prstGeom prst="rect">
            <a:avLst/>
          </a:prstGeom>
        </p:spPr>
      </p:pic>
      <p:sp>
        <p:nvSpPr>
          <p:cNvPr id="11" name="Rectangle 10"/>
          <p:cNvSpPr/>
          <p:nvPr/>
        </p:nvSpPr>
        <p:spPr>
          <a:xfrm>
            <a:off x="-14785" y="374167"/>
            <a:ext cx="9387385" cy="646331"/>
          </a:xfrm>
          <a:prstGeom prst="rect">
            <a:avLst/>
          </a:prstGeom>
        </p:spPr>
        <p:txBody>
          <a:bodyPr wrap="square">
            <a:spAutoFit/>
          </a:bodyPr>
          <a:lstStyle/>
          <a:p>
            <a:r>
              <a:rPr lang="en-US" sz="3600" b="1" dirty="0">
                <a:solidFill>
                  <a:srgbClr val="254B8E"/>
                </a:solidFill>
                <a:latin typeface="Arial"/>
                <a:ea typeface="+mj-ea"/>
                <a:cs typeface="+mj-cs"/>
              </a:rPr>
              <a:t>Antibiotic resistance is an urgent threat</a:t>
            </a:r>
            <a:endParaRPr lang="en-US" dirty="0"/>
          </a:p>
        </p:txBody>
      </p:sp>
    </p:spTree>
    <p:extLst>
      <p:ext uri="{BB962C8B-B14F-4D97-AF65-F5344CB8AC3E}">
        <p14:creationId xmlns:p14="http://schemas.microsoft.com/office/powerpoint/2010/main" val="3654798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2" y="1856096"/>
            <a:ext cx="4056809" cy="3839481"/>
          </a:xfrm>
          <a:prstGeom prst="rect">
            <a:avLst/>
          </a:prstGeom>
        </p:spPr>
      </p:pic>
      <p:sp>
        <p:nvSpPr>
          <p:cNvPr id="7" name="Content Placeholder 6"/>
          <p:cNvSpPr>
            <a:spLocks noGrp="1"/>
          </p:cNvSpPr>
          <p:nvPr>
            <p:ph idx="4294967295"/>
          </p:nvPr>
        </p:nvSpPr>
        <p:spPr>
          <a:xfrm>
            <a:off x="3886200" y="1684341"/>
            <a:ext cx="5071595" cy="5187307"/>
          </a:xfrm>
        </p:spPr>
        <p:txBody>
          <a:bodyPr>
            <a:noAutofit/>
          </a:bodyPr>
          <a:lstStyle/>
          <a:p>
            <a:pPr marL="0" indent="0">
              <a:spcBef>
                <a:spcPts val="0"/>
              </a:spcBef>
              <a:spcAft>
                <a:spcPts val="1588"/>
              </a:spcAft>
              <a:buNone/>
            </a:pPr>
            <a:r>
              <a:rPr lang="en-US" sz="2000" dirty="0"/>
              <a:t>1. Does the resident have symptoms that suggest an infection?</a:t>
            </a:r>
          </a:p>
          <a:p>
            <a:pPr marL="0" indent="0">
              <a:spcBef>
                <a:spcPts val="0"/>
              </a:spcBef>
              <a:spcAft>
                <a:spcPts val="1588"/>
              </a:spcAft>
              <a:buNone/>
            </a:pPr>
            <a:r>
              <a:rPr lang="en-US" sz="2000" dirty="0"/>
              <a:t>2. What type of infection is it? Have we collected appropriate cultures before starting antibiotics? What empiric therapy should be initiated? </a:t>
            </a:r>
          </a:p>
          <a:p>
            <a:pPr marL="0" indent="0">
              <a:spcBef>
                <a:spcPts val="0"/>
              </a:spcBef>
              <a:spcAft>
                <a:spcPts val="1588"/>
              </a:spcAft>
              <a:buNone/>
            </a:pPr>
            <a:r>
              <a:rPr lang="en-US" sz="2000" dirty="0"/>
              <a:t>3. What duration of antibiotic therapy is needed for the resident’s diagnosis? </a:t>
            </a:r>
          </a:p>
          <a:p>
            <a:pPr marL="0" indent="0">
              <a:spcBef>
                <a:spcPts val="0"/>
              </a:spcBef>
              <a:spcAft>
                <a:spcPts val="1588"/>
              </a:spcAft>
              <a:buNone/>
            </a:pPr>
            <a:r>
              <a:rPr lang="en-US" sz="2000" dirty="0"/>
              <a:t>4. Re-evaluate the resident and review results of diagnostic tests. Can we stop antibiotics? Can we narrow therapy?</a:t>
            </a:r>
          </a:p>
        </p:txBody>
      </p:sp>
      <p:sp>
        <p:nvSpPr>
          <p:cNvPr id="4" name="Slide Number Placeholder 3"/>
          <p:cNvSpPr>
            <a:spLocks noGrp="1"/>
          </p:cNvSpPr>
          <p:nvPr>
            <p:ph type="sldNum" sz="quarter" idx="12"/>
          </p:nvPr>
        </p:nvSpPr>
        <p:spPr/>
        <p:txBody>
          <a:bodyPr/>
          <a:lstStyle/>
          <a:p>
            <a:fld id="{993EEC8E-C5CF-40DF-832D-5BCB0E209B98}" type="slidenum">
              <a:rPr lang="en-US" smtClean="0"/>
              <a:t>20</a:t>
            </a:fld>
            <a:endParaRPr lang="en-US"/>
          </a:p>
        </p:txBody>
      </p:sp>
      <p:sp>
        <p:nvSpPr>
          <p:cNvPr id="5" name="Title 4"/>
          <p:cNvSpPr>
            <a:spLocks noGrp="1"/>
          </p:cNvSpPr>
          <p:nvPr>
            <p:ph type="title"/>
          </p:nvPr>
        </p:nvSpPr>
        <p:spPr>
          <a:xfrm>
            <a:off x="609600" y="299093"/>
            <a:ext cx="7772400" cy="1143000"/>
          </a:xfrm>
        </p:spPr>
        <p:txBody>
          <a:bodyPr/>
          <a:lstStyle/>
          <a:p>
            <a:pPr algn="ctr"/>
            <a:r>
              <a:rPr lang="en-US" dirty="0"/>
              <a:t>The Four Moments of Antibiotic Decision-Making</a:t>
            </a:r>
          </a:p>
        </p:txBody>
      </p:sp>
    </p:spTree>
    <p:custDataLst>
      <p:tags r:id="rId1"/>
    </p:custDataLst>
    <p:extLst>
      <p:ext uri="{BB962C8B-B14F-4D97-AF65-F5344CB8AC3E}">
        <p14:creationId xmlns:p14="http://schemas.microsoft.com/office/powerpoint/2010/main" val="3180206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93EEC8E-C5CF-40DF-832D-5BCB0E209B98}" type="slidenum">
              <a:rPr lang="en-US" smtClean="0"/>
              <a:t>21</a:t>
            </a:fld>
            <a:endParaRPr lang="en-US"/>
          </a:p>
        </p:txBody>
      </p:sp>
      <p:pic>
        <p:nvPicPr>
          <p:cNvPr id="3" name="Picture 2"/>
          <p:cNvPicPr>
            <a:picLocks noChangeAspect="1"/>
          </p:cNvPicPr>
          <p:nvPr/>
        </p:nvPicPr>
        <p:blipFill>
          <a:blip r:embed="rId3"/>
          <a:stretch>
            <a:fillRect/>
          </a:stretch>
        </p:blipFill>
        <p:spPr>
          <a:xfrm>
            <a:off x="990600" y="685800"/>
            <a:ext cx="7391401" cy="5308417"/>
          </a:xfrm>
          <a:prstGeom prst="rect">
            <a:avLst/>
          </a:prstGeom>
        </p:spPr>
      </p:pic>
    </p:spTree>
    <p:extLst>
      <p:ext uri="{BB962C8B-B14F-4D97-AF65-F5344CB8AC3E}">
        <p14:creationId xmlns:p14="http://schemas.microsoft.com/office/powerpoint/2010/main" val="392117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93EEC8E-C5CF-40DF-832D-5BCB0E209B98}" type="slidenum">
              <a:rPr lang="en-US" smtClean="0"/>
              <a:t>22</a:t>
            </a:fld>
            <a:endParaRPr lang="en-US"/>
          </a:p>
        </p:txBody>
      </p:sp>
      <p:pic>
        <p:nvPicPr>
          <p:cNvPr id="3" name="Picture 2"/>
          <p:cNvPicPr>
            <a:picLocks noChangeAspect="1"/>
          </p:cNvPicPr>
          <p:nvPr/>
        </p:nvPicPr>
        <p:blipFill>
          <a:blip r:embed="rId3"/>
          <a:stretch>
            <a:fillRect/>
          </a:stretch>
        </p:blipFill>
        <p:spPr>
          <a:xfrm>
            <a:off x="297473" y="634729"/>
            <a:ext cx="4117045" cy="5244577"/>
          </a:xfrm>
          <a:prstGeom prst="rect">
            <a:avLst/>
          </a:prstGeom>
          <a:effectLst>
            <a:glow rad="127000">
              <a:schemeClr val="accent1">
                <a:satMod val="175000"/>
                <a:alpha val="40000"/>
              </a:schemeClr>
            </a:glow>
          </a:effectLst>
        </p:spPr>
      </p:pic>
      <p:pic>
        <p:nvPicPr>
          <p:cNvPr id="4" name="Picture 3"/>
          <p:cNvPicPr>
            <a:picLocks noChangeAspect="1"/>
          </p:cNvPicPr>
          <p:nvPr/>
        </p:nvPicPr>
        <p:blipFill>
          <a:blip r:embed="rId4"/>
          <a:stretch>
            <a:fillRect/>
          </a:stretch>
        </p:blipFill>
        <p:spPr>
          <a:xfrm>
            <a:off x="4648200" y="634729"/>
            <a:ext cx="4292465" cy="5244577"/>
          </a:xfrm>
          <a:prstGeom prst="rect">
            <a:avLst/>
          </a:prstGeom>
          <a:effectLst>
            <a:glow rad="127000">
              <a:schemeClr val="accent1"/>
            </a:glow>
          </a:effectLst>
        </p:spPr>
      </p:pic>
    </p:spTree>
    <p:extLst>
      <p:ext uri="{BB962C8B-B14F-4D97-AF65-F5344CB8AC3E}">
        <p14:creationId xmlns:p14="http://schemas.microsoft.com/office/powerpoint/2010/main" val="4033645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93EEC8E-C5CF-40DF-832D-5BCB0E209B98}" type="slidenum">
              <a:rPr lang="en-US" smtClean="0"/>
              <a:t>23</a:t>
            </a:fld>
            <a:endParaRPr lang="en-US"/>
          </a:p>
        </p:txBody>
      </p:sp>
      <p:pic>
        <p:nvPicPr>
          <p:cNvPr id="3" name="Picture 2"/>
          <p:cNvPicPr>
            <a:picLocks noChangeAspect="1"/>
          </p:cNvPicPr>
          <p:nvPr/>
        </p:nvPicPr>
        <p:blipFill>
          <a:blip r:embed="rId2"/>
          <a:stretch>
            <a:fillRect/>
          </a:stretch>
        </p:blipFill>
        <p:spPr>
          <a:xfrm>
            <a:off x="2057400" y="82645"/>
            <a:ext cx="5105400" cy="6807200"/>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117705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44995"/>
            <a:ext cx="9144000" cy="806824"/>
          </a:xfrm>
        </p:spPr>
        <p:txBody>
          <a:bodyPr>
            <a:noAutofit/>
          </a:bodyPr>
          <a:lstStyle/>
          <a:p>
            <a:r>
              <a:rPr lang="en-US" dirty="0"/>
              <a:t>Long-Term Care Webinars</a:t>
            </a:r>
          </a:p>
        </p:txBody>
      </p:sp>
      <p:sp>
        <p:nvSpPr>
          <p:cNvPr id="3" name="Slide Number Placeholder 2"/>
          <p:cNvSpPr>
            <a:spLocks noGrp="1"/>
          </p:cNvSpPr>
          <p:nvPr>
            <p:ph type="sldNum" sz="quarter" idx="12"/>
          </p:nvPr>
        </p:nvSpPr>
        <p:spPr/>
        <p:txBody>
          <a:bodyPr/>
          <a:lstStyle/>
          <a:p>
            <a:fld id="{993EEC8E-C5CF-40DF-832D-5BCB0E209B98}" type="slidenum">
              <a:rPr lang="en-US" smtClean="0"/>
              <a:t>24</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85140461"/>
              </p:ext>
            </p:extLst>
          </p:nvPr>
        </p:nvGraphicFramePr>
        <p:xfrm>
          <a:off x="715098" y="2017059"/>
          <a:ext cx="7850679" cy="4235824"/>
        </p:xfrm>
        <a:graphic>
          <a:graphicData uri="http://schemas.openxmlformats.org/drawingml/2006/table">
            <a:tbl>
              <a:tblPr firstRow="1" bandRow="1">
                <a:tableStyleId>{7DF18680-E054-41AD-8BC1-D1AEF772440D}</a:tableStyleId>
              </a:tblPr>
              <a:tblGrid>
                <a:gridCol w="7850679">
                  <a:extLst>
                    <a:ext uri="{9D8B030D-6E8A-4147-A177-3AD203B41FA5}">
                      <a16:colId xmlns:a16="http://schemas.microsoft.com/office/drawing/2014/main" val="20000"/>
                    </a:ext>
                  </a:extLst>
                </a:gridCol>
              </a:tblGrid>
              <a:tr h="550533">
                <a:tc>
                  <a:txBody>
                    <a:bodyPr/>
                    <a:lstStyle/>
                    <a:p>
                      <a:pPr algn="ctr"/>
                      <a:r>
                        <a:rPr lang="en-US" sz="2800" dirty="0"/>
                        <a:t>Adaptive Topics</a:t>
                      </a:r>
                      <a:endParaRPr lang="en-US" sz="2800" b="1" dirty="0"/>
                    </a:p>
                  </a:txBody>
                  <a:tcPr marL="80682" marR="80682" marT="40341" marB="40341">
                    <a:solidFill>
                      <a:srgbClr val="002060"/>
                    </a:solidFill>
                  </a:tcPr>
                </a:tc>
                <a:extLst>
                  <a:ext uri="{0D108BD9-81ED-4DB2-BD59-A6C34878D82A}">
                    <a16:rowId xmlns:a16="http://schemas.microsoft.com/office/drawing/2014/main" val="10000"/>
                  </a:ext>
                </a:extLst>
              </a:tr>
              <a:tr h="550533">
                <a:tc>
                  <a:txBody>
                    <a:bodyPr/>
                    <a:lstStyle/>
                    <a:p>
                      <a:pPr algn="ctr" fontAlgn="t">
                        <a:spcBef>
                          <a:spcPts val="500"/>
                        </a:spcBef>
                        <a:spcAft>
                          <a:spcPts val="0"/>
                        </a:spcAft>
                      </a:pPr>
                      <a:r>
                        <a:rPr lang="en-US" sz="2500" dirty="0">
                          <a:effectLst/>
                        </a:rPr>
                        <a:t>Improving antibiotic use is a patient safety issue </a:t>
                      </a:r>
                      <a:endParaRPr lang="en-US" sz="2500" b="0" dirty="0">
                        <a:solidFill>
                          <a:srgbClr val="000000"/>
                        </a:solidFill>
                        <a:effectLst/>
                        <a:latin typeface="+mn-lt"/>
                      </a:endParaRPr>
                    </a:p>
                  </a:txBody>
                  <a:tcPr marL="31829" marR="31829" marT="31622" marB="31622" anchor="ctr"/>
                </a:tc>
                <a:extLst>
                  <a:ext uri="{0D108BD9-81ED-4DB2-BD59-A6C34878D82A}">
                    <a16:rowId xmlns:a16="http://schemas.microsoft.com/office/drawing/2014/main" val="10001"/>
                  </a:ext>
                </a:extLst>
              </a:tr>
              <a:tr h="932626">
                <a:tc>
                  <a:txBody>
                    <a:bodyPr/>
                    <a:lstStyle/>
                    <a:p>
                      <a:pPr marL="0" marR="0" lvl="0" indent="0" algn="ctr" defTabSz="1018638" rtl="0" eaLnBrk="1" fontAlgn="t" latinLnBrk="0" hangingPunct="1">
                        <a:lnSpc>
                          <a:spcPct val="100000"/>
                        </a:lnSpc>
                        <a:spcBef>
                          <a:spcPts val="500"/>
                        </a:spcBef>
                        <a:spcAft>
                          <a:spcPts val="0"/>
                        </a:spcAft>
                        <a:buClrTx/>
                        <a:buSzTx/>
                        <a:buFontTx/>
                        <a:buNone/>
                        <a:tabLst/>
                        <a:defRPr/>
                      </a:pPr>
                      <a:r>
                        <a:rPr lang="en-US" sz="2500" dirty="0">
                          <a:effectLst/>
                        </a:rPr>
                        <a:t>Improving communication and teamwork around antibiotic prescribing </a:t>
                      </a:r>
                      <a:endParaRPr lang="en-US" sz="2500" b="0" dirty="0">
                        <a:solidFill>
                          <a:srgbClr val="000000"/>
                        </a:solidFill>
                        <a:effectLst/>
                        <a:latin typeface="+mn-lt"/>
                      </a:endParaRPr>
                    </a:p>
                  </a:txBody>
                  <a:tcPr marL="31829" marR="31829" marT="31622" marB="31622" anchor="ctr"/>
                </a:tc>
                <a:extLst>
                  <a:ext uri="{0D108BD9-81ED-4DB2-BD59-A6C34878D82A}">
                    <a16:rowId xmlns:a16="http://schemas.microsoft.com/office/drawing/2014/main" val="10002"/>
                  </a:ext>
                </a:extLst>
              </a:tr>
              <a:tr h="550533">
                <a:tc>
                  <a:txBody>
                    <a:bodyPr/>
                    <a:lstStyle/>
                    <a:p>
                      <a:pPr algn="ctr" fontAlgn="t">
                        <a:spcBef>
                          <a:spcPts val="500"/>
                        </a:spcBef>
                        <a:spcAft>
                          <a:spcPts val="0"/>
                        </a:spcAft>
                      </a:pPr>
                      <a:r>
                        <a:rPr lang="en-US" sz="2500" dirty="0">
                          <a:effectLst/>
                        </a:rPr>
                        <a:t>Engaging</a:t>
                      </a:r>
                      <a:r>
                        <a:rPr lang="en-US" sz="2500" baseline="0" dirty="0">
                          <a:effectLst/>
                        </a:rPr>
                        <a:t> a senior executive</a:t>
                      </a:r>
                      <a:endParaRPr lang="en-US" sz="2500" b="0" dirty="0">
                        <a:solidFill>
                          <a:srgbClr val="000000"/>
                        </a:solidFill>
                        <a:effectLst/>
                        <a:latin typeface="+mn-lt"/>
                        <a:cs typeface="Arial" panose="020B0604020202020204" pitchFamily="34" charset="0"/>
                      </a:endParaRPr>
                    </a:p>
                  </a:txBody>
                  <a:tcPr marL="31829" marR="31829" marT="31622" marB="31622" anchor="ctr"/>
                </a:tc>
                <a:extLst>
                  <a:ext uri="{0D108BD9-81ED-4DB2-BD59-A6C34878D82A}">
                    <a16:rowId xmlns:a16="http://schemas.microsoft.com/office/drawing/2014/main" val="10003"/>
                  </a:ext>
                </a:extLst>
              </a:tr>
              <a:tr h="550533">
                <a:tc>
                  <a:txBody>
                    <a:bodyPr/>
                    <a:lstStyle/>
                    <a:p>
                      <a:pPr algn="ctr" fontAlgn="t">
                        <a:spcBef>
                          <a:spcPts val="500"/>
                        </a:spcBef>
                        <a:spcAft>
                          <a:spcPts val="0"/>
                        </a:spcAft>
                      </a:pPr>
                      <a:r>
                        <a:rPr lang="en-US" sz="2500" b="0" dirty="0">
                          <a:solidFill>
                            <a:srgbClr val="000000"/>
                          </a:solidFill>
                          <a:effectLst/>
                          <a:latin typeface="+mn-lt"/>
                          <a:cs typeface="Arial" panose="020B0604020202020204" pitchFamily="34" charset="0"/>
                        </a:rPr>
                        <a:t>Changing</a:t>
                      </a:r>
                      <a:r>
                        <a:rPr lang="en-US" sz="2500" b="0" baseline="0" dirty="0">
                          <a:solidFill>
                            <a:srgbClr val="000000"/>
                          </a:solidFill>
                          <a:effectLst/>
                          <a:latin typeface="+mn-lt"/>
                          <a:cs typeface="Arial" panose="020B0604020202020204" pitchFamily="34" charset="0"/>
                        </a:rPr>
                        <a:t> the system to improve antibiotic use</a:t>
                      </a:r>
                      <a:endParaRPr lang="en-US" sz="2500" b="0" dirty="0">
                        <a:solidFill>
                          <a:srgbClr val="000000"/>
                        </a:solidFill>
                        <a:effectLst/>
                        <a:latin typeface="+mn-lt"/>
                        <a:cs typeface="Arial" panose="020B0604020202020204" pitchFamily="34" charset="0"/>
                      </a:endParaRPr>
                    </a:p>
                  </a:txBody>
                  <a:tcPr marL="31829" marR="31829" marT="31622" marB="31622" anchor="ctr"/>
                </a:tc>
                <a:extLst>
                  <a:ext uri="{0D108BD9-81ED-4DB2-BD59-A6C34878D82A}">
                    <a16:rowId xmlns:a16="http://schemas.microsoft.com/office/drawing/2014/main" val="10004"/>
                  </a:ext>
                </a:extLst>
              </a:tr>
              <a:tr h="550533">
                <a:tc>
                  <a:txBody>
                    <a:bodyPr/>
                    <a:lstStyle/>
                    <a:p>
                      <a:pPr algn="ctr" fontAlgn="t">
                        <a:spcBef>
                          <a:spcPts val="500"/>
                        </a:spcBef>
                        <a:spcAft>
                          <a:spcPts val="0"/>
                        </a:spcAft>
                      </a:pPr>
                      <a:r>
                        <a:rPr lang="en-US" sz="2500" dirty="0">
                          <a:effectLst/>
                        </a:rPr>
                        <a:t>Developing</a:t>
                      </a:r>
                      <a:r>
                        <a:rPr lang="en-US" sz="2500" baseline="0" dirty="0">
                          <a:effectLst/>
                        </a:rPr>
                        <a:t> an action plan to improve antibiotic safety</a:t>
                      </a:r>
                      <a:endParaRPr lang="en-US" sz="2500" b="0" dirty="0">
                        <a:solidFill>
                          <a:srgbClr val="000000"/>
                        </a:solidFill>
                        <a:effectLst/>
                        <a:latin typeface="+mn-lt"/>
                        <a:cs typeface="Arial" panose="020B0604020202020204" pitchFamily="34" charset="0"/>
                      </a:endParaRPr>
                    </a:p>
                  </a:txBody>
                  <a:tcPr marL="31829" marR="31829" marT="31622" marB="31622" anchor="ctr"/>
                </a:tc>
                <a:extLst>
                  <a:ext uri="{0D108BD9-81ED-4DB2-BD59-A6C34878D82A}">
                    <a16:rowId xmlns:a16="http://schemas.microsoft.com/office/drawing/2014/main" val="10005"/>
                  </a:ext>
                </a:extLst>
              </a:tr>
              <a:tr h="550533">
                <a:tc>
                  <a:txBody>
                    <a:bodyPr/>
                    <a:lstStyle/>
                    <a:p>
                      <a:pPr algn="ctr" fontAlgn="t">
                        <a:spcBef>
                          <a:spcPts val="500"/>
                        </a:spcBef>
                        <a:spcAft>
                          <a:spcPts val="0"/>
                        </a:spcAft>
                      </a:pPr>
                      <a:r>
                        <a:rPr lang="en-US" sz="2500" dirty="0">
                          <a:effectLst/>
                        </a:rPr>
                        <a:t>Sustaining antibiotic stewardship program</a:t>
                      </a:r>
                      <a:endParaRPr lang="en-US" sz="2500" b="0" dirty="0">
                        <a:solidFill>
                          <a:srgbClr val="000000"/>
                        </a:solidFill>
                        <a:effectLst/>
                        <a:latin typeface="+mn-lt"/>
                        <a:cs typeface="Arial" panose="020B0604020202020204" pitchFamily="34" charset="0"/>
                      </a:endParaRPr>
                    </a:p>
                  </a:txBody>
                  <a:tcPr marL="31829" marR="31829" marT="31622" marB="31622" anchor="ctr"/>
                </a:tc>
                <a:extLst>
                  <a:ext uri="{0D108BD9-81ED-4DB2-BD59-A6C34878D82A}">
                    <a16:rowId xmlns:a16="http://schemas.microsoft.com/office/drawing/2014/main" val="10006"/>
                  </a:ext>
                </a:extLst>
              </a:tr>
            </a:tbl>
          </a:graphicData>
        </a:graphic>
      </p:graphicFrame>
      <p:pic>
        <p:nvPicPr>
          <p:cNvPr id="5" name="Picture 4" descr="A picture of two people having a friendly conversation while looking at a document together." title="Adaptive Aspects"/>
          <p:cNvPicPr>
            <a:picLocks noChangeAspect="1"/>
          </p:cNvPicPr>
          <p:nvPr/>
        </p:nvPicPr>
        <p:blipFill rotWithShape="1">
          <a:blip r:embed="rId4" cstate="print">
            <a:extLst>
              <a:ext uri="{28A0092B-C50C-407E-A947-70E740481C1C}">
                <a14:useLocalDpi xmlns:a14="http://schemas.microsoft.com/office/drawing/2010/main" val="0"/>
              </a:ext>
            </a:extLst>
          </a:blip>
          <a:srcRect l="30292"/>
          <a:stretch/>
        </p:blipFill>
        <p:spPr>
          <a:xfrm>
            <a:off x="7172802" y="389292"/>
            <a:ext cx="1513998" cy="1449518"/>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00848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9144000" cy="806824"/>
          </a:xfrm>
        </p:spPr>
        <p:txBody>
          <a:bodyPr>
            <a:noAutofit/>
          </a:bodyPr>
          <a:lstStyle/>
          <a:p>
            <a:r>
              <a:rPr lang="en-US" dirty="0"/>
              <a:t>Long-Term Care Webinars</a:t>
            </a:r>
          </a:p>
        </p:txBody>
      </p:sp>
      <p:sp>
        <p:nvSpPr>
          <p:cNvPr id="3" name="Slide Number Placeholder 2"/>
          <p:cNvSpPr>
            <a:spLocks noGrp="1"/>
          </p:cNvSpPr>
          <p:nvPr>
            <p:ph type="sldNum" sz="quarter" idx="12"/>
          </p:nvPr>
        </p:nvSpPr>
        <p:spPr/>
        <p:txBody>
          <a:bodyPr/>
          <a:lstStyle/>
          <a:p>
            <a:fld id="{993EEC8E-C5CF-40DF-832D-5BCB0E209B98}" type="slidenum">
              <a:rPr lang="en-US" smtClean="0"/>
              <a:t>25</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44667267"/>
              </p:ext>
            </p:extLst>
          </p:nvPr>
        </p:nvGraphicFramePr>
        <p:xfrm>
          <a:off x="437030" y="1758100"/>
          <a:ext cx="8269941" cy="4695920"/>
        </p:xfrm>
        <a:graphic>
          <a:graphicData uri="http://schemas.openxmlformats.org/drawingml/2006/table">
            <a:tbl>
              <a:tblPr firstRow="1" bandRow="1">
                <a:tableStyleId>{7DF18680-E054-41AD-8BC1-D1AEF772440D}</a:tableStyleId>
              </a:tblPr>
              <a:tblGrid>
                <a:gridCol w="8269941">
                  <a:extLst>
                    <a:ext uri="{9D8B030D-6E8A-4147-A177-3AD203B41FA5}">
                      <a16:colId xmlns:a16="http://schemas.microsoft.com/office/drawing/2014/main" val="20000"/>
                    </a:ext>
                  </a:extLst>
                </a:gridCol>
              </a:tblGrid>
              <a:tr h="560606">
                <a:tc>
                  <a:txBody>
                    <a:bodyPr/>
                    <a:lstStyle/>
                    <a:p>
                      <a:pPr algn="ctr"/>
                      <a:r>
                        <a:rPr lang="en-US" sz="2800" kern="1200" dirty="0"/>
                        <a:t>Technical Topics</a:t>
                      </a:r>
                      <a:endParaRPr lang="en-US" sz="2800" b="1" kern="1200" dirty="0">
                        <a:solidFill>
                          <a:schemeClr val="lt1"/>
                        </a:solidFill>
                        <a:latin typeface="+mn-lt"/>
                        <a:ea typeface="+mn-ea"/>
                        <a:cs typeface="+mn-cs"/>
                      </a:endParaRPr>
                    </a:p>
                  </a:txBody>
                  <a:tcPr marL="80682" marR="80682" marT="40341" marB="40341">
                    <a:solidFill>
                      <a:srgbClr val="002060"/>
                    </a:solidFill>
                  </a:tcPr>
                </a:tc>
                <a:extLst>
                  <a:ext uri="{0D108BD9-81ED-4DB2-BD59-A6C34878D82A}">
                    <a16:rowId xmlns:a16="http://schemas.microsoft.com/office/drawing/2014/main" val="10000"/>
                  </a:ext>
                </a:extLst>
              </a:tr>
              <a:tr h="662014">
                <a:tc>
                  <a:txBody>
                    <a:bodyPr/>
                    <a:lstStyle/>
                    <a:p>
                      <a:pPr algn="ctr" fontAlgn="t">
                        <a:spcBef>
                          <a:spcPts val="500"/>
                        </a:spcBef>
                        <a:spcAft>
                          <a:spcPts val="0"/>
                        </a:spcAft>
                      </a:pPr>
                      <a:r>
                        <a:rPr lang="en-US" sz="2500" dirty="0">
                          <a:effectLst/>
                        </a:rPr>
                        <a:t>Antibiotic stewardship program development</a:t>
                      </a:r>
                      <a:endParaRPr lang="en-US" sz="2500" b="0" dirty="0">
                        <a:solidFill>
                          <a:schemeClr val="tx1"/>
                        </a:solidFill>
                        <a:effectLst/>
                        <a:latin typeface="+mn-lt"/>
                      </a:endParaRPr>
                    </a:p>
                  </a:txBody>
                  <a:tcPr marL="33008" marR="33008" marT="31622" marB="31622"/>
                </a:tc>
                <a:extLst>
                  <a:ext uri="{0D108BD9-81ED-4DB2-BD59-A6C34878D82A}">
                    <a16:rowId xmlns:a16="http://schemas.microsoft.com/office/drawing/2014/main" val="10001"/>
                  </a:ext>
                </a:extLst>
              </a:tr>
              <a:tr h="662014">
                <a:tc>
                  <a:txBody>
                    <a:bodyPr/>
                    <a:lstStyle/>
                    <a:p>
                      <a:pPr marL="0" marR="0" lvl="0" indent="0" algn="ctr" defTabSz="913912" rtl="0" eaLnBrk="1" fontAlgn="t" latinLnBrk="0" hangingPunct="1">
                        <a:lnSpc>
                          <a:spcPct val="100000"/>
                        </a:lnSpc>
                        <a:spcBef>
                          <a:spcPts val="500"/>
                        </a:spcBef>
                        <a:spcAft>
                          <a:spcPts val="0"/>
                        </a:spcAft>
                        <a:buClrTx/>
                        <a:buSzTx/>
                        <a:buFontTx/>
                        <a:buNone/>
                        <a:tabLst/>
                        <a:defRPr/>
                      </a:pPr>
                      <a:r>
                        <a:rPr lang="en-US" sz="2500" dirty="0">
                          <a:effectLst/>
                        </a:rPr>
                        <a:t>Appropriate</a:t>
                      </a:r>
                      <a:r>
                        <a:rPr lang="en-US" sz="2500" baseline="0" dirty="0">
                          <a:effectLst/>
                        </a:rPr>
                        <a:t> collection of urine and respiratory specimens</a:t>
                      </a:r>
                      <a:endParaRPr lang="en-US" sz="2500" b="0" dirty="0">
                        <a:solidFill>
                          <a:srgbClr val="000000"/>
                        </a:solidFill>
                        <a:effectLst/>
                        <a:latin typeface="+mn-lt"/>
                      </a:endParaRPr>
                    </a:p>
                  </a:txBody>
                  <a:tcPr marL="33008" marR="33008" marT="31622" marB="31622"/>
                </a:tc>
                <a:extLst>
                  <a:ext uri="{0D108BD9-81ED-4DB2-BD59-A6C34878D82A}">
                    <a16:rowId xmlns:a16="http://schemas.microsoft.com/office/drawing/2014/main" val="10002"/>
                  </a:ext>
                </a:extLst>
              </a:tr>
              <a:tr h="662014">
                <a:tc>
                  <a:txBody>
                    <a:bodyPr/>
                    <a:lstStyle/>
                    <a:p>
                      <a:pPr algn="ctr" fontAlgn="t">
                        <a:spcBef>
                          <a:spcPts val="500"/>
                        </a:spcBef>
                        <a:spcAft>
                          <a:spcPts val="0"/>
                        </a:spcAft>
                      </a:pPr>
                      <a:r>
                        <a:rPr lang="en-US" sz="2500" dirty="0">
                          <a:effectLst/>
                        </a:rPr>
                        <a:t>Diagnosis</a:t>
                      </a:r>
                      <a:r>
                        <a:rPr lang="en-US" sz="2500" baseline="0" dirty="0">
                          <a:effectLst/>
                        </a:rPr>
                        <a:t> and management of urinary tract infections</a:t>
                      </a:r>
                      <a:endParaRPr lang="en-US" sz="2500" b="0" dirty="0">
                        <a:solidFill>
                          <a:srgbClr val="000000"/>
                        </a:solidFill>
                        <a:effectLst/>
                        <a:latin typeface="+mn-lt"/>
                      </a:endParaRPr>
                    </a:p>
                  </a:txBody>
                  <a:tcPr marL="33008" marR="33008" marT="31622" marB="31622"/>
                </a:tc>
                <a:extLst>
                  <a:ext uri="{0D108BD9-81ED-4DB2-BD59-A6C34878D82A}">
                    <a16:rowId xmlns:a16="http://schemas.microsoft.com/office/drawing/2014/main" val="10003"/>
                  </a:ext>
                </a:extLst>
              </a:tr>
              <a:tr h="662014">
                <a:tc>
                  <a:txBody>
                    <a:bodyPr/>
                    <a:lstStyle/>
                    <a:p>
                      <a:pPr marL="0" marR="0" lvl="0" indent="0" algn="ctr" defTabSz="913912" rtl="0" eaLnBrk="1" fontAlgn="t" latinLnBrk="0" hangingPunct="1">
                        <a:lnSpc>
                          <a:spcPct val="100000"/>
                        </a:lnSpc>
                        <a:spcBef>
                          <a:spcPts val="500"/>
                        </a:spcBef>
                        <a:spcAft>
                          <a:spcPts val="0"/>
                        </a:spcAft>
                        <a:buClrTx/>
                        <a:buSzTx/>
                        <a:buFontTx/>
                        <a:buNone/>
                        <a:tabLst/>
                        <a:defRPr/>
                      </a:pPr>
                      <a:r>
                        <a:rPr lang="en-US" sz="2500" dirty="0"/>
                        <a:t>Diagnosis</a:t>
                      </a:r>
                      <a:r>
                        <a:rPr lang="en-US" sz="2500" baseline="0" dirty="0"/>
                        <a:t> and management of respiratory tract infections</a:t>
                      </a:r>
                      <a:endParaRPr lang="en-US" sz="2500" b="0" dirty="0">
                        <a:solidFill>
                          <a:schemeClr val="tx1"/>
                        </a:solidFill>
                        <a:latin typeface="+mn-lt"/>
                      </a:endParaRPr>
                    </a:p>
                  </a:txBody>
                  <a:tcPr marL="33008" marR="33008" marT="31622" marB="31622"/>
                </a:tc>
                <a:extLst>
                  <a:ext uri="{0D108BD9-81ED-4DB2-BD59-A6C34878D82A}">
                    <a16:rowId xmlns:a16="http://schemas.microsoft.com/office/drawing/2014/main" val="10004"/>
                  </a:ext>
                </a:extLst>
              </a:tr>
              <a:tr h="662014">
                <a:tc>
                  <a:txBody>
                    <a:bodyPr/>
                    <a:lstStyle/>
                    <a:p>
                      <a:pPr algn="ctr" fontAlgn="t">
                        <a:spcBef>
                          <a:spcPts val="500"/>
                        </a:spcBef>
                        <a:spcAft>
                          <a:spcPts val="0"/>
                        </a:spcAft>
                      </a:pPr>
                      <a:r>
                        <a:rPr lang="en-US" sz="2500" dirty="0">
                          <a:effectLst/>
                        </a:rPr>
                        <a:t>Communication</a:t>
                      </a:r>
                      <a:r>
                        <a:rPr lang="en-US" sz="2500" baseline="0" dirty="0">
                          <a:effectLst/>
                        </a:rPr>
                        <a:t> with providers about infectious concerns</a:t>
                      </a:r>
                      <a:endParaRPr lang="en-US" sz="2500" b="0" dirty="0">
                        <a:solidFill>
                          <a:schemeClr val="tx1"/>
                        </a:solidFill>
                        <a:effectLst/>
                        <a:latin typeface="+mn-lt"/>
                      </a:endParaRPr>
                    </a:p>
                  </a:txBody>
                  <a:tcPr marL="33008" marR="33008" marT="31622" marB="31622"/>
                </a:tc>
                <a:extLst>
                  <a:ext uri="{0D108BD9-81ED-4DB2-BD59-A6C34878D82A}">
                    <a16:rowId xmlns:a16="http://schemas.microsoft.com/office/drawing/2014/main" val="10005"/>
                  </a:ext>
                </a:extLst>
              </a:tr>
              <a:tr h="816279">
                <a:tc>
                  <a:txBody>
                    <a:bodyPr/>
                    <a:lstStyle/>
                    <a:p>
                      <a:pPr algn="ctr" fontAlgn="t">
                        <a:spcBef>
                          <a:spcPts val="500"/>
                        </a:spcBef>
                        <a:spcAft>
                          <a:spcPts val="0"/>
                        </a:spcAft>
                      </a:pPr>
                      <a:r>
                        <a:rPr lang="en-US" sz="2500" dirty="0">
                          <a:effectLst/>
                        </a:rPr>
                        <a:t>Communication</a:t>
                      </a:r>
                      <a:r>
                        <a:rPr lang="en-US" sz="2500" baseline="0" dirty="0">
                          <a:effectLst/>
                        </a:rPr>
                        <a:t> with family members about infectious concerns</a:t>
                      </a:r>
                      <a:endParaRPr lang="en-US" sz="2500" b="0" dirty="0">
                        <a:solidFill>
                          <a:srgbClr val="000000"/>
                        </a:solidFill>
                        <a:effectLst/>
                        <a:latin typeface="+mn-lt"/>
                      </a:endParaRPr>
                    </a:p>
                  </a:txBody>
                  <a:tcPr marL="33008" marR="33008" marT="31622" marB="31622"/>
                </a:tc>
                <a:extLst>
                  <a:ext uri="{0D108BD9-81ED-4DB2-BD59-A6C34878D82A}">
                    <a16:rowId xmlns:a16="http://schemas.microsoft.com/office/drawing/2014/main" val="10006"/>
                  </a:ext>
                </a:extLst>
              </a:tr>
            </a:tbl>
          </a:graphicData>
        </a:graphic>
      </p:graphicFrame>
      <p:pic>
        <p:nvPicPr>
          <p:cNvPr id="5" name="Picture 4" descr="A drawing of gears." title="Technical Aspects"/>
          <p:cNvPicPr>
            <a:picLocks noChangeAspect="1"/>
          </p:cNvPicPr>
          <p:nvPr/>
        </p:nvPicPr>
        <p:blipFill rotWithShape="1">
          <a:blip r:embed="rId4" cstate="print">
            <a:extLst>
              <a:ext uri="{28A0092B-C50C-407E-A947-70E740481C1C}">
                <a14:useLocalDpi xmlns:a14="http://schemas.microsoft.com/office/drawing/2010/main" val="0"/>
              </a:ext>
            </a:extLst>
          </a:blip>
          <a:srcRect l="13622" t="24642" r="28178" b="17158"/>
          <a:stretch/>
        </p:blipFill>
        <p:spPr>
          <a:xfrm>
            <a:off x="7260209" y="189533"/>
            <a:ext cx="1446762" cy="144676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27455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 Participating Facilities Need To Do?</a:t>
            </a:r>
          </a:p>
        </p:txBody>
      </p:sp>
      <p:sp>
        <p:nvSpPr>
          <p:cNvPr id="3" name="Content Placeholder 2"/>
          <p:cNvSpPr>
            <a:spLocks noGrp="1"/>
          </p:cNvSpPr>
          <p:nvPr>
            <p:ph idx="1"/>
          </p:nvPr>
        </p:nvSpPr>
        <p:spPr>
          <a:xfrm>
            <a:off x="457200" y="1740364"/>
            <a:ext cx="8431306" cy="5117636"/>
          </a:xfrm>
        </p:spPr>
        <p:txBody>
          <a:bodyPr>
            <a:normAutofit/>
          </a:bodyPr>
          <a:lstStyle/>
          <a:p>
            <a:r>
              <a:rPr lang="en-US" sz="2824" dirty="0"/>
              <a:t>Identify the antibiotic stewardship team</a:t>
            </a:r>
          </a:p>
          <a:p>
            <a:r>
              <a:rPr lang="en-US" sz="2824" dirty="0"/>
              <a:t>Identify and engage frontline staff as part of the team</a:t>
            </a:r>
          </a:p>
          <a:p>
            <a:r>
              <a:rPr lang="en-US" sz="2824" dirty="0"/>
              <a:t>Participate in monthly Webinars with experts</a:t>
            </a:r>
          </a:p>
          <a:p>
            <a:r>
              <a:rPr lang="en-US" sz="2824" dirty="0"/>
              <a:t>Between Webinars, identify areas to improve antibiotic prescribing and incorporate relevant tools into practice</a:t>
            </a:r>
          </a:p>
          <a:p>
            <a:pPr marL="354405" indent="-354405"/>
            <a:r>
              <a:rPr lang="en-US" sz="2824" dirty="0"/>
              <a:t>Submit requested data to the program Web site</a:t>
            </a:r>
          </a:p>
          <a:p>
            <a:endParaRPr lang="en-US" sz="2824" dirty="0"/>
          </a:p>
        </p:txBody>
      </p:sp>
      <p:sp>
        <p:nvSpPr>
          <p:cNvPr id="4" name="Slide Number Placeholder 3"/>
          <p:cNvSpPr>
            <a:spLocks noGrp="1"/>
          </p:cNvSpPr>
          <p:nvPr>
            <p:ph type="sldNum" sz="quarter" idx="12"/>
          </p:nvPr>
        </p:nvSpPr>
        <p:spPr/>
        <p:txBody>
          <a:bodyPr/>
          <a:lstStyle/>
          <a:p>
            <a:fld id="{993EEC8E-C5CF-40DF-832D-5BCB0E209B98}" type="slidenum">
              <a:rPr lang="en-US" smtClean="0"/>
              <a:t>26</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70" y="5583718"/>
            <a:ext cx="1618130" cy="127428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1001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99255"/>
            <a:ext cx="9144000" cy="806824"/>
          </a:xfrm>
        </p:spPr>
        <p:txBody>
          <a:bodyPr/>
          <a:lstStyle/>
          <a:p>
            <a:r>
              <a:rPr lang="en-US" dirty="0"/>
              <a:t>Data Required From Participating Facilities</a:t>
            </a:r>
          </a:p>
        </p:txBody>
      </p:sp>
      <p:sp>
        <p:nvSpPr>
          <p:cNvPr id="3" name="Content Placeholder 2"/>
          <p:cNvSpPr>
            <a:spLocks noGrp="1"/>
          </p:cNvSpPr>
          <p:nvPr>
            <p:ph idx="1"/>
          </p:nvPr>
        </p:nvSpPr>
        <p:spPr>
          <a:xfrm>
            <a:off x="238939" y="1625037"/>
            <a:ext cx="8229600" cy="5117636"/>
          </a:xfrm>
        </p:spPr>
        <p:txBody>
          <a:bodyPr>
            <a:normAutofit/>
          </a:bodyPr>
          <a:lstStyle/>
          <a:p>
            <a:pPr marL="453862" indent="-453862">
              <a:buFont typeface="+mj-lt"/>
              <a:buAutoNum type="arabicPeriod"/>
            </a:pPr>
            <a:r>
              <a:rPr lang="en-US" sz="2824" b="1" dirty="0">
                <a:solidFill>
                  <a:srgbClr val="009EC1"/>
                </a:solidFill>
              </a:rPr>
              <a:t>Monthly data </a:t>
            </a:r>
            <a:r>
              <a:rPr lang="en-US" sz="2824" dirty="0"/>
              <a:t>on days of antibiotic therapy per 1,000 resident days for antibiotics commonly used in the long term care setting</a:t>
            </a:r>
          </a:p>
          <a:p>
            <a:pPr marL="453862" indent="-453862">
              <a:buFont typeface="+mj-lt"/>
              <a:buAutoNum type="arabicPeriod"/>
            </a:pPr>
            <a:r>
              <a:rPr lang="en-US" sz="2824" b="1" dirty="0">
                <a:solidFill>
                  <a:srgbClr val="009EC1"/>
                </a:solidFill>
              </a:rPr>
              <a:t>Monthly data </a:t>
            </a:r>
            <a:r>
              <a:rPr lang="en-US" sz="2824" dirty="0"/>
              <a:t>on number of antibiotic starts per 1,000 resident days</a:t>
            </a:r>
          </a:p>
          <a:p>
            <a:pPr marL="453862" indent="-453862">
              <a:buFont typeface="+mj-lt"/>
              <a:buAutoNum type="arabicPeriod"/>
            </a:pPr>
            <a:r>
              <a:rPr lang="en-US" sz="2824" b="1" dirty="0">
                <a:solidFill>
                  <a:srgbClr val="009EC1"/>
                </a:solidFill>
              </a:rPr>
              <a:t>Quarterly </a:t>
            </a:r>
            <a:r>
              <a:rPr lang="en-US" sz="2824" i="1" dirty="0"/>
              <a:t>C. difficile </a:t>
            </a:r>
            <a:r>
              <a:rPr lang="en-US" sz="2824" dirty="0"/>
              <a:t>laboratory events per 10,000 patient-days</a:t>
            </a:r>
          </a:p>
          <a:p>
            <a:pPr marL="453862" indent="-453862">
              <a:buFont typeface="+mj-lt"/>
              <a:buAutoNum type="arabicPeriod"/>
            </a:pPr>
            <a:r>
              <a:rPr lang="en-US" sz="2824" b="1" dirty="0">
                <a:solidFill>
                  <a:srgbClr val="009EC1"/>
                </a:solidFill>
              </a:rPr>
              <a:t>Quarterly </a:t>
            </a:r>
            <a:r>
              <a:rPr lang="en-US" sz="2824" dirty="0"/>
              <a:t>urine cultures </a:t>
            </a:r>
            <a:br>
              <a:rPr lang="en-US" sz="2824" dirty="0"/>
            </a:br>
            <a:r>
              <a:rPr lang="en-US" sz="2824" dirty="0"/>
              <a:t>per 10,000 resident days</a:t>
            </a:r>
          </a:p>
          <a:p>
            <a:endParaRPr lang="en-US" sz="2824" dirty="0"/>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5667" y="4509765"/>
            <a:ext cx="2788024" cy="1858683"/>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18947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87" y="748468"/>
            <a:ext cx="7772400" cy="1143000"/>
          </a:xfrm>
        </p:spPr>
        <p:txBody>
          <a:bodyPr>
            <a:normAutofit/>
          </a:bodyPr>
          <a:lstStyle/>
          <a:p>
            <a:r>
              <a:rPr lang="en-US" dirty="0"/>
              <a:t>Expected Outcomes</a:t>
            </a:r>
          </a:p>
        </p:txBody>
      </p:sp>
      <p:sp>
        <p:nvSpPr>
          <p:cNvPr id="4" name="Content Placeholder 3"/>
          <p:cNvSpPr>
            <a:spLocks noGrp="1"/>
          </p:cNvSpPr>
          <p:nvPr>
            <p:ph idx="1"/>
          </p:nvPr>
        </p:nvSpPr>
        <p:spPr>
          <a:xfrm>
            <a:off x="304800" y="1752600"/>
            <a:ext cx="8305800" cy="4495800"/>
          </a:xfrm>
        </p:spPr>
        <p:txBody>
          <a:bodyPr>
            <a:normAutofit fontScale="92500"/>
          </a:bodyPr>
          <a:lstStyle/>
          <a:p>
            <a:r>
              <a:rPr lang="en-US" dirty="0"/>
              <a:t>Improved safety culture around antibiotic prescribing. </a:t>
            </a:r>
          </a:p>
          <a:p>
            <a:r>
              <a:rPr lang="en-US" dirty="0"/>
              <a:t>Enhanced teamwork and communication </a:t>
            </a:r>
          </a:p>
          <a:p>
            <a:r>
              <a:rPr lang="en-US" dirty="0"/>
              <a:t>Reduced unnecessary antibiotic use.</a:t>
            </a:r>
          </a:p>
          <a:p>
            <a:r>
              <a:rPr lang="en-US" dirty="0"/>
              <a:t>Improved antibiotic decision-making </a:t>
            </a:r>
          </a:p>
          <a:p>
            <a:r>
              <a:rPr lang="en-US" dirty="0"/>
              <a:t>Reduced </a:t>
            </a:r>
            <a:r>
              <a:rPr lang="en-US" i="1" dirty="0"/>
              <a:t>Clostridium</a:t>
            </a:r>
            <a:r>
              <a:rPr lang="en-US" dirty="0"/>
              <a:t> </a:t>
            </a:r>
            <a:r>
              <a:rPr lang="en-US" i="1" dirty="0"/>
              <a:t>difficile</a:t>
            </a:r>
            <a:r>
              <a:rPr lang="en-US" dirty="0"/>
              <a:t> infection rates.</a:t>
            </a:r>
          </a:p>
          <a:p>
            <a:r>
              <a:rPr lang="en-US" dirty="0"/>
              <a:t>Improved compliance with CMS regulations</a:t>
            </a:r>
          </a:p>
        </p:txBody>
      </p:sp>
      <p:pic>
        <p:nvPicPr>
          <p:cNvPr id="5" name="Picture 4" descr="A picture of a green checkmark." title="Green checkmark"/>
          <p:cNvPicPr>
            <a:picLocks noChangeAspect="1"/>
          </p:cNvPicPr>
          <p:nvPr/>
        </p:nvPicPr>
        <p:blipFill rotWithShape="1">
          <a:blip r:embed="rId4" cstate="print">
            <a:extLst>
              <a:ext uri="{28A0092B-C50C-407E-A947-70E740481C1C}">
                <a14:useLocalDpi xmlns:a14="http://schemas.microsoft.com/office/drawing/2010/main" val="0"/>
              </a:ext>
            </a:extLst>
          </a:blip>
          <a:srcRect t="18999" r="46970" b="15858"/>
          <a:stretch/>
        </p:blipFill>
        <p:spPr>
          <a:xfrm>
            <a:off x="8024611" y="1752600"/>
            <a:ext cx="738389" cy="680229"/>
          </a:xfrm>
          <a:prstGeom prst="rect">
            <a:avLst/>
          </a:prstGeom>
        </p:spPr>
      </p:pic>
      <p:sp>
        <p:nvSpPr>
          <p:cNvPr id="3" name="Slide Number Placeholder 2"/>
          <p:cNvSpPr>
            <a:spLocks noGrp="1"/>
          </p:cNvSpPr>
          <p:nvPr>
            <p:ph type="sldNum" sz="quarter" idx="12"/>
          </p:nvPr>
        </p:nvSpPr>
        <p:spPr/>
        <p:txBody>
          <a:bodyPr/>
          <a:lstStyle/>
          <a:p>
            <a:fld id="{993EEC8E-C5CF-40DF-832D-5BCB0E209B98}" type="slidenum">
              <a:rPr lang="en-US" smtClean="0"/>
              <a:t>28</a:t>
            </a:fld>
            <a:endParaRPr lang="en-US"/>
          </a:p>
        </p:txBody>
      </p:sp>
    </p:spTree>
    <p:custDataLst>
      <p:tags r:id="rId1"/>
    </p:custDataLst>
    <p:extLst>
      <p:ext uri="{BB962C8B-B14F-4D97-AF65-F5344CB8AC3E}">
        <p14:creationId xmlns:p14="http://schemas.microsoft.com/office/powerpoint/2010/main" val="3772306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90074"/>
          </a:xfrm>
        </p:spPr>
        <p:txBody>
          <a:bodyPr>
            <a:normAutofit/>
          </a:bodyPr>
          <a:lstStyle/>
          <a:p>
            <a:r>
              <a:rPr lang="en-US" dirty="0"/>
              <a:t>To Learn More and Enroll</a:t>
            </a:r>
          </a:p>
        </p:txBody>
      </p:sp>
      <p:sp>
        <p:nvSpPr>
          <p:cNvPr id="3" name="Content Placeholder 2"/>
          <p:cNvSpPr>
            <a:spLocks noGrp="1"/>
          </p:cNvSpPr>
          <p:nvPr>
            <p:ph idx="1"/>
          </p:nvPr>
        </p:nvSpPr>
        <p:spPr>
          <a:xfrm>
            <a:off x="372905" y="1807600"/>
            <a:ext cx="8296835" cy="5117636"/>
          </a:xfrm>
        </p:spPr>
        <p:txBody>
          <a:bodyPr>
            <a:normAutofit/>
          </a:bodyPr>
          <a:lstStyle/>
          <a:p>
            <a:pPr marL="332832" indent="-332832" defTabSz="443777">
              <a:spcBef>
                <a:spcPts val="0"/>
              </a:spcBef>
              <a:spcAft>
                <a:spcPts val="582"/>
              </a:spcAft>
              <a:buClr>
                <a:srgbClr val="4BACC6"/>
              </a:buClr>
              <a:buFont typeface="Arial"/>
              <a:buChar char="•"/>
            </a:pPr>
            <a:r>
              <a:rPr lang="en-US" sz="2824" dirty="0">
                <a:solidFill>
                  <a:srgbClr val="000000"/>
                </a:solidFill>
              </a:rPr>
              <a:t>Visit AHRQ</a:t>
            </a:r>
            <a:r>
              <a:rPr lang="en-US" sz="2824" dirty="0">
                <a:solidFill>
                  <a:srgbClr val="000000"/>
                </a:solidFill>
                <a:hlinkClick r:id="rId4"/>
              </a:rPr>
              <a:t> Web site: </a:t>
            </a:r>
          </a:p>
          <a:p>
            <a:pPr marL="726078" lvl="1" indent="-332832" defTabSz="443777">
              <a:spcBef>
                <a:spcPts val="0"/>
              </a:spcBef>
              <a:spcAft>
                <a:spcPts val="582"/>
              </a:spcAft>
              <a:buClr>
                <a:srgbClr val="4BACC6"/>
              </a:buClr>
              <a:buFont typeface="Arial"/>
              <a:buChar char="•"/>
            </a:pPr>
            <a:r>
              <a:rPr lang="en-US" sz="2471" dirty="0">
                <a:solidFill>
                  <a:srgbClr val="000000"/>
                </a:solidFill>
                <a:hlinkClick r:id="rId4"/>
              </a:rPr>
              <a:t>https://safetyprogram4antibioticstewardship.org/</a:t>
            </a:r>
            <a:endParaRPr lang="en-US" sz="2471" dirty="0">
              <a:solidFill>
                <a:srgbClr val="000000"/>
              </a:solidFill>
            </a:endParaRPr>
          </a:p>
          <a:p>
            <a:pPr marL="332832" indent="-332832" defTabSz="443777">
              <a:spcBef>
                <a:spcPts val="0"/>
              </a:spcBef>
              <a:spcAft>
                <a:spcPts val="582"/>
              </a:spcAft>
              <a:buClr>
                <a:srgbClr val="4BACC6"/>
              </a:buClr>
              <a:buFont typeface="Arial"/>
              <a:buChar char="•"/>
            </a:pPr>
            <a:r>
              <a:rPr lang="en-US" sz="2824" dirty="0">
                <a:solidFill>
                  <a:srgbClr val="000000"/>
                </a:solidFill>
              </a:rPr>
              <a:t>Complete the online application on the Web site</a:t>
            </a:r>
          </a:p>
          <a:p>
            <a:pPr marL="332832" indent="-332832" defTabSz="443777">
              <a:spcBef>
                <a:spcPts val="0"/>
              </a:spcBef>
              <a:spcAft>
                <a:spcPts val="582"/>
              </a:spcAft>
              <a:buClr>
                <a:srgbClr val="4BACC6"/>
              </a:buClr>
              <a:buFont typeface="Arial"/>
              <a:buChar char="•"/>
            </a:pPr>
            <a:r>
              <a:rPr lang="en-US" sz="2824" dirty="0">
                <a:solidFill>
                  <a:srgbClr val="000000"/>
                </a:solidFill>
              </a:rPr>
              <a:t>Email </a:t>
            </a:r>
            <a:r>
              <a:rPr lang="en-US" sz="2824" dirty="0">
                <a:solidFill>
                  <a:srgbClr val="000000"/>
                </a:solidFill>
                <a:hlinkClick r:id="rId5"/>
              </a:rPr>
              <a:t>antibioticsafety@norc.org</a:t>
            </a:r>
            <a:r>
              <a:rPr lang="en-US" sz="2824" dirty="0">
                <a:solidFill>
                  <a:srgbClr val="000000"/>
                </a:solidFill>
              </a:rPr>
              <a:t> with any questions</a:t>
            </a:r>
          </a:p>
          <a:p>
            <a:endParaRPr lang="en-US" sz="2824" dirty="0"/>
          </a:p>
          <a:p>
            <a:endParaRPr lang="en-US" sz="2824" dirty="0"/>
          </a:p>
        </p:txBody>
      </p:sp>
      <p:pic>
        <p:nvPicPr>
          <p:cNvPr id="5" name="Picture 4" descr="This is an image of the project website for the AHRQ Safety Program for Improving Antibiotic Use." title="Project websit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2157" y="4100831"/>
            <a:ext cx="3928782" cy="2459279"/>
          </a:xfrm>
          <a:prstGeom prst="rect">
            <a:avLst/>
          </a:prstGeom>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endParaRPr lang="en-US" dirty="0"/>
          </a:p>
        </p:txBody>
      </p:sp>
    </p:spTree>
    <p:custDataLst>
      <p:tags r:id="rId1"/>
    </p:custDataLst>
    <p:extLst>
      <p:ext uri="{BB962C8B-B14F-4D97-AF65-F5344CB8AC3E}">
        <p14:creationId xmlns:p14="http://schemas.microsoft.com/office/powerpoint/2010/main" val="3245752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0" y="-8291"/>
            <a:ext cx="9158056" cy="686629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2" name="Title 1"/>
          <p:cNvSpPr>
            <a:spLocks noGrp="1"/>
          </p:cNvSpPr>
          <p:nvPr>
            <p:ph type="title"/>
          </p:nvPr>
        </p:nvSpPr>
        <p:spPr>
          <a:xfrm>
            <a:off x="76200" y="390525"/>
            <a:ext cx="8505825" cy="1143000"/>
          </a:xfrm>
        </p:spPr>
        <p:txBody>
          <a:bodyPr/>
          <a:lstStyle/>
          <a:p>
            <a:r>
              <a:rPr lang="en-US" dirty="0"/>
              <a:t>Antibiotics are vastly over-prescribed to older adults</a:t>
            </a:r>
          </a:p>
        </p:txBody>
      </p:sp>
      <p:pic>
        <p:nvPicPr>
          <p:cNvPr id="6" name="Content Placeholder 5"/>
          <p:cNvPicPr>
            <a:picLocks noGrp="1" noChangeAspect="1"/>
          </p:cNvPicPr>
          <p:nvPr>
            <p:ph idx="1"/>
          </p:nvPr>
        </p:nvPicPr>
        <p:blipFill>
          <a:blip r:embed="rId3"/>
          <a:stretch>
            <a:fillRect/>
          </a:stretch>
        </p:blipFill>
        <p:spPr>
          <a:xfrm>
            <a:off x="28353" y="2023416"/>
            <a:ext cx="9056913" cy="2802876"/>
          </a:xfrm>
          <a:prstGeom prst="rect">
            <a:avLst/>
          </a:prstGeom>
        </p:spPr>
      </p:pic>
      <p:sp>
        <p:nvSpPr>
          <p:cNvPr id="4" name="Date Placeholder 3"/>
          <p:cNvSpPr>
            <a:spLocks noGrp="1"/>
          </p:cNvSpPr>
          <p:nvPr>
            <p:ph type="dt" sz="half" idx="10"/>
          </p:nvPr>
        </p:nvSpPr>
        <p:spPr/>
        <p:txBody>
          <a:bodyPr/>
          <a:lstStyle/>
          <a:p>
            <a:fld id="{8F58E60C-8F5C-45CF-8D93-5ACE40AB6C7C}" type="datetime4">
              <a:rPr lang="en-US" altLang="en-US" smtClean="0"/>
              <a:pPr/>
              <a:t>July 18, 2018</a:t>
            </a:fld>
            <a:endParaRPr lang="en-US" altLang="en-US">
              <a:latin typeface="Times" panose="02020603050405020304" pitchFamily="18" charset="0"/>
            </a:endParaRPr>
          </a:p>
        </p:txBody>
      </p:sp>
      <p:sp>
        <p:nvSpPr>
          <p:cNvPr id="5" name="Slide Number Placeholder 4"/>
          <p:cNvSpPr>
            <a:spLocks noGrp="1"/>
          </p:cNvSpPr>
          <p:nvPr>
            <p:ph type="sldNum" sz="quarter" idx="12"/>
          </p:nvPr>
        </p:nvSpPr>
        <p:spPr/>
        <p:txBody>
          <a:bodyPr/>
          <a:lstStyle/>
          <a:p>
            <a:fld id="{034166BE-65DF-48DC-B97C-3DB6E87BCC30}" type="slidenum">
              <a:rPr lang="en-US" altLang="en-US" smtClean="0"/>
              <a:pPr/>
              <a:t>3</a:t>
            </a:fld>
            <a:endParaRPr lang="en-US" altLang="en-US"/>
          </a:p>
        </p:txBody>
      </p:sp>
      <p:sp>
        <p:nvSpPr>
          <p:cNvPr id="7" name="TextBox 6"/>
          <p:cNvSpPr txBox="1"/>
          <p:nvPr/>
        </p:nvSpPr>
        <p:spPr>
          <a:xfrm>
            <a:off x="304800" y="4572000"/>
            <a:ext cx="1905000" cy="338554"/>
          </a:xfrm>
          <a:prstGeom prst="rect">
            <a:avLst/>
          </a:prstGeom>
          <a:solidFill>
            <a:schemeClr val="bg1"/>
          </a:solidFill>
          <a:ln>
            <a:solidFill>
              <a:srgbClr val="FF0000"/>
            </a:solidFill>
          </a:ln>
        </p:spPr>
        <p:txBody>
          <a:bodyPr wrap="square" rtlCol="0">
            <a:spAutoFit/>
          </a:bodyPr>
          <a:lstStyle/>
          <a:p>
            <a:r>
              <a:rPr lang="en-US" sz="1600" dirty="0">
                <a:latin typeface="+mn-lt"/>
              </a:rPr>
              <a:t>Nausea/Vomiting</a:t>
            </a:r>
          </a:p>
        </p:txBody>
      </p:sp>
      <p:sp>
        <p:nvSpPr>
          <p:cNvPr id="10" name="TextBox 9"/>
          <p:cNvSpPr txBox="1"/>
          <p:nvPr/>
        </p:nvSpPr>
        <p:spPr>
          <a:xfrm>
            <a:off x="2438400" y="4099881"/>
            <a:ext cx="1371600" cy="338554"/>
          </a:xfrm>
          <a:prstGeom prst="rect">
            <a:avLst/>
          </a:prstGeom>
          <a:solidFill>
            <a:schemeClr val="bg1"/>
          </a:solidFill>
          <a:ln>
            <a:solidFill>
              <a:srgbClr val="FF0000"/>
            </a:solidFill>
          </a:ln>
        </p:spPr>
        <p:txBody>
          <a:bodyPr wrap="square" rtlCol="0">
            <a:spAutoFit/>
          </a:bodyPr>
          <a:lstStyle/>
          <a:p>
            <a:r>
              <a:rPr lang="en-US" sz="1600" dirty="0">
                <a:latin typeface="+mn-lt"/>
              </a:rPr>
              <a:t>Kidney injury</a:t>
            </a:r>
          </a:p>
        </p:txBody>
      </p:sp>
      <p:sp>
        <p:nvSpPr>
          <p:cNvPr id="11" name="TextBox 10"/>
          <p:cNvSpPr txBox="1"/>
          <p:nvPr/>
        </p:nvSpPr>
        <p:spPr>
          <a:xfrm>
            <a:off x="3886200" y="3858673"/>
            <a:ext cx="1828800" cy="579762"/>
          </a:xfrm>
          <a:prstGeom prst="rect">
            <a:avLst/>
          </a:prstGeom>
          <a:solidFill>
            <a:schemeClr val="bg1"/>
          </a:solidFill>
          <a:ln>
            <a:solidFill>
              <a:srgbClr val="FF0000"/>
            </a:solidFill>
          </a:ln>
        </p:spPr>
        <p:txBody>
          <a:bodyPr wrap="square" rtlCol="0">
            <a:spAutoFit/>
          </a:bodyPr>
          <a:lstStyle/>
          <a:p>
            <a:r>
              <a:rPr lang="en-US" sz="1600" i="1" dirty="0">
                <a:latin typeface="+mn-lt"/>
              </a:rPr>
              <a:t>Clostridium Difficile </a:t>
            </a:r>
            <a:r>
              <a:rPr lang="en-US" sz="1600" dirty="0">
                <a:latin typeface="+mn-lt"/>
              </a:rPr>
              <a:t>Infection</a:t>
            </a:r>
            <a:endParaRPr lang="en-US" sz="1600" i="1" dirty="0">
              <a:latin typeface="+mn-lt"/>
            </a:endParaRPr>
          </a:p>
        </p:txBody>
      </p:sp>
      <p:sp>
        <p:nvSpPr>
          <p:cNvPr id="12" name="TextBox 11"/>
          <p:cNvSpPr txBox="1"/>
          <p:nvPr/>
        </p:nvSpPr>
        <p:spPr>
          <a:xfrm>
            <a:off x="7467600" y="4269158"/>
            <a:ext cx="670264" cy="338554"/>
          </a:xfrm>
          <a:prstGeom prst="rect">
            <a:avLst/>
          </a:prstGeom>
          <a:solidFill>
            <a:schemeClr val="bg1"/>
          </a:solidFill>
          <a:ln>
            <a:solidFill>
              <a:srgbClr val="FF0000"/>
            </a:solidFill>
          </a:ln>
        </p:spPr>
        <p:txBody>
          <a:bodyPr wrap="square" rtlCol="0">
            <a:spAutoFit/>
          </a:bodyPr>
          <a:lstStyle/>
          <a:p>
            <a:r>
              <a:rPr lang="en-US" sz="1600" dirty="0">
                <a:latin typeface="+mn-lt"/>
              </a:rPr>
              <a:t>Rash</a:t>
            </a:r>
          </a:p>
        </p:txBody>
      </p:sp>
      <p:sp>
        <p:nvSpPr>
          <p:cNvPr id="13" name="TextBox 12"/>
          <p:cNvSpPr txBox="1"/>
          <p:nvPr/>
        </p:nvSpPr>
        <p:spPr>
          <a:xfrm>
            <a:off x="5938951" y="3930604"/>
            <a:ext cx="1219200" cy="338554"/>
          </a:xfrm>
          <a:prstGeom prst="rect">
            <a:avLst/>
          </a:prstGeom>
          <a:solidFill>
            <a:schemeClr val="bg1"/>
          </a:solidFill>
          <a:ln>
            <a:solidFill>
              <a:srgbClr val="FF0000"/>
            </a:solidFill>
          </a:ln>
        </p:spPr>
        <p:txBody>
          <a:bodyPr wrap="square" rtlCol="0">
            <a:spAutoFit/>
          </a:bodyPr>
          <a:lstStyle/>
          <a:p>
            <a:r>
              <a:rPr lang="en-US" sz="1600" dirty="0">
                <a:latin typeface="+mn-lt"/>
              </a:rPr>
              <a:t>Liver injury</a:t>
            </a:r>
          </a:p>
        </p:txBody>
      </p:sp>
      <p:grpSp>
        <p:nvGrpSpPr>
          <p:cNvPr id="49" name="Group 48"/>
          <p:cNvGrpSpPr/>
          <p:nvPr/>
        </p:nvGrpSpPr>
        <p:grpSpPr>
          <a:xfrm>
            <a:off x="138558" y="-12582788"/>
            <a:ext cx="8836501" cy="12973313"/>
            <a:chOff x="33540" y="-556107"/>
            <a:chExt cx="8836501" cy="12973313"/>
          </a:xfrm>
        </p:grpSpPr>
        <p:grpSp>
          <p:nvGrpSpPr>
            <p:cNvPr id="33" name="Group 32"/>
            <p:cNvGrpSpPr/>
            <p:nvPr/>
          </p:nvGrpSpPr>
          <p:grpSpPr>
            <a:xfrm>
              <a:off x="335045" y="-556107"/>
              <a:ext cx="8534996" cy="6473281"/>
              <a:chOff x="381000" y="-28246"/>
              <a:chExt cx="8534996" cy="6473281"/>
            </a:xfrm>
            <a:noFill/>
          </p:grpSpPr>
          <p:grpSp>
            <p:nvGrpSpPr>
              <p:cNvPr id="26" name="Group 25"/>
              <p:cNvGrpSpPr/>
              <p:nvPr/>
            </p:nvGrpSpPr>
            <p:grpSpPr>
              <a:xfrm>
                <a:off x="649104" y="1964449"/>
                <a:ext cx="8165199" cy="1727058"/>
                <a:chOff x="649104" y="1964449"/>
                <a:chExt cx="8165199" cy="1727058"/>
              </a:xfrm>
              <a:grpFill/>
            </p:grpSpPr>
            <p:pic>
              <p:nvPicPr>
                <p:cNvPr id="15" name="Picture 14"/>
                <p:cNvPicPr>
                  <a:picLocks noChangeAspect="1"/>
                </p:cNvPicPr>
                <p:nvPr/>
              </p:nvPicPr>
              <p:blipFill>
                <a:blip r:embed="rId4"/>
                <a:stretch>
                  <a:fillRect/>
                </a:stretch>
              </p:blipFill>
              <p:spPr>
                <a:xfrm>
                  <a:off x="1148105" y="2464449"/>
                  <a:ext cx="642133" cy="312505"/>
                </a:xfrm>
                <a:prstGeom prst="rect">
                  <a:avLst/>
                </a:prstGeom>
                <a:grpFill/>
                <a:scene3d>
                  <a:camera prst="orthographicFront">
                    <a:rot lat="0" lon="0" rev="19499999"/>
                  </a:camera>
                  <a:lightRig rig="threePt" dir="t"/>
                </a:scene3d>
              </p:spPr>
            </p:pic>
            <p:pic>
              <p:nvPicPr>
                <p:cNvPr id="16" name="Picture 15"/>
                <p:cNvPicPr>
                  <a:picLocks noChangeAspect="1"/>
                </p:cNvPicPr>
                <p:nvPr/>
              </p:nvPicPr>
              <p:blipFill>
                <a:blip r:embed="rId4"/>
                <a:stretch>
                  <a:fillRect/>
                </a:stretch>
              </p:blipFill>
              <p:spPr>
                <a:xfrm>
                  <a:off x="5562600" y="2431159"/>
                  <a:ext cx="609600" cy="296672"/>
                </a:xfrm>
                <a:prstGeom prst="rect">
                  <a:avLst/>
                </a:prstGeom>
                <a:grpFill/>
                <a:scene3d>
                  <a:camera prst="orthographicFront">
                    <a:rot lat="0" lon="0" rev="19499999"/>
                  </a:camera>
                  <a:lightRig rig="threePt" dir="t"/>
                </a:scene3d>
              </p:spPr>
            </p:pic>
            <p:pic>
              <p:nvPicPr>
                <p:cNvPr id="17" name="Picture 16"/>
                <p:cNvPicPr>
                  <a:picLocks noChangeAspect="1"/>
                </p:cNvPicPr>
                <p:nvPr/>
              </p:nvPicPr>
              <p:blipFill>
                <a:blip r:embed="rId4"/>
                <a:stretch>
                  <a:fillRect/>
                </a:stretch>
              </p:blipFill>
              <p:spPr>
                <a:xfrm>
                  <a:off x="3352800" y="3234621"/>
                  <a:ext cx="609679" cy="296711"/>
                </a:xfrm>
                <a:prstGeom prst="rect">
                  <a:avLst/>
                </a:prstGeom>
                <a:grpFill/>
                <a:scene3d>
                  <a:camera prst="orthographicFront">
                    <a:rot lat="0" lon="0" rev="900000"/>
                  </a:camera>
                  <a:lightRig rig="threePt" dir="t"/>
                </a:scene3d>
              </p:spPr>
            </p:pic>
            <p:pic>
              <p:nvPicPr>
                <p:cNvPr id="18" name="Picture 17"/>
                <p:cNvPicPr>
                  <a:picLocks noChangeAspect="1"/>
                </p:cNvPicPr>
                <p:nvPr/>
              </p:nvPicPr>
              <p:blipFill>
                <a:blip r:embed="rId4"/>
                <a:stretch>
                  <a:fillRect/>
                </a:stretch>
              </p:blipFill>
              <p:spPr>
                <a:xfrm>
                  <a:off x="7200880" y="2361093"/>
                  <a:ext cx="533440" cy="259608"/>
                </a:xfrm>
                <a:prstGeom prst="rect">
                  <a:avLst/>
                </a:prstGeom>
                <a:grpFill/>
                <a:scene3d>
                  <a:camera prst="orthographicFront">
                    <a:rot lat="0" lon="0" rev="2400000"/>
                  </a:camera>
                  <a:lightRig rig="threePt" dir="t"/>
                </a:scene3d>
              </p:spPr>
            </p:pic>
            <p:pic>
              <p:nvPicPr>
                <p:cNvPr id="19" name="Picture 18"/>
                <p:cNvPicPr>
                  <a:picLocks noChangeAspect="1"/>
                </p:cNvPicPr>
                <p:nvPr/>
              </p:nvPicPr>
              <p:blipFill>
                <a:blip r:embed="rId4"/>
                <a:stretch>
                  <a:fillRect/>
                </a:stretch>
              </p:blipFill>
              <p:spPr>
                <a:xfrm>
                  <a:off x="2278067" y="2055772"/>
                  <a:ext cx="627373" cy="305322"/>
                </a:xfrm>
                <a:prstGeom prst="rect">
                  <a:avLst/>
                </a:prstGeom>
                <a:grpFill/>
                <a:scene3d>
                  <a:camera prst="orthographicFront">
                    <a:rot lat="0" lon="0" rev="2700000"/>
                  </a:camera>
                  <a:lightRig rig="threePt" dir="t"/>
                </a:scene3d>
              </p:spPr>
            </p:pic>
            <p:pic>
              <p:nvPicPr>
                <p:cNvPr id="20" name="Picture 19"/>
                <p:cNvPicPr>
                  <a:picLocks noChangeAspect="1"/>
                </p:cNvPicPr>
                <p:nvPr/>
              </p:nvPicPr>
              <p:blipFill>
                <a:blip r:embed="rId4"/>
                <a:stretch>
                  <a:fillRect/>
                </a:stretch>
              </p:blipFill>
              <p:spPr>
                <a:xfrm>
                  <a:off x="4127418" y="1964449"/>
                  <a:ext cx="617161" cy="300352"/>
                </a:xfrm>
                <a:prstGeom prst="rect">
                  <a:avLst/>
                </a:prstGeom>
                <a:grpFill/>
                <a:scene3d>
                  <a:camera prst="orthographicFront">
                    <a:rot lat="0" lon="0" rev="1800000"/>
                  </a:camera>
                  <a:lightRig rig="threePt" dir="t"/>
                </a:scene3d>
              </p:spPr>
            </p:pic>
            <p:pic>
              <p:nvPicPr>
                <p:cNvPr id="21" name="Picture 20"/>
                <p:cNvPicPr>
                  <a:picLocks noChangeAspect="1"/>
                </p:cNvPicPr>
                <p:nvPr/>
              </p:nvPicPr>
              <p:blipFill>
                <a:blip r:embed="rId4"/>
                <a:stretch>
                  <a:fillRect/>
                </a:stretch>
              </p:blipFill>
              <p:spPr>
                <a:xfrm>
                  <a:off x="6666175" y="3086286"/>
                  <a:ext cx="573669" cy="279186"/>
                </a:xfrm>
                <a:prstGeom prst="rect">
                  <a:avLst/>
                </a:prstGeom>
                <a:grpFill/>
                <a:scene3d>
                  <a:camera prst="orthographicFront">
                    <a:rot lat="0" lon="0" rev="19799999"/>
                  </a:camera>
                  <a:lightRig rig="threePt" dir="t"/>
                </a:scene3d>
              </p:spPr>
            </p:pic>
            <p:pic>
              <p:nvPicPr>
                <p:cNvPr id="22" name="Picture 21"/>
                <p:cNvPicPr>
                  <a:picLocks noChangeAspect="1"/>
                </p:cNvPicPr>
                <p:nvPr/>
              </p:nvPicPr>
              <p:blipFill>
                <a:blip r:embed="rId4"/>
                <a:stretch>
                  <a:fillRect/>
                </a:stretch>
              </p:blipFill>
              <p:spPr>
                <a:xfrm>
                  <a:off x="649104" y="3382976"/>
                  <a:ext cx="633967" cy="308531"/>
                </a:xfrm>
                <a:prstGeom prst="rect">
                  <a:avLst/>
                </a:prstGeom>
                <a:grpFill/>
                <a:scene3d>
                  <a:camera prst="orthographicFront">
                    <a:rot lat="0" lon="0" rev="1500000"/>
                  </a:camera>
                  <a:lightRig rig="threePt" dir="t"/>
                </a:scene3d>
              </p:spPr>
            </p:pic>
            <p:pic>
              <p:nvPicPr>
                <p:cNvPr id="23" name="Picture 22"/>
                <p:cNvPicPr>
                  <a:picLocks noChangeAspect="1"/>
                </p:cNvPicPr>
                <p:nvPr/>
              </p:nvPicPr>
              <p:blipFill>
                <a:blip r:embed="rId4"/>
                <a:stretch>
                  <a:fillRect/>
                </a:stretch>
              </p:blipFill>
              <p:spPr>
                <a:xfrm>
                  <a:off x="8137864" y="2378435"/>
                  <a:ext cx="676439" cy="329201"/>
                </a:xfrm>
                <a:prstGeom prst="rect">
                  <a:avLst/>
                </a:prstGeom>
                <a:grpFill/>
                <a:scene3d>
                  <a:camera prst="orthographicFront">
                    <a:rot lat="0" lon="0" rev="1800000"/>
                  </a:camera>
                  <a:lightRig rig="threePt" dir="t"/>
                </a:scene3d>
              </p:spPr>
            </p:pic>
            <p:pic>
              <p:nvPicPr>
                <p:cNvPr id="24" name="Picture 23"/>
                <p:cNvPicPr>
                  <a:picLocks noChangeAspect="1"/>
                </p:cNvPicPr>
                <p:nvPr/>
              </p:nvPicPr>
              <p:blipFill>
                <a:blip r:embed="rId4"/>
                <a:stretch>
                  <a:fillRect/>
                </a:stretch>
              </p:blipFill>
              <p:spPr>
                <a:xfrm>
                  <a:off x="4975597" y="3161432"/>
                  <a:ext cx="667511" cy="324856"/>
                </a:xfrm>
                <a:prstGeom prst="rect">
                  <a:avLst/>
                </a:prstGeom>
                <a:grpFill/>
                <a:scene3d>
                  <a:camera prst="orthographicFront">
                    <a:rot lat="0" lon="0" rev="1800000"/>
                  </a:camera>
                  <a:lightRig rig="threePt" dir="t"/>
                </a:scene3d>
              </p:spPr>
            </p:pic>
            <p:pic>
              <p:nvPicPr>
                <p:cNvPr id="25" name="Picture 24"/>
                <p:cNvPicPr>
                  <a:picLocks noChangeAspect="1"/>
                </p:cNvPicPr>
                <p:nvPr/>
              </p:nvPicPr>
              <p:blipFill>
                <a:blip r:embed="rId4"/>
                <a:stretch>
                  <a:fillRect/>
                </a:stretch>
              </p:blipFill>
              <p:spPr>
                <a:xfrm>
                  <a:off x="1905000" y="3019064"/>
                  <a:ext cx="627734" cy="305498"/>
                </a:xfrm>
                <a:prstGeom prst="rect">
                  <a:avLst/>
                </a:prstGeom>
                <a:grpFill/>
                <a:scene3d>
                  <a:camera prst="orthographicFront">
                    <a:rot lat="0" lon="0" rev="1500000"/>
                  </a:camera>
                  <a:lightRig rig="threePt" dir="t"/>
                </a:scene3d>
              </p:spPr>
            </p:pic>
          </p:grpSp>
          <p:pic>
            <p:nvPicPr>
              <p:cNvPr id="27" name="Picture 26"/>
              <p:cNvPicPr>
                <a:picLocks noChangeAspect="1"/>
              </p:cNvPicPr>
              <p:nvPr/>
            </p:nvPicPr>
            <p:blipFill>
              <a:blip r:embed="rId5"/>
              <a:stretch>
                <a:fillRect/>
              </a:stretch>
            </p:blipFill>
            <p:spPr>
              <a:xfrm>
                <a:off x="381000" y="4433181"/>
                <a:ext cx="8266892" cy="2011854"/>
              </a:xfrm>
              <a:prstGeom prst="rect">
                <a:avLst/>
              </a:prstGeom>
              <a:grpFill/>
            </p:spPr>
          </p:pic>
          <p:pic>
            <p:nvPicPr>
              <p:cNvPr id="28" name="Picture 27"/>
              <p:cNvPicPr>
                <a:picLocks noChangeAspect="1"/>
              </p:cNvPicPr>
              <p:nvPr/>
            </p:nvPicPr>
            <p:blipFill>
              <a:blip r:embed="rId5"/>
              <a:stretch>
                <a:fillRect/>
              </a:stretch>
            </p:blipFill>
            <p:spPr>
              <a:xfrm>
                <a:off x="649104" y="-28246"/>
                <a:ext cx="8266892" cy="2011854"/>
              </a:xfrm>
              <a:prstGeom prst="rect">
                <a:avLst/>
              </a:prstGeom>
              <a:grpFill/>
            </p:spPr>
          </p:pic>
        </p:grpSp>
        <p:grpSp>
          <p:nvGrpSpPr>
            <p:cNvPr id="34" name="Group 33"/>
            <p:cNvGrpSpPr/>
            <p:nvPr/>
          </p:nvGrpSpPr>
          <p:grpSpPr>
            <a:xfrm>
              <a:off x="33540" y="5943925"/>
              <a:ext cx="8534996" cy="6473281"/>
              <a:chOff x="381000" y="-28246"/>
              <a:chExt cx="8534996" cy="6473281"/>
            </a:xfrm>
          </p:grpSpPr>
          <p:grpSp>
            <p:nvGrpSpPr>
              <p:cNvPr id="35" name="Group 34"/>
              <p:cNvGrpSpPr/>
              <p:nvPr/>
            </p:nvGrpSpPr>
            <p:grpSpPr>
              <a:xfrm>
                <a:off x="649104" y="1964449"/>
                <a:ext cx="8165199" cy="1727058"/>
                <a:chOff x="649104" y="1964449"/>
                <a:chExt cx="8165199" cy="1727058"/>
              </a:xfrm>
            </p:grpSpPr>
            <p:pic>
              <p:nvPicPr>
                <p:cNvPr id="38" name="Picture 37"/>
                <p:cNvPicPr>
                  <a:picLocks noChangeAspect="1"/>
                </p:cNvPicPr>
                <p:nvPr/>
              </p:nvPicPr>
              <p:blipFill>
                <a:blip r:embed="rId4"/>
                <a:stretch>
                  <a:fillRect/>
                </a:stretch>
              </p:blipFill>
              <p:spPr>
                <a:xfrm>
                  <a:off x="1148105" y="2464449"/>
                  <a:ext cx="642133" cy="312505"/>
                </a:xfrm>
                <a:prstGeom prst="rect">
                  <a:avLst/>
                </a:prstGeom>
                <a:scene3d>
                  <a:camera prst="orthographicFront">
                    <a:rot lat="0" lon="0" rev="19499999"/>
                  </a:camera>
                  <a:lightRig rig="threePt" dir="t"/>
                </a:scene3d>
              </p:spPr>
            </p:pic>
            <p:pic>
              <p:nvPicPr>
                <p:cNvPr id="39" name="Picture 38"/>
                <p:cNvPicPr>
                  <a:picLocks noChangeAspect="1"/>
                </p:cNvPicPr>
                <p:nvPr/>
              </p:nvPicPr>
              <p:blipFill>
                <a:blip r:embed="rId4"/>
                <a:stretch>
                  <a:fillRect/>
                </a:stretch>
              </p:blipFill>
              <p:spPr>
                <a:xfrm>
                  <a:off x="5562600" y="2431159"/>
                  <a:ext cx="609600" cy="296672"/>
                </a:xfrm>
                <a:prstGeom prst="rect">
                  <a:avLst/>
                </a:prstGeom>
                <a:scene3d>
                  <a:camera prst="orthographicFront">
                    <a:rot lat="0" lon="0" rev="19499999"/>
                  </a:camera>
                  <a:lightRig rig="threePt" dir="t"/>
                </a:scene3d>
              </p:spPr>
            </p:pic>
            <p:pic>
              <p:nvPicPr>
                <p:cNvPr id="40" name="Picture 39"/>
                <p:cNvPicPr>
                  <a:picLocks noChangeAspect="1"/>
                </p:cNvPicPr>
                <p:nvPr/>
              </p:nvPicPr>
              <p:blipFill>
                <a:blip r:embed="rId4"/>
                <a:stretch>
                  <a:fillRect/>
                </a:stretch>
              </p:blipFill>
              <p:spPr>
                <a:xfrm>
                  <a:off x="3352800" y="3234621"/>
                  <a:ext cx="609679" cy="296711"/>
                </a:xfrm>
                <a:prstGeom prst="rect">
                  <a:avLst/>
                </a:prstGeom>
                <a:scene3d>
                  <a:camera prst="orthographicFront">
                    <a:rot lat="0" lon="0" rev="900000"/>
                  </a:camera>
                  <a:lightRig rig="threePt" dir="t"/>
                </a:scene3d>
              </p:spPr>
            </p:pic>
            <p:pic>
              <p:nvPicPr>
                <p:cNvPr id="41" name="Picture 40"/>
                <p:cNvPicPr>
                  <a:picLocks noChangeAspect="1"/>
                </p:cNvPicPr>
                <p:nvPr/>
              </p:nvPicPr>
              <p:blipFill>
                <a:blip r:embed="rId4"/>
                <a:stretch>
                  <a:fillRect/>
                </a:stretch>
              </p:blipFill>
              <p:spPr>
                <a:xfrm>
                  <a:off x="7200880" y="2361093"/>
                  <a:ext cx="533440" cy="259608"/>
                </a:xfrm>
                <a:prstGeom prst="rect">
                  <a:avLst/>
                </a:prstGeom>
                <a:scene3d>
                  <a:camera prst="orthographicFront">
                    <a:rot lat="0" lon="0" rev="2400000"/>
                  </a:camera>
                  <a:lightRig rig="threePt" dir="t"/>
                </a:scene3d>
              </p:spPr>
            </p:pic>
            <p:pic>
              <p:nvPicPr>
                <p:cNvPr id="42" name="Picture 41"/>
                <p:cNvPicPr>
                  <a:picLocks noChangeAspect="1"/>
                </p:cNvPicPr>
                <p:nvPr/>
              </p:nvPicPr>
              <p:blipFill>
                <a:blip r:embed="rId4"/>
                <a:stretch>
                  <a:fillRect/>
                </a:stretch>
              </p:blipFill>
              <p:spPr>
                <a:xfrm>
                  <a:off x="2278067" y="2055772"/>
                  <a:ext cx="627373" cy="305322"/>
                </a:xfrm>
                <a:prstGeom prst="rect">
                  <a:avLst/>
                </a:prstGeom>
                <a:scene3d>
                  <a:camera prst="orthographicFront">
                    <a:rot lat="0" lon="0" rev="2700000"/>
                  </a:camera>
                  <a:lightRig rig="threePt" dir="t"/>
                </a:scene3d>
              </p:spPr>
            </p:pic>
            <p:pic>
              <p:nvPicPr>
                <p:cNvPr id="43" name="Picture 42"/>
                <p:cNvPicPr>
                  <a:picLocks noChangeAspect="1"/>
                </p:cNvPicPr>
                <p:nvPr/>
              </p:nvPicPr>
              <p:blipFill>
                <a:blip r:embed="rId4"/>
                <a:stretch>
                  <a:fillRect/>
                </a:stretch>
              </p:blipFill>
              <p:spPr>
                <a:xfrm>
                  <a:off x="4127418" y="1964449"/>
                  <a:ext cx="617161" cy="300352"/>
                </a:xfrm>
                <a:prstGeom prst="rect">
                  <a:avLst/>
                </a:prstGeom>
                <a:scene3d>
                  <a:camera prst="orthographicFront">
                    <a:rot lat="0" lon="0" rev="1800000"/>
                  </a:camera>
                  <a:lightRig rig="threePt" dir="t"/>
                </a:scene3d>
              </p:spPr>
            </p:pic>
            <p:pic>
              <p:nvPicPr>
                <p:cNvPr id="44" name="Picture 43"/>
                <p:cNvPicPr>
                  <a:picLocks noChangeAspect="1"/>
                </p:cNvPicPr>
                <p:nvPr/>
              </p:nvPicPr>
              <p:blipFill>
                <a:blip r:embed="rId4"/>
                <a:stretch>
                  <a:fillRect/>
                </a:stretch>
              </p:blipFill>
              <p:spPr>
                <a:xfrm>
                  <a:off x="6666175" y="3086286"/>
                  <a:ext cx="573669" cy="279186"/>
                </a:xfrm>
                <a:prstGeom prst="rect">
                  <a:avLst/>
                </a:prstGeom>
                <a:scene3d>
                  <a:camera prst="orthographicFront">
                    <a:rot lat="0" lon="0" rev="19799999"/>
                  </a:camera>
                  <a:lightRig rig="threePt" dir="t"/>
                </a:scene3d>
              </p:spPr>
            </p:pic>
            <p:pic>
              <p:nvPicPr>
                <p:cNvPr id="45" name="Picture 44"/>
                <p:cNvPicPr>
                  <a:picLocks noChangeAspect="1"/>
                </p:cNvPicPr>
                <p:nvPr/>
              </p:nvPicPr>
              <p:blipFill>
                <a:blip r:embed="rId4"/>
                <a:stretch>
                  <a:fillRect/>
                </a:stretch>
              </p:blipFill>
              <p:spPr>
                <a:xfrm>
                  <a:off x="649104" y="3382976"/>
                  <a:ext cx="633967" cy="308531"/>
                </a:xfrm>
                <a:prstGeom prst="rect">
                  <a:avLst/>
                </a:prstGeom>
                <a:scene3d>
                  <a:camera prst="orthographicFront">
                    <a:rot lat="0" lon="0" rev="1500000"/>
                  </a:camera>
                  <a:lightRig rig="threePt" dir="t"/>
                </a:scene3d>
              </p:spPr>
            </p:pic>
            <p:pic>
              <p:nvPicPr>
                <p:cNvPr id="46" name="Picture 45"/>
                <p:cNvPicPr>
                  <a:picLocks noChangeAspect="1"/>
                </p:cNvPicPr>
                <p:nvPr/>
              </p:nvPicPr>
              <p:blipFill>
                <a:blip r:embed="rId4"/>
                <a:stretch>
                  <a:fillRect/>
                </a:stretch>
              </p:blipFill>
              <p:spPr>
                <a:xfrm>
                  <a:off x="8137864" y="2378435"/>
                  <a:ext cx="676439" cy="329201"/>
                </a:xfrm>
                <a:prstGeom prst="rect">
                  <a:avLst/>
                </a:prstGeom>
                <a:scene3d>
                  <a:camera prst="orthographicFront">
                    <a:rot lat="0" lon="0" rev="1800000"/>
                  </a:camera>
                  <a:lightRig rig="threePt" dir="t"/>
                </a:scene3d>
              </p:spPr>
            </p:pic>
            <p:pic>
              <p:nvPicPr>
                <p:cNvPr id="47" name="Picture 46"/>
                <p:cNvPicPr>
                  <a:picLocks noChangeAspect="1"/>
                </p:cNvPicPr>
                <p:nvPr/>
              </p:nvPicPr>
              <p:blipFill>
                <a:blip r:embed="rId4"/>
                <a:stretch>
                  <a:fillRect/>
                </a:stretch>
              </p:blipFill>
              <p:spPr>
                <a:xfrm>
                  <a:off x="4975597" y="3161432"/>
                  <a:ext cx="667511" cy="324856"/>
                </a:xfrm>
                <a:prstGeom prst="rect">
                  <a:avLst/>
                </a:prstGeom>
                <a:scene3d>
                  <a:camera prst="orthographicFront">
                    <a:rot lat="0" lon="0" rev="1800000"/>
                  </a:camera>
                  <a:lightRig rig="threePt" dir="t"/>
                </a:scene3d>
              </p:spPr>
            </p:pic>
            <p:pic>
              <p:nvPicPr>
                <p:cNvPr id="48" name="Picture 47"/>
                <p:cNvPicPr>
                  <a:picLocks noChangeAspect="1"/>
                </p:cNvPicPr>
                <p:nvPr/>
              </p:nvPicPr>
              <p:blipFill>
                <a:blip r:embed="rId4"/>
                <a:stretch>
                  <a:fillRect/>
                </a:stretch>
              </p:blipFill>
              <p:spPr>
                <a:xfrm>
                  <a:off x="1905000" y="3019064"/>
                  <a:ext cx="627734" cy="305498"/>
                </a:xfrm>
                <a:prstGeom prst="rect">
                  <a:avLst/>
                </a:prstGeom>
                <a:scene3d>
                  <a:camera prst="orthographicFront">
                    <a:rot lat="0" lon="0" rev="1500000"/>
                  </a:camera>
                  <a:lightRig rig="threePt" dir="t"/>
                </a:scene3d>
              </p:spPr>
            </p:pic>
          </p:grpSp>
          <p:pic>
            <p:nvPicPr>
              <p:cNvPr id="36" name="Picture 35"/>
              <p:cNvPicPr>
                <a:picLocks noChangeAspect="1"/>
              </p:cNvPicPr>
              <p:nvPr/>
            </p:nvPicPr>
            <p:blipFill>
              <a:blip r:embed="rId5"/>
              <a:stretch>
                <a:fillRect/>
              </a:stretch>
            </p:blipFill>
            <p:spPr>
              <a:xfrm>
                <a:off x="381000" y="4433181"/>
                <a:ext cx="8266892" cy="2011854"/>
              </a:xfrm>
              <a:prstGeom prst="rect">
                <a:avLst/>
              </a:prstGeom>
            </p:spPr>
          </p:pic>
          <p:pic>
            <p:nvPicPr>
              <p:cNvPr id="37" name="Picture 36"/>
              <p:cNvPicPr>
                <a:picLocks noChangeAspect="1"/>
              </p:cNvPicPr>
              <p:nvPr/>
            </p:nvPicPr>
            <p:blipFill>
              <a:blip r:embed="rId5"/>
              <a:stretch>
                <a:fillRect/>
              </a:stretch>
            </p:blipFill>
            <p:spPr>
              <a:xfrm>
                <a:off x="649104" y="-28246"/>
                <a:ext cx="8266892" cy="2011854"/>
              </a:xfrm>
              <a:prstGeom prst="rect">
                <a:avLst/>
              </a:prstGeom>
            </p:spPr>
          </p:pic>
        </p:grpSp>
      </p:grpSp>
    </p:spTree>
    <p:extLst>
      <p:ext uri="{BB962C8B-B14F-4D97-AF65-F5344CB8AC3E}">
        <p14:creationId xmlns:p14="http://schemas.microsoft.com/office/powerpoint/2010/main" val="22616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1.11111E-6 L 0.00695 1.88889 " pathEditMode="relative" rAng="0" ptsTypes="AA">
                                      <p:cBhvr>
                                        <p:cTn id="6" dur="5000" fill="hold"/>
                                        <p:tgtEl>
                                          <p:spTgt spid="49"/>
                                        </p:tgtEl>
                                        <p:attrNameLst>
                                          <p:attrName>ppt_x</p:attrName>
                                          <p:attrName>ppt_y</p:attrName>
                                        </p:attrNameLst>
                                      </p:cBhvr>
                                      <p:rCtr x="347" y="94444"/>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69" y="407804"/>
            <a:ext cx="8763000" cy="1143000"/>
          </a:xfrm>
        </p:spPr>
        <p:txBody>
          <a:bodyPr/>
          <a:lstStyle/>
          <a:p>
            <a:r>
              <a:rPr lang="en-US" dirty="0"/>
              <a:t>Antibiotic Exposure Leads to Resistance and Alters the Microbiome</a:t>
            </a:r>
          </a:p>
        </p:txBody>
      </p:sp>
      <p:pic>
        <p:nvPicPr>
          <p:cNvPr id="6" name="Content Placeholder 5"/>
          <p:cNvPicPr>
            <a:picLocks noGrp="1" noChangeAspect="1"/>
          </p:cNvPicPr>
          <p:nvPr>
            <p:ph idx="1"/>
          </p:nvPr>
        </p:nvPicPr>
        <p:blipFill>
          <a:blip r:embed="rId3"/>
          <a:stretch>
            <a:fillRect/>
          </a:stretch>
        </p:blipFill>
        <p:spPr>
          <a:xfrm>
            <a:off x="197070" y="2209800"/>
            <a:ext cx="8763000" cy="2796807"/>
          </a:xfrm>
          <a:prstGeom prst="rect">
            <a:avLst/>
          </a:prstGeom>
        </p:spPr>
      </p:pic>
      <p:sp>
        <p:nvSpPr>
          <p:cNvPr id="4" name="Date Placeholder 3"/>
          <p:cNvSpPr>
            <a:spLocks noGrp="1"/>
          </p:cNvSpPr>
          <p:nvPr>
            <p:ph type="dt" sz="half" idx="10"/>
          </p:nvPr>
        </p:nvSpPr>
        <p:spPr/>
        <p:txBody>
          <a:bodyPr/>
          <a:lstStyle/>
          <a:p>
            <a:fld id="{8F58E60C-8F5C-45CF-8D93-5ACE40AB6C7C}" type="datetime4">
              <a:rPr lang="en-US" altLang="en-US" smtClean="0"/>
              <a:pPr/>
              <a:t>July 18, 2018</a:t>
            </a:fld>
            <a:endParaRPr lang="en-US" altLang="en-US">
              <a:latin typeface="Times" panose="02020603050405020304" pitchFamily="18" charset="0"/>
            </a:endParaRPr>
          </a:p>
        </p:txBody>
      </p:sp>
      <p:sp>
        <p:nvSpPr>
          <p:cNvPr id="5" name="Slide Number Placeholder 4"/>
          <p:cNvSpPr>
            <a:spLocks noGrp="1"/>
          </p:cNvSpPr>
          <p:nvPr>
            <p:ph type="sldNum" sz="quarter" idx="12"/>
          </p:nvPr>
        </p:nvSpPr>
        <p:spPr/>
        <p:txBody>
          <a:bodyPr/>
          <a:lstStyle/>
          <a:p>
            <a:fld id="{034166BE-65DF-48DC-B97C-3DB6E87BCC30}" type="slidenum">
              <a:rPr lang="en-US" altLang="en-US" smtClean="0"/>
              <a:pPr/>
              <a:t>4</a:t>
            </a:fld>
            <a:endParaRPr lang="en-US" altLang="en-US"/>
          </a:p>
        </p:txBody>
      </p:sp>
      <p:pic>
        <p:nvPicPr>
          <p:cNvPr id="7" name="Picture 6"/>
          <p:cNvPicPr>
            <a:picLocks noChangeAspect="1"/>
          </p:cNvPicPr>
          <p:nvPr/>
        </p:nvPicPr>
        <p:blipFill>
          <a:blip r:embed="rId4"/>
          <a:stretch>
            <a:fillRect/>
          </a:stretch>
        </p:blipFill>
        <p:spPr>
          <a:xfrm>
            <a:off x="4343400" y="6324600"/>
            <a:ext cx="3426249" cy="377985"/>
          </a:xfrm>
          <a:prstGeom prst="rect">
            <a:avLst/>
          </a:prstGeom>
        </p:spPr>
      </p:pic>
    </p:spTree>
    <p:extLst>
      <p:ext uri="{BB962C8B-B14F-4D97-AF65-F5344CB8AC3E}">
        <p14:creationId xmlns:p14="http://schemas.microsoft.com/office/powerpoint/2010/main" val="1706591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517" y="387090"/>
            <a:ext cx="7772400" cy="1143000"/>
          </a:xfrm>
        </p:spPr>
        <p:txBody>
          <a:bodyPr/>
          <a:lstStyle/>
          <a:p>
            <a:r>
              <a:rPr lang="en-US" dirty="0"/>
              <a:t>We are Rapidly Losing Antibiotic Options</a:t>
            </a:r>
          </a:p>
        </p:txBody>
      </p:sp>
      <p:pic>
        <p:nvPicPr>
          <p:cNvPr id="6" name="Content Placeholder 5"/>
          <p:cNvPicPr>
            <a:picLocks noGrp="1" noChangeAspect="1"/>
          </p:cNvPicPr>
          <p:nvPr>
            <p:ph idx="1"/>
          </p:nvPr>
        </p:nvPicPr>
        <p:blipFill>
          <a:blip r:embed="rId3"/>
          <a:stretch>
            <a:fillRect/>
          </a:stretch>
        </p:blipFill>
        <p:spPr>
          <a:xfrm>
            <a:off x="76200" y="2133600"/>
            <a:ext cx="8975034" cy="3276600"/>
          </a:xfrm>
          <a:prstGeom prst="rect">
            <a:avLst/>
          </a:prstGeom>
        </p:spPr>
      </p:pic>
      <p:sp>
        <p:nvSpPr>
          <p:cNvPr id="4" name="Date Placeholder 3"/>
          <p:cNvSpPr>
            <a:spLocks noGrp="1"/>
          </p:cNvSpPr>
          <p:nvPr>
            <p:ph type="dt" sz="half" idx="10"/>
          </p:nvPr>
        </p:nvSpPr>
        <p:spPr/>
        <p:txBody>
          <a:bodyPr/>
          <a:lstStyle/>
          <a:p>
            <a:fld id="{8F58E60C-8F5C-45CF-8D93-5ACE40AB6C7C}" type="datetime4">
              <a:rPr lang="en-US" altLang="en-US" smtClean="0"/>
              <a:pPr/>
              <a:t>July 18, 2018</a:t>
            </a:fld>
            <a:endParaRPr lang="en-US" altLang="en-US">
              <a:latin typeface="Times" panose="02020603050405020304" pitchFamily="18" charset="0"/>
            </a:endParaRPr>
          </a:p>
        </p:txBody>
      </p:sp>
      <p:sp>
        <p:nvSpPr>
          <p:cNvPr id="5" name="Slide Number Placeholder 4"/>
          <p:cNvSpPr>
            <a:spLocks noGrp="1"/>
          </p:cNvSpPr>
          <p:nvPr>
            <p:ph type="sldNum" sz="quarter" idx="12"/>
          </p:nvPr>
        </p:nvSpPr>
        <p:spPr/>
        <p:txBody>
          <a:bodyPr/>
          <a:lstStyle/>
          <a:p>
            <a:fld id="{034166BE-65DF-48DC-B97C-3DB6E87BCC30}" type="slidenum">
              <a:rPr lang="en-US" altLang="en-US" smtClean="0"/>
              <a:pPr/>
              <a:t>5</a:t>
            </a:fld>
            <a:endParaRPr lang="en-US" altLang="en-US"/>
          </a:p>
        </p:txBody>
      </p:sp>
      <p:pic>
        <p:nvPicPr>
          <p:cNvPr id="7" name="Picture 6"/>
          <p:cNvPicPr>
            <a:picLocks noChangeAspect="1"/>
          </p:cNvPicPr>
          <p:nvPr/>
        </p:nvPicPr>
        <p:blipFill>
          <a:blip r:embed="rId4"/>
          <a:stretch>
            <a:fillRect/>
          </a:stretch>
        </p:blipFill>
        <p:spPr>
          <a:xfrm>
            <a:off x="4343400" y="6440407"/>
            <a:ext cx="3170195" cy="377985"/>
          </a:xfrm>
          <a:prstGeom prst="rect">
            <a:avLst/>
          </a:prstGeom>
        </p:spPr>
      </p:pic>
    </p:spTree>
    <p:extLst>
      <p:ext uri="{BB962C8B-B14F-4D97-AF65-F5344CB8AC3E}">
        <p14:creationId xmlns:p14="http://schemas.microsoft.com/office/powerpoint/2010/main" val="744520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0B38-542F-4709-943B-3D45B279D0DF}"/>
              </a:ext>
            </a:extLst>
          </p:cNvPr>
          <p:cNvSpPr>
            <a:spLocks noGrp="1"/>
          </p:cNvSpPr>
          <p:nvPr>
            <p:ph type="title"/>
          </p:nvPr>
        </p:nvSpPr>
        <p:spPr/>
        <p:txBody>
          <a:bodyPr/>
          <a:lstStyle/>
          <a:p>
            <a:r>
              <a:rPr lang="en-US" dirty="0"/>
              <a:t>What is </a:t>
            </a:r>
            <a:r>
              <a:rPr lang="en-US" b="1" dirty="0">
                <a:solidFill>
                  <a:srgbClr val="00B050"/>
                </a:solidFill>
              </a:rPr>
              <a:t>Antibiotic Stewardship?</a:t>
            </a:r>
          </a:p>
        </p:txBody>
      </p:sp>
      <p:sp>
        <p:nvSpPr>
          <p:cNvPr id="3" name="Text Placeholder 2">
            <a:extLst>
              <a:ext uri="{FF2B5EF4-FFF2-40B4-BE49-F238E27FC236}">
                <a16:creationId xmlns:a16="http://schemas.microsoft.com/office/drawing/2014/main" id="{CBE10F32-ED7E-4E5F-9AC6-82EDFF9A3BED}"/>
              </a:ext>
            </a:extLst>
          </p:cNvPr>
          <p:cNvSpPr>
            <a:spLocks noGrp="1"/>
          </p:cNvSpPr>
          <p:nvPr>
            <p:ph type="body" idx="1"/>
          </p:nvPr>
        </p:nvSpPr>
        <p:spPr>
          <a:xfrm>
            <a:off x="228600" y="1905000"/>
            <a:ext cx="7543800" cy="3235961"/>
          </a:xfrm>
        </p:spPr>
        <p:txBody>
          <a:bodyPr/>
          <a:lstStyle/>
          <a:p>
            <a:pPr marL="19050" indent="0">
              <a:buNone/>
            </a:pPr>
            <a:r>
              <a:rPr lang="en-US" b="1" i="1" dirty="0"/>
              <a:t>Appropriate</a:t>
            </a:r>
            <a:r>
              <a:rPr lang="en-US" b="1" dirty="0"/>
              <a:t> use of antibiotics</a:t>
            </a:r>
          </a:p>
          <a:p>
            <a:r>
              <a:rPr lang="en-US" dirty="0"/>
              <a:t>Right drug</a:t>
            </a:r>
          </a:p>
          <a:p>
            <a:r>
              <a:rPr lang="en-US" dirty="0"/>
              <a:t>Right dose</a:t>
            </a:r>
          </a:p>
          <a:p>
            <a:r>
              <a:rPr lang="en-US" dirty="0"/>
              <a:t>Right indication</a:t>
            </a:r>
          </a:p>
          <a:p>
            <a:r>
              <a:rPr lang="en-US" dirty="0"/>
              <a:t>Right duration</a:t>
            </a:r>
          </a:p>
        </p:txBody>
      </p:sp>
      <p:pic>
        <p:nvPicPr>
          <p:cNvPr id="4" name="Picture 3">
            <a:extLst>
              <a:ext uri="{FF2B5EF4-FFF2-40B4-BE49-F238E27FC236}">
                <a16:creationId xmlns:a16="http://schemas.microsoft.com/office/drawing/2014/main" id="{106A30D2-8640-4C6B-941B-27B03395E5D0}"/>
              </a:ext>
            </a:extLst>
          </p:cNvPr>
          <p:cNvPicPr>
            <a:picLocks noChangeAspect="1"/>
          </p:cNvPicPr>
          <p:nvPr/>
        </p:nvPicPr>
        <p:blipFill>
          <a:blip r:embed="rId3"/>
          <a:stretch>
            <a:fillRect/>
          </a:stretch>
        </p:blipFill>
        <p:spPr>
          <a:xfrm>
            <a:off x="5174293" y="2514600"/>
            <a:ext cx="3393555" cy="3425313"/>
          </a:xfrm>
          <a:prstGeom prst="rect">
            <a:avLst/>
          </a:prstGeom>
        </p:spPr>
      </p:pic>
    </p:spTree>
    <p:extLst>
      <p:ext uri="{BB962C8B-B14F-4D97-AF65-F5344CB8AC3E}">
        <p14:creationId xmlns:p14="http://schemas.microsoft.com/office/powerpoint/2010/main" val="270346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413CF-DCB4-49FE-9AC4-57B6CDFCAB00}"/>
              </a:ext>
            </a:extLst>
          </p:cNvPr>
          <p:cNvPicPr>
            <a:picLocks noChangeAspect="1"/>
          </p:cNvPicPr>
          <p:nvPr/>
        </p:nvPicPr>
        <p:blipFill>
          <a:blip r:embed="rId3"/>
          <a:stretch>
            <a:fillRect/>
          </a:stretch>
        </p:blipFill>
        <p:spPr>
          <a:xfrm>
            <a:off x="2962324" y="857250"/>
            <a:ext cx="3299993" cy="4752975"/>
          </a:xfrm>
          <a:prstGeom prst="rect">
            <a:avLst/>
          </a:prstGeom>
        </p:spPr>
      </p:pic>
      <p:sp>
        <p:nvSpPr>
          <p:cNvPr id="3" name="Rectangle 2">
            <a:extLst>
              <a:ext uri="{FF2B5EF4-FFF2-40B4-BE49-F238E27FC236}">
                <a16:creationId xmlns:a16="http://schemas.microsoft.com/office/drawing/2014/main" id="{0B2DC9B8-47DC-43BA-95C0-89FA59446AD9}"/>
              </a:ext>
            </a:extLst>
          </p:cNvPr>
          <p:cNvSpPr/>
          <p:nvPr/>
        </p:nvSpPr>
        <p:spPr>
          <a:xfrm>
            <a:off x="4097970" y="6330632"/>
            <a:ext cx="4572000" cy="461665"/>
          </a:xfrm>
          <a:prstGeom prst="rect">
            <a:avLst/>
          </a:prstGeom>
        </p:spPr>
        <p:txBody>
          <a:bodyPr>
            <a:spAutoFit/>
          </a:bodyPr>
          <a:lstStyle/>
          <a:p>
            <a:r>
              <a:rPr lang="en-US" sz="800" dirty="0">
                <a:hlinkClick r:id="rId4"/>
              </a:rPr>
              <a:t>http://www.darkcloudblogs.com/2017/09/inside-character-sheet-steward.html</a:t>
            </a:r>
            <a:endParaRPr lang="en-US" sz="800" dirty="0"/>
          </a:p>
          <a:p>
            <a:r>
              <a:rPr lang="en-US" sz="800" dirty="0">
                <a:hlinkClick r:id="rId5"/>
              </a:rPr>
              <a:t>https://twitter.com/ABsteward</a:t>
            </a:r>
            <a:endParaRPr lang="en-US" sz="800" dirty="0"/>
          </a:p>
          <a:p>
            <a:r>
              <a:rPr lang="en-US" sz="800" dirty="0"/>
              <a:t>Oxford Biosystems</a:t>
            </a:r>
          </a:p>
        </p:txBody>
      </p:sp>
      <p:pic>
        <p:nvPicPr>
          <p:cNvPr id="4" name="Picture 3">
            <a:extLst>
              <a:ext uri="{FF2B5EF4-FFF2-40B4-BE49-F238E27FC236}">
                <a16:creationId xmlns:a16="http://schemas.microsoft.com/office/drawing/2014/main" id="{F5570B40-1225-4672-9977-B0ABEC18C90D}"/>
              </a:ext>
            </a:extLst>
          </p:cNvPr>
          <p:cNvPicPr>
            <a:picLocks noChangeAspect="1"/>
          </p:cNvPicPr>
          <p:nvPr/>
        </p:nvPicPr>
        <p:blipFill>
          <a:blip r:embed="rId6"/>
          <a:stretch>
            <a:fillRect/>
          </a:stretch>
        </p:blipFill>
        <p:spPr>
          <a:xfrm>
            <a:off x="1952625" y="923192"/>
            <a:ext cx="5000585" cy="4963892"/>
          </a:xfrm>
          <a:prstGeom prst="rect">
            <a:avLst/>
          </a:prstGeom>
        </p:spPr>
      </p:pic>
      <p:grpSp>
        <p:nvGrpSpPr>
          <p:cNvPr id="7" name="Group 6">
            <a:extLst>
              <a:ext uri="{FF2B5EF4-FFF2-40B4-BE49-F238E27FC236}">
                <a16:creationId xmlns:a16="http://schemas.microsoft.com/office/drawing/2014/main" id="{0610A1D0-A535-4131-B648-A89A954FBCF4}"/>
              </a:ext>
            </a:extLst>
          </p:cNvPr>
          <p:cNvGrpSpPr/>
          <p:nvPr/>
        </p:nvGrpSpPr>
        <p:grpSpPr>
          <a:xfrm>
            <a:off x="40320" y="849866"/>
            <a:ext cx="9144000" cy="5037218"/>
            <a:chOff x="0" y="87922"/>
            <a:chExt cx="12192000" cy="6716290"/>
          </a:xfrm>
        </p:grpSpPr>
        <p:sp>
          <p:nvSpPr>
            <p:cNvPr id="5" name="Rectangle 4">
              <a:extLst>
                <a:ext uri="{FF2B5EF4-FFF2-40B4-BE49-F238E27FC236}">
                  <a16:creationId xmlns:a16="http://schemas.microsoft.com/office/drawing/2014/main" id="{45649263-27A6-45F2-A6B5-914763755644}"/>
                </a:ext>
              </a:extLst>
            </p:cNvPr>
            <p:cNvSpPr/>
            <p:nvPr/>
          </p:nvSpPr>
          <p:spPr>
            <a:xfrm>
              <a:off x="0" y="87922"/>
              <a:ext cx="12192000" cy="67162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78BEFB2-B720-4A9B-A044-B3226F22942D}"/>
                </a:ext>
              </a:extLst>
            </p:cNvPr>
            <p:cNvPicPr>
              <a:picLocks noChangeAspect="1"/>
            </p:cNvPicPr>
            <p:nvPr/>
          </p:nvPicPr>
          <p:blipFill>
            <a:blip r:embed="rId7"/>
            <a:stretch>
              <a:fillRect/>
            </a:stretch>
          </p:blipFill>
          <p:spPr>
            <a:xfrm>
              <a:off x="463924" y="2001043"/>
              <a:ext cx="11042276" cy="2635676"/>
            </a:xfrm>
            <a:prstGeom prst="rect">
              <a:avLst/>
            </a:prstGeom>
          </p:spPr>
        </p:pic>
      </p:grpSp>
    </p:spTree>
    <p:extLst>
      <p:ext uri="{BB962C8B-B14F-4D97-AF65-F5344CB8AC3E}">
        <p14:creationId xmlns:p14="http://schemas.microsoft.com/office/powerpoint/2010/main" val="299966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7772400" cy="1143000"/>
          </a:xfrm>
        </p:spPr>
        <p:txBody>
          <a:bodyPr/>
          <a:lstStyle/>
          <a:p>
            <a:r>
              <a:rPr lang="en-US" dirty="0"/>
              <a:t>Technical problems and solutions</a:t>
            </a:r>
          </a:p>
        </p:txBody>
      </p:sp>
      <p:sp>
        <p:nvSpPr>
          <p:cNvPr id="3" name="Text Placeholder 2"/>
          <p:cNvSpPr>
            <a:spLocks noGrp="1"/>
          </p:cNvSpPr>
          <p:nvPr>
            <p:ph type="body" idx="1"/>
          </p:nvPr>
        </p:nvSpPr>
        <p:spPr>
          <a:xfrm>
            <a:off x="304800" y="1752600"/>
            <a:ext cx="8534400" cy="3096954"/>
          </a:xfrm>
        </p:spPr>
        <p:txBody>
          <a:bodyPr/>
          <a:lstStyle/>
          <a:p>
            <a:r>
              <a:rPr lang="en-US" dirty="0"/>
              <a:t>Computer shuts down</a:t>
            </a:r>
            <a:r>
              <a:rPr lang="en-US" dirty="0">
                <a:sym typeface="Wingdings" panose="05000000000000000000" pitchFamily="2" charset="2"/>
              </a:rPr>
              <a:t> Call tech support</a:t>
            </a:r>
          </a:p>
          <a:p>
            <a:r>
              <a:rPr lang="en-US" dirty="0">
                <a:sym typeface="Wingdings" panose="05000000000000000000" pitchFamily="2" charset="2"/>
              </a:rPr>
              <a:t>Water leaking in a house Call a plumber </a:t>
            </a:r>
          </a:p>
          <a:p>
            <a:endParaRPr lang="en-US" i="1" dirty="0">
              <a:solidFill>
                <a:schemeClr val="accent2"/>
              </a:solidFill>
              <a:sym typeface="Wingdings" panose="05000000000000000000" pitchFamily="2" charset="2"/>
            </a:endParaRPr>
          </a:p>
          <a:p>
            <a:pPr marL="0" indent="0">
              <a:buNone/>
            </a:pPr>
            <a:r>
              <a:rPr lang="en-US" i="1" dirty="0">
                <a:sym typeface="Wingdings" panose="05000000000000000000" pitchFamily="2" charset="2"/>
              </a:rPr>
              <a:t>**Assign the problem to an expert, and get out of the expert’s way**</a:t>
            </a:r>
          </a:p>
          <a:p>
            <a:pPr marL="19050" indent="0">
              <a:buNone/>
            </a:pPr>
            <a:endParaRPr lang="en-US" dirty="0">
              <a:sym typeface="Wingdings" panose="05000000000000000000" pitchFamily="2" charset="2"/>
            </a:endParaRPr>
          </a:p>
          <a:p>
            <a:pPr marL="19050" indent="0">
              <a:buNone/>
            </a:pPr>
            <a:r>
              <a:rPr lang="en-US" dirty="0">
                <a:solidFill>
                  <a:srgbClr val="00B050"/>
                </a:solidFill>
                <a:sym typeface="Wingdings" panose="05000000000000000000" pitchFamily="2" charset="2"/>
              </a:rPr>
              <a:t>Inappropriate antibiotic prescribing NOT AN EASY FIX</a:t>
            </a:r>
            <a:endParaRPr lang="en-US" dirty="0">
              <a:solidFill>
                <a:srgbClr val="00B050"/>
              </a:solidFill>
            </a:endParaRPr>
          </a:p>
        </p:txBody>
      </p:sp>
    </p:spTree>
    <p:extLst>
      <p:ext uri="{BB962C8B-B14F-4D97-AF65-F5344CB8AC3E}">
        <p14:creationId xmlns:p14="http://schemas.microsoft.com/office/powerpoint/2010/main" val="3267994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28937" y="2514600"/>
            <a:ext cx="3300413" cy="738664"/>
          </a:xfrm>
          <a:prstGeom prst="rect">
            <a:avLst/>
          </a:prstGeom>
          <a:noFill/>
          <a:ln>
            <a:solidFill>
              <a:srgbClr val="002060"/>
            </a:solidFill>
          </a:ln>
        </p:spPr>
        <p:txBody>
          <a:bodyPr wrap="square" rtlCol="0">
            <a:spAutoFit/>
          </a:bodyPr>
          <a:lstStyle/>
          <a:p>
            <a:pPr algn="ctr"/>
            <a:r>
              <a:rPr lang="en-US" sz="2100" b="1" dirty="0">
                <a:latin typeface="+mn-lt"/>
              </a:rPr>
              <a:t>Inappropriate Antibiotic Prescribing</a:t>
            </a:r>
          </a:p>
        </p:txBody>
      </p:sp>
      <p:sp>
        <p:nvSpPr>
          <p:cNvPr id="4" name="Oval 3"/>
          <p:cNvSpPr/>
          <p:nvPr/>
        </p:nvSpPr>
        <p:spPr>
          <a:xfrm>
            <a:off x="2157412" y="1200150"/>
            <a:ext cx="1643063" cy="75844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Vague clinical symptoms</a:t>
            </a:r>
          </a:p>
        </p:txBody>
      </p:sp>
      <p:sp>
        <p:nvSpPr>
          <p:cNvPr id="5" name="Oval 4"/>
          <p:cNvSpPr/>
          <p:nvPr/>
        </p:nvSpPr>
        <p:spPr>
          <a:xfrm>
            <a:off x="6929438" y="1571625"/>
            <a:ext cx="1828800" cy="94297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Unclear guidelines</a:t>
            </a:r>
          </a:p>
        </p:txBody>
      </p:sp>
      <p:sp>
        <p:nvSpPr>
          <p:cNvPr id="6" name="Oval 5"/>
          <p:cNvSpPr/>
          <p:nvPr/>
        </p:nvSpPr>
        <p:spPr>
          <a:xfrm>
            <a:off x="542925" y="3457575"/>
            <a:ext cx="1814513" cy="6000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No time for education</a:t>
            </a:r>
          </a:p>
        </p:txBody>
      </p:sp>
      <p:sp>
        <p:nvSpPr>
          <p:cNvPr id="7" name="Oval 6"/>
          <p:cNvSpPr/>
          <p:nvPr/>
        </p:nvSpPr>
        <p:spPr>
          <a:xfrm>
            <a:off x="3800475" y="3564731"/>
            <a:ext cx="1728788" cy="985838"/>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Family Pressure</a:t>
            </a:r>
          </a:p>
        </p:txBody>
      </p:sp>
      <p:sp>
        <p:nvSpPr>
          <p:cNvPr id="8" name="Oval 7"/>
          <p:cNvSpPr/>
          <p:nvPr/>
        </p:nvSpPr>
        <p:spPr>
          <a:xfrm>
            <a:off x="4229100" y="1185863"/>
            <a:ext cx="2157413" cy="85725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Belief that you are preventing sepsis</a:t>
            </a:r>
          </a:p>
        </p:txBody>
      </p:sp>
      <p:sp>
        <p:nvSpPr>
          <p:cNvPr id="9" name="Oval 8"/>
          <p:cNvSpPr/>
          <p:nvPr/>
        </p:nvSpPr>
        <p:spPr>
          <a:xfrm>
            <a:off x="6943725" y="2964657"/>
            <a:ext cx="1228725" cy="7929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Fear of litigation</a:t>
            </a:r>
          </a:p>
        </p:txBody>
      </p:sp>
      <p:sp>
        <p:nvSpPr>
          <p:cNvPr id="10" name="Oval 9"/>
          <p:cNvSpPr/>
          <p:nvPr/>
        </p:nvSpPr>
        <p:spPr>
          <a:xfrm>
            <a:off x="1600200" y="4166011"/>
            <a:ext cx="1893094" cy="95726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Poor communication</a:t>
            </a:r>
          </a:p>
        </p:txBody>
      </p:sp>
      <p:sp>
        <p:nvSpPr>
          <p:cNvPr id="11" name="Oval 10"/>
          <p:cNvSpPr/>
          <p:nvPr/>
        </p:nvSpPr>
        <p:spPr>
          <a:xfrm>
            <a:off x="6929437" y="4144580"/>
            <a:ext cx="1671638" cy="65722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No support from executives</a:t>
            </a:r>
          </a:p>
        </p:txBody>
      </p:sp>
      <p:sp>
        <p:nvSpPr>
          <p:cNvPr id="12" name="Oval 11"/>
          <p:cNvSpPr/>
          <p:nvPr/>
        </p:nvSpPr>
        <p:spPr>
          <a:xfrm>
            <a:off x="714375" y="2314575"/>
            <a:ext cx="1743075" cy="67271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Off-site prescribers</a:t>
            </a:r>
          </a:p>
        </p:txBody>
      </p:sp>
      <p:sp>
        <p:nvSpPr>
          <p:cNvPr id="13" name="Oval 12"/>
          <p:cNvSpPr/>
          <p:nvPr/>
        </p:nvSpPr>
        <p:spPr>
          <a:xfrm>
            <a:off x="5136357" y="4651786"/>
            <a:ext cx="1493044" cy="55721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Limited diagnostic resources</a:t>
            </a:r>
          </a:p>
        </p:txBody>
      </p:sp>
      <p:sp>
        <p:nvSpPr>
          <p:cNvPr id="14" name="Oval 13"/>
          <p:cNvSpPr/>
          <p:nvPr/>
        </p:nvSpPr>
        <p:spPr>
          <a:xfrm>
            <a:off x="371475" y="1400175"/>
            <a:ext cx="1343025" cy="64293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Staff Turnover</a:t>
            </a:r>
          </a:p>
        </p:txBody>
      </p:sp>
    </p:spTree>
    <p:extLst>
      <p:ext uri="{BB962C8B-B14F-4D97-AF65-F5344CB8AC3E}">
        <p14:creationId xmlns:p14="http://schemas.microsoft.com/office/powerpoint/2010/main" val="260002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JHM_Dome</Template>
  <TotalTime>16067</TotalTime>
  <Words>2017</Words>
  <Application>Microsoft Office PowerPoint</Application>
  <PresentationFormat>On-screen Show (4:3)</PresentationFormat>
  <Paragraphs>238</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Bodoni MT Black</vt:lpstr>
      <vt:lpstr>Calibri</vt:lpstr>
      <vt:lpstr>Goudy Old Style</vt:lpstr>
      <vt:lpstr>Times</vt:lpstr>
      <vt:lpstr>Wingdings</vt:lpstr>
      <vt:lpstr>Office Theme</vt:lpstr>
      <vt:lpstr>Improving Antibiotic Use in Older Adults</vt:lpstr>
      <vt:lpstr>PowerPoint Presentation</vt:lpstr>
      <vt:lpstr>Antibiotics are vastly over-prescribed to older adults</vt:lpstr>
      <vt:lpstr>Antibiotic Exposure Leads to Resistance and Alters the Microbiome</vt:lpstr>
      <vt:lpstr>We are Rapidly Losing Antibiotic Options</vt:lpstr>
      <vt:lpstr>What is Antibiotic Stewardship?</vt:lpstr>
      <vt:lpstr>PowerPoint Presentation</vt:lpstr>
      <vt:lpstr>Technical problems and solutions</vt:lpstr>
      <vt:lpstr>PowerPoint Presentation</vt:lpstr>
      <vt:lpstr>PowerPoint Presentation</vt:lpstr>
      <vt:lpstr>Reframe the Landscape.</vt:lpstr>
      <vt:lpstr>PowerPoint Presentation</vt:lpstr>
      <vt:lpstr>What we have learned</vt:lpstr>
      <vt:lpstr>PowerPoint Presentation</vt:lpstr>
      <vt:lpstr>National AHRQ Safety Program for improving antibiotic use</vt:lpstr>
      <vt:lpstr>What Is the AHRQ Safety Program? </vt:lpstr>
      <vt:lpstr>Participating in the AHRQ Safety Program </vt:lpstr>
      <vt:lpstr>Benefits of Participating</vt:lpstr>
      <vt:lpstr>More Benefits of Participating</vt:lpstr>
      <vt:lpstr>The Four Moments of Antibiotic Decision-Making</vt:lpstr>
      <vt:lpstr>PowerPoint Presentation</vt:lpstr>
      <vt:lpstr>PowerPoint Presentation</vt:lpstr>
      <vt:lpstr>PowerPoint Presentation</vt:lpstr>
      <vt:lpstr>Long-Term Care Webinars</vt:lpstr>
      <vt:lpstr>Long-Term Care Webinars</vt:lpstr>
      <vt:lpstr>What Do Participating Facilities Need To Do?</vt:lpstr>
      <vt:lpstr>Data Required From Participating Facilities</vt:lpstr>
      <vt:lpstr>Expected Outcomes</vt:lpstr>
      <vt:lpstr>To Learn More and Enroll</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Habits Die Hard: Reigning in Antibiotic Use</dc:title>
  <dc:creator>Morgan Katz</dc:creator>
  <cp:lastModifiedBy>Patricia Dimino</cp:lastModifiedBy>
  <cp:revision>36</cp:revision>
  <dcterms:created xsi:type="dcterms:W3CDTF">2018-03-29T15:24:39Z</dcterms:created>
  <dcterms:modified xsi:type="dcterms:W3CDTF">2018-07-18T14:37:36Z</dcterms:modified>
</cp:coreProperties>
</file>