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4"/>
    <p:sldMasterId id="2147483663" r:id="rId5"/>
    <p:sldMasterId id="2147483665" r:id="rId6"/>
    <p:sldMasterId id="2147483669" r:id="rId7"/>
    <p:sldMasterId id="2147483683" r:id="rId8"/>
    <p:sldMasterId id="2147483702" r:id="rId9"/>
  </p:sldMasterIdLst>
  <p:notesMasterIdLst>
    <p:notesMasterId r:id="rId33"/>
  </p:notesMasterIdLst>
  <p:handoutMasterIdLst>
    <p:handoutMasterId r:id="rId34"/>
  </p:handoutMasterIdLst>
  <p:sldIdLst>
    <p:sldId id="1104" r:id="rId10"/>
    <p:sldId id="649" r:id="rId11"/>
    <p:sldId id="650" r:id="rId12"/>
    <p:sldId id="651" r:id="rId13"/>
    <p:sldId id="1121" r:id="rId14"/>
    <p:sldId id="1129" r:id="rId15"/>
    <p:sldId id="1130" r:id="rId16"/>
    <p:sldId id="1131" r:id="rId17"/>
    <p:sldId id="1132" r:id="rId18"/>
    <p:sldId id="1133" r:id="rId19"/>
    <p:sldId id="1134" r:id="rId20"/>
    <p:sldId id="1116" r:id="rId21"/>
    <p:sldId id="1125" r:id="rId22"/>
    <p:sldId id="1126" r:id="rId23"/>
    <p:sldId id="1127" r:id="rId24"/>
    <p:sldId id="1128" r:id="rId25"/>
    <p:sldId id="1112" r:id="rId26"/>
    <p:sldId id="1113" r:id="rId27"/>
    <p:sldId id="1114" r:id="rId28"/>
    <p:sldId id="1115" r:id="rId29"/>
    <p:sldId id="1123" r:id="rId30"/>
    <p:sldId id="1119" r:id="rId31"/>
    <p:sldId id="1120" r:id="rId32"/>
  </p:sldIdLst>
  <p:sldSz cx="9144000" cy="6858000" type="screen4x3"/>
  <p:notesSz cx="7010400" cy="9296400"/>
  <p:custDataLst>
    <p:tags r:id="rId35"/>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0">
          <p15:clr>
            <a:srgbClr val="A4A3A4"/>
          </p15:clr>
        </p15:guide>
        <p15:guide id="2" orient="horz" pos="577">
          <p15:clr>
            <a:srgbClr val="A4A3A4"/>
          </p15:clr>
        </p15:guide>
        <p15:guide id="3" orient="horz" pos="2378">
          <p15:clr>
            <a:srgbClr val="A4A3A4"/>
          </p15:clr>
        </p15:guide>
        <p15:guide id="4" pos="2936">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C77"/>
    <a:srgbClr val="FF8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autoAdjust="0"/>
    <p:restoredTop sz="76797" autoAdjust="0"/>
  </p:normalViewPr>
  <p:slideViewPr>
    <p:cSldViewPr snapToGrid="0" snapToObjects="1" showGuides="1">
      <p:cViewPr varScale="1">
        <p:scale>
          <a:sx n="82" d="100"/>
          <a:sy n="82" d="100"/>
        </p:scale>
        <p:origin x="690" y="78"/>
      </p:cViewPr>
      <p:guideLst>
        <p:guide orient="horz" pos="180"/>
        <p:guide orient="horz" pos="577"/>
        <p:guide orient="horz" pos="2378"/>
        <p:guide pos="293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34" tIns="46568" rIns="93134" bIns="4656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42" y="0"/>
            <a:ext cx="3037840" cy="464820"/>
          </a:xfrm>
          <a:prstGeom prst="rect">
            <a:avLst/>
          </a:prstGeom>
        </p:spPr>
        <p:txBody>
          <a:bodyPr vert="horz" lIns="93134" tIns="46568" rIns="93134" bIns="46568" rtlCol="0"/>
          <a:lstStyle>
            <a:lvl1pPr algn="r" fontAlgn="auto">
              <a:spcBef>
                <a:spcPts val="0"/>
              </a:spcBef>
              <a:spcAft>
                <a:spcPts val="0"/>
              </a:spcAft>
              <a:defRPr sz="1200" smtClean="0">
                <a:latin typeface="+mn-lt"/>
                <a:ea typeface="+mn-ea"/>
                <a:cs typeface="+mn-cs"/>
              </a:defRPr>
            </a:lvl1pPr>
          </a:lstStyle>
          <a:p>
            <a:pPr>
              <a:defRPr/>
            </a:pPr>
            <a:fld id="{F96F83F7-A587-6141-8E56-56FF5B098FF5}" type="datetimeFigureOut">
              <a:rPr lang="en-US"/>
              <a:pPr>
                <a:defRPr/>
              </a:pPr>
              <a:t>7/18/2018</a:t>
            </a:fld>
            <a:endParaRPr lang="en-US" dirty="0"/>
          </a:p>
        </p:txBody>
      </p:sp>
      <p:sp>
        <p:nvSpPr>
          <p:cNvPr id="4" name="Footer Placeholder 3"/>
          <p:cNvSpPr>
            <a:spLocks noGrp="1"/>
          </p:cNvSpPr>
          <p:nvPr>
            <p:ph type="ftr" sz="quarter" idx="2"/>
          </p:nvPr>
        </p:nvSpPr>
        <p:spPr>
          <a:xfrm>
            <a:off x="3" y="8829967"/>
            <a:ext cx="3037840" cy="464820"/>
          </a:xfrm>
          <a:prstGeom prst="rect">
            <a:avLst/>
          </a:prstGeom>
        </p:spPr>
        <p:txBody>
          <a:bodyPr vert="horz" lIns="93134" tIns="46568" rIns="93134" bIns="4656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42" y="8829967"/>
            <a:ext cx="3037840" cy="464820"/>
          </a:xfrm>
          <a:prstGeom prst="rect">
            <a:avLst/>
          </a:prstGeom>
        </p:spPr>
        <p:txBody>
          <a:bodyPr vert="horz" lIns="93134" tIns="46568" rIns="93134" bIns="46568" rtlCol="0" anchor="b"/>
          <a:lstStyle>
            <a:lvl1pPr algn="r" fontAlgn="auto">
              <a:spcBef>
                <a:spcPts val="0"/>
              </a:spcBef>
              <a:spcAft>
                <a:spcPts val="0"/>
              </a:spcAft>
              <a:defRPr sz="1200" smtClean="0">
                <a:latin typeface="+mn-lt"/>
                <a:ea typeface="+mn-ea"/>
                <a:cs typeface="+mn-cs"/>
              </a:defRPr>
            </a:lvl1pPr>
          </a:lstStyle>
          <a:p>
            <a:pPr>
              <a:defRPr/>
            </a:pPr>
            <a:fld id="{D32D4195-8417-3746-9D67-AFB0912442C6}" type="slidenum">
              <a:rPr lang="en-US"/>
              <a:pPr>
                <a:defRPr/>
              </a:pPr>
              <a:t>‹#›</a:t>
            </a:fld>
            <a:endParaRPr lang="en-US" dirty="0"/>
          </a:p>
        </p:txBody>
      </p:sp>
    </p:spTree>
    <p:extLst>
      <p:ext uri="{BB962C8B-B14F-4D97-AF65-F5344CB8AC3E}">
        <p14:creationId xmlns:p14="http://schemas.microsoft.com/office/powerpoint/2010/main" val="356885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34" tIns="46568" rIns="93134" bIns="4656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34" tIns="46568" rIns="93134" bIns="46568" rtlCol="0"/>
          <a:lstStyle>
            <a:lvl1pPr algn="r" fontAlgn="auto">
              <a:spcBef>
                <a:spcPts val="0"/>
              </a:spcBef>
              <a:spcAft>
                <a:spcPts val="0"/>
              </a:spcAft>
              <a:defRPr sz="1200" smtClean="0">
                <a:latin typeface="+mn-lt"/>
                <a:ea typeface="+mn-ea"/>
                <a:cs typeface="+mn-cs"/>
              </a:defRPr>
            </a:lvl1pPr>
          </a:lstStyle>
          <a:p>
            <a:pPr>
              <a:defRPr/>
            </a:pPr>
            <a:fld id="{F3589C10-825C-BA4B-BC25-B17C1260E362}" type="datetimeFigureOut">
              <a:rPr lang="en-US"/>
              <a:pPr>
                <a:defRPr/>
              </a:pPr>
              <a:t>7/18/2018</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34" tIns="46568" rIns="93134" bIns="46568" rtlCol="0" anchor="ctr"/>
          <a:lstStyle/>
          <a:p>
            <a:pPr lvl="0"/>
            <a:endParaRPr lang="en-US" noProof="0"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34" tIns="46568" rIns="93134" bIns="465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967"/>
            <a:ext cx="3037840" cy="464820"/>
          </a:xfrm>
          <a:prstGeom prst="rect">
            <a:avLst/>
          </a:prstGeom>
        </p:spPr>
        <p:txBody>
          <a:bodyPr vert="horz" lIns="93134" tIns="46568" rIns="93134" bIns="4656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134" tIns="46568" rIns="93134" bIns="46568" rtlCol="0" anchor="b"/>
          <a:lstStyle>
            <a:lvl1pPr algn="r" fontAlgn="auto">
              <a:spcBef>
                <a:spcPts val="0"/>
              </a:spcBef>
              <a:spcAft>
                <a:spcPts val="0"/>
              </a:spcAft>
              <a:defRPr sz="1200" smtClean="0">
                <a:latin typeface="+mn-lt"/>
                <a:ea typeface="+mn-ea"/>
                <a:cs typeface="+mn-cs"/>
              </a:defRPr>
            </a:lvl1pPr>
          </a:lstStyle>
          <a:p>
            <a:pPr>
              <a:defRPr/>
            </a:pPr>
            <a:fld id="{9B707BD3-CAD9-0B4A-A366-E80D7BA49866}" type="slidenum">
              <a:rPr lang="en-US"/>
              <a:pPr>
                <a:defRPr/>
              </a:pPr>
              <a:t>‹#›</a:t>
            </a:fld>
            <a:endParaRPr lang="en-US" dirty="0"/>
          </a:p>
        </p:txBody>
      </p:sp>
    </p:spTree>
    <p:extLst>
      <p:ext uri="{BB962C8B-B14F-4D97-AF65-F5344CB8AC3E}">
        <p14:creationId xmlns:p14="http://schemas.microsoft.com/office/powerpoint/2010/main" val="261361394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1C9577-3C85-4D2F-A075-CA6D7FAA1802}"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04293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707BD3-CAD9-0B4A-A366-E80D7BA49866}" type="slidenum">
              <a:rPr lang="en-US" smtClean="0"/>
              <a:pPr>
                <a:defRPr/>
              </a:pPr>
              <a:t>12</a:t>
            </a:fld>
            <a:endParaRPr lang="en-US" dirty="0"/>
          </a:p>
        </p:txBody>
      </p:sp>
    </p:spTree>
    <p:extLst>
      <p:ext uri="{BB962C8B-B14F-4D97-AF65-F5344CB8AC3E}">
        <p14:creationId xmlns:p14="http://schemas.microsoft.com/office/powerpoint/2010/main" val="280248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707BD3-CAD9-0B4A-A366-E80D7BA49866}" type="slidenum">
              <a:rPr lang="en-US" smtClean="0"/>
              <a:pPr>
                <a:defRPr/>
              </a:pPr>
              <a:t>17</a:t>
            </a:fld>
            <a:endParaRPr lang="en-US" dirty="0"/>
          </a:p>
        </p:txBody>
      </p:sp>
    </p:spTree>
    <p:extLst>
      <p:ext uri="{BB962C8B-B14F-4D97-AF65-F5344CB8AC3E}">
        <p14:creationId xmlns:p14="http://schemas.microsoft.com/office/powerpoint/2010/main" val="279347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707BD3-CAD9-0B4A-A366-E80D7BA49866}" type="slidenum">
              <a:rPr lang="en-US" smtClean="0"/>
              <a:pPr>
                <a:defRPr/>
              </a:pPr>
              <a:t>18</a:t>
            </a:fld>
            <a:endParaRPr lang="en-US" dirty="0"/>
          </a:p>
        </p:txBody>
      </p:sp>
    </p:spTree>
    <p:extLst>
      <p:ext uri="{BB962C8B-B14F-4D97-AF65-F5344CB8AC3E}">
        <p14:creationId xmlns:p14="http://schemas.microsoft.com/office/powerpoint/2010/main" val="31743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707BD3-CAD9-0B4A-A366-E80D7BA49866}" type="slidenum">
              <a:rPr lang="en-US" smtClean="0"/>
              <a:pPr>
                <a:defRPr/>
              </a:pPr>
              <a:t>19</a:t>
            </a:fld>
            <a:endParaRPr lang="en-US" dirty="0"/>
          </a:p>
        </p:txBody>
      </p:sp>
    </p:spTree>
    <p:extLst>
      <p:ext uri="{BB962C8B-B14F-4D97-AF65-F5344CB8AC3E}">
        <p14:creationId xmlns:p14="http://schemas.microsoft.com/office/powerpoint/2010/main" val="284116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707BD3-CAD9-0B4A-A366-E80D7BA49866}" type="slidenum">
              <a:rPr lang="en-US" smtClean="0"/>
              <a:pPr>
                <a:defRPr/>
              </a:pPr>
              <a:t>20</a:t>
            </a:fld>
            <a:endParaRPr lang="en-US" dirty="0"/>
          </a:p>
        </p:txBody>
      </p:sp>
    </p:spTree>
    <p:extLst>
      <p:ext uri="{BB962C8B-B14F-4D97-AF65-F5344CB8AC3E}">
        <p14:creationId xmlns:p14="http://schemas.microsoft.com/office/powerpoint/2010/main" val="33251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707BD3-CAD9-0B4A-A366-E80D7BA49866}" type="slidenum">
              <a:rPr lang="en-US" smtClean="0"/>
              <a:pPr>
                <a:defRPr/>
              </a:pPr>
              <a:t>21</a:t>
            </a:fld>
            <a:endParaRPr lang="en-US" dirty="0"/>
          </a:p>
        </p:txBody>
      </p:sp>
    </p:spTree>
    <p:extLst>
      <p:ext uri="{BB962C8B-B14F-4D97-AF65-F5344CB8AC3E}">
        <p14:creationId xmlns:p14="http://schemas.microsoft.com/office/powerpoint/2010/main" val="373286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1C9577-3C85-4D2F-A075-CA6D7FAA1802}"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52767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22938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9225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1"/>
          <p:cNvSpPr txBox="1">
            <a:spLocks/>
          </p:cNvSpPr>
          <p:nvPr userDrawn="1"/>
        </p:nvSpPr>
        <p:spPr>
          <a:xfrm>
            <a:off x="4648200" y="466725"/>
            <a:ext cx="4022725" cy="1120775"/>
          </a:xfrm>
          <a:prstGeom prst="rect">
            <a:avLst/>
          </a:prstGeom>
        </p:spPr>
        <p:txBody>
          <a:bodyPr/>
          <a:lstStyle>
            <a:lvl1pPr algn="l" defTabSz="914400" rtl="0" eaLnBrk="1" latinLnBrk="0" hangingPunct="1">
              <a:spcBef>
                <a:spcPct val="0"/>
              </a:spcBef>
              <a:buNone/>
              <a:defRPr sz="2800" kern="1200" cap="none" spc="0" baseline="0">
                <a:ln>
                  <a:noFill/>
                </a:ln>
                <a:solidFill>
                  <a:srgbClr val="FFDD7F"/>
                </a:solidFill>
                <a:effectLst/>
                <a:latin typeface="+mj-lt"/>
                <a:ea typeface="+mj-ea"/>
                <a:cs typeface="+mj-cs"/>
              </a:defRPr>
            </a:lvl1pPr>
          </a:lstStyle>
          <a:p>
            <a:pPr fontAlgn="auto">
              <a:spcAft>
                <a:spcPts val="0"/>
              </a:spcAft>
              <a:defRPr/>
            </a:pPr>
            <a:r>
              <a:rPr lang="en-US" sz="2400" dirty="0"/>
              <a:t>Click to edit Master title style</a:t>
            </a:r>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746503"/>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07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8B7DD"/>
                </a:solidFill>
              </a:defRPr>
            </a:lvl1pPr>
          </a:lstStyle>
          <a:p>
            <a:r>
              <a:rPr lang="en-US" dirty="0"/>
              <a:t>Click to edit Master title style</a:t>
            </a:r>
          </a:p>
        </p:txBody>
      </p:sp>
    </p:spTree>
    <p:extLst>
      <p:ext uri="{BB962C8B-B14F-4D97-AF65-F5344CB8AC3E}">
        <p14:creationId xmlns:p14="http://schemas.microsoft.com/office/powerpoint/2010/main" val="173182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74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81903"/>
            <a:ext cx="8242300" cy="594627"/>
          </a:xfrm>
        </p:spPr>
        <p:txBody>
          <a:bodyPr anchor="b"/>
          <a:lstStyle>
            <a:lvl1pPr algn="ctr">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457200" y="466343"/>
            <a:ext cx="8242300" cy="4515560"/>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5582626"/>
            <a:ext cx="8242300" cy="612648"/>
          </a:xfrm>
        </p:spPr>
        <p:txBody>
          <a:bodyPr>
            <a:normAutofit/>
          </a:bodyPr>
          <a:lstStyle>
            <a:lvl1pPr marL="0" indent="0" algn="ctr">
              <a:buNone/>
              <a:defRPr sz="1600">
                <a:solidFill>
                  <a:srgbClr val="4678B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9669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37631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01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09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745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3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49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3"/>
            <a:ext cx="8001000" cy="2593975"/>
          </a:xfrm>
        </p:spPr>
        <p:txBody>
          <a:bodyPr anchor="b"/>
          <a:lstStyle>
            <a:lvl1pPr>
              <a:defRPr sz="4000" b="1">
                <a:ln>
                  <a:noFill/>
                </a:ln>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85800" y="4572000"/>
            <a:ext cx="8001000"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2983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69753"/>
          </a:xfrm>
        </p:spPr>
        <p:txBody>
          <a:bodyPr/>
          <a:lstStyle>
            <a:lvl1pPr>
              <a:defRPr>
                <a:solidFill>
                  <a:srgbClr val="FFDD7F"/>
                </a:solidFill>
              </a:defRPr>
            </a:lvl1pPr>
          </a:lstStyle>
          <a:p>
            <a:r>
              <a:rPr lang="en-US" dirty="0"/>
              <a:t>Click to edit Master title style</a:t>
            </a:r>
          </a:p>
        </p:txBody>
      </p:sp>
      <p:sp>
        <p:nvSpPr>
          <p:cNvPr id="3" name="Content Placeholder 2"/>
          <p:cNvSpPr>
            <a:spLocks noGrp="1"/>
          </p:cNvSpPr>
          <p:nvPr>
            <p:ph idx="1"/>
          </p:nvPr>
        </p:nvSpPr>
        <p:spPr>
          <a:xfrm>
            <a:off x="457200" y="1746504"/>
            <a:ext cx="8229600" cy="4389120"/>
          </a:xfrm>
        </p:spPr>
        <p:txBody>
          <a:bodyPr/>
          <a:lstStyle>
            <a:lvl1pPr>
              <a:buClr>
                <a:srgbClr val="FCAF17"/>
              </a:buClr>
              <a:defRPr>
                <a:solidFill>
                  <a:schemeClr val="tx1"/>
                </a:solidFill>
              </a:defRPr>
            </a:lvl1pPr>
            <a:lvl2pPr>
              <a:buClr>
                <a:srgbClr val="FCAF17"/>
              </a:buClr>
              <a:defRPr>
                <a:solidFill>
                  <a:schemeClr val="tx1"/>
                </a:solidFill>
              </a:defRPr>
            </a:lvl2pPr>
            <a:lvl3pPr>
              <a:buClr>
                <a:srgbClr val="FCAF17"/>
              </a:buClr>
              <a:defRPr>
                <a:solidFill>
                  <a:schemeClr val="tx1"/>
                </a:solidFill>
              </a:defRPr>
            </a:lvl3pPr>
            <a:lvl4pPr>
              <a:buClr>
                <a:srgbClr val="FCAF17"/>
              </a:buClr>
              <a:defRPr>
                <a:solidFill>
                  <a:schemeClr val="tx1"/>
                </a:solidFill>
              </a:defRPr>
            </a:lvl4pPr>
            <a:lvl5pPr>
              <a:buClr>
                <a:srgbClr val="FCAF17"/>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853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0" y="2088413"/>
            <a:ext cx="9144000" cy="2438400"/>
          </a:xfrm>
          <a:solidFill>
            <a:srgbClr val="58B7DD">
              <a:alpha val="24000"/>
            </a:srgbClr>
          </a:solidFill>
          <a:ln>
            <a:noFill/>
          </a:ln>
        </p:spPr>
        <p:txBody>
          <a:bodyPr anchor="ctr"/>
          <a:lstStyle>
            <a:lvl1pPr marL="457200">
              <a:defRPr sz="3600">
                <a:solidFill>
                  <a:srgbClr val="58B7DD"/>
                </a:solidFill>
              </a:defRPr>
            </a:lvl1pPr>
          </a:lstStyle>
          <a:p>
            <a:r>
              <a:rPr lang="en-US" dirty="0"/>
              <a:t>Click to edit Master title style</a:t>
            </a:r>
          </a:p>
        </p:txBody>
      </p:sp>
    </p:spTree>
    <p:extLst>
      <p:ext uri="{BB962C8B-B14F-4D97-AF65-F5344CB8AC3E}">
        <p14:creationId xmlns:p14="http://schemas.microsoft.com/office/powerpoint/2010/main" val="8139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1120676"/>
          </a:xfrm>
        </p:spPr>
        <p:txBody>
          <a:bodyPr/>
          <a:lstStyle>
            <a:lvl1pPr>
              <a:defRPr>
                <a:solidFill>
                  <a:srgbClr val="FFDD7F"/>
                </a:solidFill>
              </a:defRPr>
            </a:lvl1pPr>
          </a:lstStyle>
          <a:p>
            <a:r>
              <a:rPr lang="en-US" dirty="0"/>
              <a:t>Click to edit Master title style</a:t>
            </a:r>
          </a:p>
        </p:txBody>
      </p:sp>
      <p:sp>
        <p:nvSpPr>
          <p:cNvPr id="3" name="Content Placeholder 2"/>
          <p:cNvSpPr>
            <a:spLocks noGrp="1"/>
          </p:cNvSpPr>
          <p:nvPr>
            <p:ph sz="half" idx="1"/>
          </p:nvPr>
        </p:nvSpPr>
        <p:spPr>
          <a:xfrm>
            <a:off x="457199" y="1746504"/>
            <a:ext cx="4023360" cy="4389120"/>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746503"/>
            <a:ext cx="4023360" cy="438912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2251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tif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tif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5530" y="434684"/>
            <a:ext cx="8141271" cy="9829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5530" y="1600202"/>
            <a:ext cx="8141271" cy="42441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4P Wrappernelogo13.t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3681" y="5886941"/>
            <a:ext cx="1906070" cy="563679"/>
          </a:xfrm>
          <a:prstGeom prst="rect">
            <a:avLst/>
          </a:prstGeom>
        </p:spPr>
      </p:pic>
    </p:spTree>
    <p:extLst>
      <p:ext uri="{BB962C8B-B14F-4D97-AF65-F5344CB8AC3E}">
        <p14:creationId xmlns:p14="http://schemas.microsoft.com/office/powerpoint/2010/main" val="34047933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5530" y="434684"/>
            <a:ext cx="8141271" cy="9829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5530" y="1600202"/>
            <a:ext cx="8141271" cy="42441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4P Wrappernelogo13.t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3681" y="5886941"/>
            <a:ext cx="1906070" cy="563679"/>
          </a:xfrm>
          <a:prstGeom prst="rect">
            <a:avLst/>
          </a:prstGeom>
        </p:spPr>
      </p:pic>
    </p:spTree>
    <p:extLst>
      <p:ext uri="{BB962C8B-B14F-4D97-AF65-F5344CB8AC3E}">
        <p14:creationId xmlns:p14="http://schemas.microsoft.com/office/powerpoint/2010/main" val="670148663"/>
      </p:ext>
    </p:extLst>
  </p:cSld>
  <p:clrMap bg1="lt1" tx1="dk1" bg2="lt2" tx2="dk2" accent1="accent1" accent2="accent2" accent3="accent3" accent4="accent4" accent5="accent5" accent6="accent6" hlink="hlink" folHlink="folHlink"/>
  <p:sldLayoutIdLst>
    <p:sldLayoutId id="2147483664" r:id="rId1"/>
    <p:sldLayoutId id="2147483705" r:id="rId2"/>
  </p:sldLayoutIdLst>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5530" y="434684"/>
            <a:ext cx="8141271" cy="9829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5530" y="1600202"/>
            <a:ext cx="8141271" cy="42441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4P Wrappernelogo13.t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3681" y="5886941"/>
            <a:ext cx="1906070" cy="563679"/>
          </a:xfrm>
          <a:prstGeom prst="rect">
            <a:avLst/>
          </a:prstGeom>
        </p:spPr>
      </p:pic>
    </p:spTree>
    <p:extLst>
      <p:ext uri="{BB962C8B-B14F-4D97-AF65-F5344CB8AC3E}">
        <p14:creationId xmlns:p14="http://schemas.microsoft.com/office/powerpoint/2010/main" val="3835084377"/>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5530" y="434684"/>
            <a:ext cx="8141271" cy="9829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5530" y="1600202"/>
            <a:ext cx="8141271" cy="42441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4P Wrappernelogo13.t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3681" y="5886941"/>
            <a:ext cx="1906070" cy="563679"/>
          </a:xfrm>
          <a:prstGeom prst="rect">
            <a:avLst/>
          </a:prstGeom>
        </p:spPr>
      </p:pic>
    </p:spTree>
    <p:extLst>
      <p:ext uri="{BB962C8B-B14F-4D97-AF65-F5344CB8AC3E}">
        <p14:creationId xmlns:p14="http://schemas.microsoft.com/office/powerpoint/2010/main" val="1690252676"/>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66725"/>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746250"/>
            <a:ext cx="8229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3C4E9BA-6D99-7446-B7B6-C157B89742E0}" type="datetime1">
              <a:rPr lang="en-US" smtClean="0">
                <a:solidFill>
                  <a:prstClr val="white">
                    <a:tint val="75000"/>
                  </a:prstClr>
                </a:solidFill>
              </a:rPr>
              <a:pPr>
                <a:defRPr/>
              </a:pPr>
              <a:t>7/18/2018</a:t>
            </a:fld>
            <a:endParaRPr lang="en-US" dirty="0">
              <a:solidFill>
                <a:prstClr val="white">
                  <a:tint val="75000"/>
                </a:prstClr>
              </a:solidFill>
            </a:endParaRPr>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white">
                  <a:tint val="75000"/>
                </a:prstClr>
              </a:solidFill>
            </a:endParaRP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DBA41C0-5456-4145-86C5-D00F52F8D06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406276577"/>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hdr="0"/>
  <p:txStyles>
    <p:titleStyle>
      <a:lvl1pPr algn="l" rtl="0" eaLnBrk="0" fontAlgn="base" hangingPunct="0">
        <a:spcBef>
          <a:spcPct val="0"/>
        </a:spcBef>
        <a:spcAft>
          <a:spcPct val="0"/>
        </a:spcAft>
        <a:defRPr sz="2800" kern="1200">
          <a:solidFill>
            <a:srgbClr val="FFDD7F"/>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FDD7F"/>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rgbClr val="FFDD7F"/>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rgbClr val="FFDD7F"/>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rgbClr val="FFDD7F"/>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rgbClr val="FFDD7F"/>
          </a:solidFill>
          <a:latin typeface="Trebuchet MS"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rgbClr val="FCAF17"/>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FCAF17"/>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FCAF17"/>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FCAF17"/>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FCAF17"/>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A08EE8D-C90C-415D-AFAF-1D642F578FF5}"/>
              </a:ext>
            </a:extLst>
          </p:cNvPr>
          <p:cNvSpPr>
            <a:spLocks noGrp="1" noChangeArrowheads="1"/>
          </p:cNvSpPr>
          <p:nvPr>
            <p:ph type="title"/>
          </p:nvPr>
        </p:nvSpPr>
        <p:spPr bwMode="auto">
          <a:xfrm>
            <a:off x="546100" y="434977"/>
            <a:ext cx="8140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89BF4AB-33A8-49BD-82DA-7229BAF21CBC}"/>
              </a:ext>
            </a:extLst>
          </p:cNvPr>
          <p:cNvSpPr>
            <a:spLocks noGrp="1" noChangeArrowheads="1"/>
          </p:cNvSpPr>
          <p:nvPr>
            <p:ph type="body" idx="1"/>
          </p:nvPr>
        </p:nvSpPr>
        <p:spPr bwMode="auto">
          <a:xfrm>
            <a:off x="546100" y="1600200"/>
            <a:ext cx="81407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2" name="Picture 6" descr="P4P Wrappernelogo13.tif">
            <a:extLst>
              <a:ext uri="{FF2B5EF4-FFF2-40B4-BE49-F238E27FC236}">
                <a16:creationId xmlns:a16="http://schemas.microsoft.com/office/drawing/2014/main" id="{D193E61A-3D8A-49CE-BE4E-2404B0C4749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64338" y="5886452"/>
            <a:ext cx="1905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910910"/>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257175" rtl="0" eaLnBrk="0" fontAlgn="base" hangingPunct="0">
        <a:spcBef>
          <a:spcPct val="0"/>
        </a:spcBef>
        <a:spcAft>
          <a:spcPct val="0"/>
        </a:spcAft>
        <a:defRPr sz="2475" kern="1200">
          <a:solidFill>
            <a:schemeClr val="tx1"/>
          </a:solidFill>
          <a:latin typeface="+mj-lt"/>
          <a:ea typeface="+mj-ea"/>
          <a:cs typeface="+mj-cs"/>
        </a:defRPr>
      </a:lvl1pPr>
      <a:lvl2pPr algn="ctr" defTabSz="257175" rtl="0" eaLnBrk="0" fontAlgn="base" hangingPunct="0">
        <a:spcBef>
          <a:spcPct val="0"/>
        </a:spcBef>
        <a:spcAft>
          <a:spcPct val="0"/>
        </a:spcAft>
        <a:defRPr sz="2475">
          <a:solidFill>
            <a:schemeClr val="tx1"/>
          </a:solidFill>
          <a:latin typeface="Calibri" panose="020F0502020204030204" pitchFamily="34" charset="0"/>
        </a:defRPr>
      </a:lvl2pPr>
      <a:lvl3pPr algn="ctr" defTabSz="257175" rtl="0" eaLnBrk="0" fontAlgn="base" hangingPunct="0">
        <a:spcBef>
          <a:spcPct val="0"/>
        </a:spcBef>
        <a:spcAft>
          <a:spcPct val="0"/>
        </a:spcAft>
        <a:defRPr sz="2475">
          <a:solidFill>
            <a:schemeClr val="tx1"/>
          </a:solidFill>
          <a:latin typeface="Calibri" panose="020F0502020204030204" pitchFamily="34" charset="0"/>
        </a:defRPr>
      </a:lvl3pPr>
      <a:lvl4pPr algn="ctr" defTabSz="257175" rtl="0" eaLnBrk="0" fontAlgn="base" hangingPunct="0">
        <a:spcBef>
          <a:spcPct val="0"/>
        </a:spcBef>
        <a:spcAft>
          <a:spcPct val="0"/>
        </a:spcAft>
        <a:defRPr sz="2475">
          <a:solidFill>
            <a:schemeClr val="tx1"/>
          </a:solidFill>
          <a:latin typeface="Calibri" panose="020F0502020204030204" pitchFamily="34" charset="0"/>
        </a:defRPr>
      </a:lvl4pPr>
      <a:lvl5pPr algn="ctr" defTabSz="257175" rtl="0" eaLnBrk="0" fontAlgn="base" hangingPunct="0">
        <a:spcBef>
          <a:spcPct val="0"/>
        </a:spcBef>
        <a:spcAft>
          <a:spcPct val="0"/>
        </a:spcAft>
        <a:defRPr sz="2475">
          <a:solidFill>
            <a:schemeClr val="tx1"/>
          </a:solidFill>
          <a:latin typeface="Calibri" panose="020F0502020204030204" pitchFamily="34" charset="0"/>
        </a:defRPr>
      </a:lvl5pPr>
      <a:lvl6pPr marL="342900" algn="ctr" defTabSz="257175" rtl="0" fontAlgn="base">
        <a:spcBef>
          <a:spcPct val="0"/>
        </a:spcBef>
        <a:spcAft>
          <a:spcPct val="0"/>
        </a:spcAft>
        <a:defRPr sz="2475">
          <a:solidFill>
            <a:schemeClr val="tx1"/>
          </a:solidFill>
          <a:latin typeface="Calibri" panose="020F0502020204030204" pitchFamily="34" charset="0"/>
        </a:defRPr>
      </a:lvl6pPr>
      <a:lvl7pPr marL="685800" algn="ctr" defTabSz="257175" rtl="0" fontAlgn="base">
        <a:spcBef>
          <a:spcPct val="0"/>
        </a:spcBef>
        <a:spcAft>
          <a:spcPct val="0"/>
        </a:spcAft>
        <a:defRPr sz="2475">
          <a:solidFill>
            <a:schemeClr val="tx1"/>
          </a:solidFill>
          <a:latin typeface="Calibri" panose="020F0502020204030204" pitchFamily="34" charset="0"/>
        </a:defRPr>
      </a:lvl7pPr>
      <a:lvl8pPr marL="1028700" algn="ctr" defTabSz="257175" rtl="0" fontAlgn="base">
        <a:spcBef>
          <a:spcPct val="0"/>
        </a:spcBef>
        <a:spcAft>
          <a:spcPct val="0"/>
        </a:spcAft>
        <a:defRPr sz="2475">
          <a:solidFill>
            <a:schemeClr val="tx1"/>
          </a:solidFill>
          <a:latin typeface="Calibri" panose="020F0502020204030204" pitchFamily="34" charset="0"/>
        </a:defRPr>
      </a:lvl8pPr>
      <a:lvl9pPr marL="1371600" algn="ctr" defTabSz="257175" rtl="0" fontAlgn="base">
        <a:spcBef>
          <a:spcPct val="0"/>
        </a:spcBef>
        <a:spcAft>
          <a:spcPct val="0"/>
        </a:spcAft>
        <a:defRPr sz="2475">
          <a:solidFill>
            <a:schemeClr val="tx1"/>
          </a:solidFill>
          <a:latin typeface="Calibri" panose="020F0502020204030204" pitchFamily="34" charset="0"/>
        </a:defRPr>
      </a:lvl9pPr>
    </p:titleStyle>
    <p:bodyStyle>
      <a:lvl1pPr marL="192881" indent="-192881" algn="l" defTabSz="257175"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257175"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2571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defTabSz="257175"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257175"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s://njha.webe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njha.com/pfp/njtools/abx/" TargetMode="Externa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New Jersey</a:t>
            </a:r>
            <a:br>
              <a:rPr lang="en-US" dirty="0"/>
            </a:br>
            <a:r>
              <a:rPr lang="en-US" dirty="0"/>
              <a:t>Antimicrobial Stewardship Learning Action Collaborative</a:t>
            </a:r>
          </a:p>
        </p:txBody>
      </p:sp>
      <p:sp>
        <p:nvSpPr>
          <p:cNvPr id="3" name="Subtitle 2"/>
          <p:cNvSpPr>
            <a:spLocks noGrp="1"/>
          </p:cNvSpPr>
          <p:nvPr>
            <p:ph type="subTitle" idx="1"/>
          </p:nvPr>
        </p:nvSpPr>
        <p:spPr/>
        <p:txBody>
          <a:bodyPr>
            <a:normAutofit/>
          </a:bodyPr>
          <a:lstStyle/>
          <a:p>
            <a:r>
              <a:rPr lang="en-US" sz="2000" dirty="0"/>
              <a:t>July 25, 2018</a:t>
            </a:r>
          </a:p>
        </p:txBody>
      </p:sp>
      <p:sp>
        <p:nvSpPr>
          <p:cNvPr id="16" name="SessionQuestionData" descr="&lt;?xml version=&quot;1.0&quot;?&gt;&lt;AllQuestions /&gt;" hidden="1"/>
          <p:cNvSpPr txBox="1"/>
          <p:nvPr/>
        </p:nvSpPr>
        <p:spPr>
          <a:xfrm>
            <a:off x="2000250" y="1500189"/>
            <a:ext cx="0" cy="248209"/>
          </a:xfrm>
          <a:prstGeom prst="rect">
            <a:avLst/>
          </a:prstGeom>
          <a:noFill/>
        </p:spPr>
        <p:txBody>
          <a:bodyPr vert="horz" rtlCol="0">
            <a:spAutoFit/>
          </a:bodyPr>
          <a:lstStyle/>
          <a:p>
            <a:pPr defTabSz="257175" fontAlgn="auto">
              <a:spcBef>
                <a:spcPts val="0"/>
              </a:spcBef>
              <a:spcAft>
                <a:spcPts val="0"/>
              </a:spcAft>
            </a:pPr>
            <a:endParaRPr lang="en-US" sz="1013" dirty="0">
              <a:solidFill>
                <a:prstClr val="black"/>
              </a:solidFill>
              <a:latin typeface="Calibri"/>
              <a:ea typeface="ＭＳ Ｐゴシック" pitchFamily="112" charset="-128"/>
              <a:cs typeface="+mn-cs"/>
            </a:endParaRPr>
          </a:p>
        </p:txBody>
      </p:sp>
      <p:sp>
        <p:nvSpPr>
          <p:cNvPr id="17" name="SessionAnswerData" descr="&lt;?xml version=&quot;1.0&quot;?&gt;&lt;AllAnswers /&gt;" hidden="1"/>
          <p:cNvSpPr txBox="1"/>
          <p:nvPr/>
        </p:nvSpPr>
        <p:spPr>
          <a:xfrm>
            <a:off x="2714625" y="1500189"/>
            <a:ext cx="0" cy="248209"/>
          </a:xfrm>
          <a:prstGeom prst="rect">
            <a:avLst/>
          </a:prstGeom>
          <a:noFill/>
        </p:spPr>
        <p:txBody>
          <a:bodyPr vert="horz" rtlCol="0">
            <a:spAutoFit/>
          </a:bodyPr>
          <a:lstStyle/>
          <a:p>
            <a:pPr defTabSz="257175" fontAlgn="auto">
              <a:spcBef>
                <a:spcPts val="0"/>
              </a:spcBef>
              <a:spcAft>
                <a:spcPts val="0"/>
              </a:spcAft>
            </a:pPr>
            <a:endParaRPr lang="en-US" sz="1013" dirty="0">
              <a:solidFill>
                <a:prstClr val="black"/>
              </a:solidFill>
              <a:latin typeface="Calibri"/>
              <a:ea typeface="ＭＳ Ｐゴシック" pitchFamily="112" charset="-128"/>
              <a:cs typeface="+mn-cs"/>
            </a:endParaRPr>
          </a:p>
        </p:txBody>
      </p:sp>
      <p:sp>
        <p:nvSpPr>
          <p:cNvPr id="18" name="SessionResponseData" hidden="1"/>
          <p:cNvSpPr txBox="1"/>
          <p:nvPr/>
        </p:nvSpPr>
        <p:spPr>
          <a:xfrm>
            <a:off x="2000250" y="1500189"/>
            <a:ext cx="0" cy="248209"/>
          </a:xfrm>
          <a:prstGeom prst="rect">
            <a:avLst/>
          </a:prstGeom>
          <a:noFill/>
        </p:spPr>
        <p:txBody>
          <a:bodyPr vert="horz" rtlCol="0">
            <a:spAutoFit/>
          </a:bodyPr>
          <a:lstStyle/>
          <a:p>
            <a:pPr defTabSz="257175" fontAlgn="auto">
              <a:spcBef>
                <a:spcPts val="0"/>
              </a:spcBef>
              <a:spcAft>
                <a:spcPts val="0"/>
              </a:spcAft>
            </a:pPr>
            <a:endParaRPr lang="en-US" sz="1013" dirty="0">
              <a:solidFill>
                <a:prstClr val="black"/>
              </a:solidFill>
              <a:latin typeface="Calibri"/>
              <a:ea typeface="ＭＳ Ｐゴシック" pitchFamily="112" charset="-128"/>
              <a:cs typeface="+mn-cs"/>
            </a:endParaRPr>
          </a:p>
        </p:txBody>
      </p:sp>
      <p:sp>
        <p:nvSpPr>
          <p:cNvPr id="19"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Simulated Data&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2000250" y="1500189"/>
            <a:ext cx="0" cy="248209"/>
          </a:xfrm>
          <a:prstGeom prst="rect">
            <a:avLst/>
          </a:prstGeom>
          <a:noFill/>
        </p:spPr>
        <p:txBody>
          <a:bodyPr vert="horz" rtlCol="0">
            <a:spAutoFit/>
          </a:bodyPr>
          <a:lstStyle/>
          <a:p>
            <a:pPr defTabSz="257175" fontAlgn="auto">
              <a:spcBef>
                <a:spcPts val="0"/>
              </a:spcBef>
              <a:spcAft>
                <a:spcPts val="0"/>
              </a:spcAft>
            </a:pPr>
            <a:endParaRPr lang="en-US" sz="1013" dirty="0">
              <a:solidFill>
                <a:prstClr val="black"/>
              </a:solidFill>
              <a:latin typeface="Calibri"/>
              <a:ea typeface="ＭＳ Ｐゴシック" pitchFamily="112" charset="-128"/>
              <a:cs typeface="+mn-cs"/>
            </a:endParaRPr>
          </a:p>
        </p:txBody>
      </p:sp>
      <p:pic>
        <p:nvPicPr>
          <p:cNvPr id="4" name="Picture 3">
            <a:extLst>
              <a:ext uri="{FF2B5EF4-FFF2-40B4-BE49-F238E27FC236}">
                <a16:creationId xmlns:a16="http://schemas.microsoft.com/office/drawing/2014/main" id="{7986DBD1-5445-4926-9917-F8D68B86C455}"/>
              </a:ext>
            </a:extLst>
          </p:cNvPr>
          <p:cNvPicPr>
            <a:picLocks noChangeAspect="1"/>
          </p:cNvPicPr>
          <p:nvPr/>
        </p:nvPicPr>
        <p:blipFill>
          <a:blip r:embed="rId4"/>
          <a:stretch>
            <a:fillRect/>
          </a:stretch>
        </p:blipFill>
        <p:spPr>
          <a:xfrm>
            <a:off x="1152032" y="5181560"/>
            <a:ext cx="2572735" cy="914479"/>
          </a:xfrm>
          <a:prstGeom prst="rect">
            <a:avLst/>
          </a:prstGeom>
        </p:spPr>
      </p:pic>
    </p:spTree>
    <p:custDataLst>
      <p:tags r:id="rId1"/>
    </p:custDataLst>
    <p:extLst>
      <p:ext uri="{BB962C8B-B14F-4D97-AF65-F5344CB8AC3E}">
        <p14:creationId xmlns:p14="http://schemas.microsoft.com/office/powerpoint/2010/main" val="46047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3A2E-D5A2-4F5D-A98F-FA76A9A709F8}"/>
              </a:ext>
            </a:extLst>
          </p:cNvPr>
          <p:cNvSpPr>
            <a:spLocks noGrp="1"/>
          </p:cNvSpPr>
          <p:nvPr>
            <p:ph type="title"/>
          </p:nvPr>
        </p:nvSpPr>
        <p:spPr/>
        <p:txBody>
          <a:bodyPr/>
          <a:lstStyle/>
          <a:p>
            <a:r>
              <a:rPr lang="en-US" dirty="0"/>
              <a:t>Prospective Audit and Feedback vs. </a:t>
            </a:r>
            <a:br>
              <a:rPr lang="en-US" dirty="0"/>
            </a:br>
            <a:r>
              <a:rPr lang="en-US" dirty="0"/>
              <a:t>Preauthorization with Restrictions</a:t>
            </a:r>
          </a:p>
        </p:txBody>
      </p:sp>
      <p:sp>
        <p:nvSpPr>
          <p:cNvPr id="3" name="Content Placeholder 2">
            <a:extLst>
              <a:ext uri="{FF2B5EF4-FFF2-40B4-BE49-F238E27FC236}">
                <a16:creationId xmlns:a16="http://schemas.microsoft.com/office/drawing/2014/main" id="{7786851C-8763-4D38-89F3-809BDF4E7BF3}"/>
              </a:ext>
            </a:extLst>
          </p:cNvPr>
          <p:cNvSpPr>
            <a:spLocks noGrp="1"/>
          </p:cNvSpPr>
          <p:nvPr>
            <p:ph idx="1"/>
          </p:nvPr>
        </p:nvSpPr>
        <p:spPr>
          <a:xfrm>
            <a:off x="545530" y="1417639"/>
            <a:ext cx="8141271" cy="4244124"/>
          </a:xfrm>
        </p:spPr>
        <p:txBody>
          <a:bodyPr/>
          <a:lstStyle/>
          <a:p>
            <a:r>
              <a:rPr lang="en-US" dirty="0"/>
              <a:t>In June, the JH-NJ Antibiotic Stewardship Team presented on how prospective audit with feedback and Preauthorization with restrictions have been proven to be effective core ASP strategies</a:t>
            </a:r>
          </a:p>
          <a:p>
            <a:r>
              <a:rPr lang="en-US" dirty="0"/>
              <a:t>Prospective audit and feedback is likely to increase visibility of the ASP and build collegial relationships.</a:t>
            </a:r>
          </a:p>
          <a:p>
            <a:r>
              <a:rPr lang="en-US" dirty="0"/>
              <a:t>Preauthorization has shown to be less labor intensive and less time consuming.</a:t>
            </a:r>
          </a:p>
          <a:p>
            <a:r>
              <a:rPr lang="en-US" dirty="0"/>
              <a:t>The most successful method is incorporating both strategies into an Antimicrobial Stewardship Program.</a:t>
            </a:r>
          </a:p>
          <a:p>
            <a:endParaRPr lang="en-US" dirty="0"/>
          </a:p>
        </p:txBody>
      </p:sp>
      <p:pic>
        <p:nvPicPr>
          <p:cNvPr id="4" name="Picture 3" descr="Example of DOT reduction graph">
            <a:extLst>
              <a:ext uri="{FF2B5EF4-FFF2-40B4-BE49-F238E27FC236}">
                <a16:creationId xmlns:a16="http://schemas.microsoft.com/office/drawing/2014/main" id="{42A7E94B-42C6-4B0E-846E-B5B525B4C169}"/>
              </a:ext>
            </a:extLst>
          </p:cNvPr>
          <p:cNvPicPr>
            <a:picLocks noChangeAspect="1"/>
          </p:cNvPicPr>
          <p:nvPr/>
        </p:nvPicPr>
        <p:blipFill>
          <a:blip r:embed="rId2"/>
          <a:stretch>
            <a:fillRect/>
          </a:stretch>
        </p:blipFill>
        <p:spPr>
          <a:xfrm>
            <a:off x="737755" y="3933926"/>
            <a:ext cx="5148089" cy="2520657"/>
          </a:xfrm>
          <a:prstGeom prst="rect">
            <a:avLst/>
          </a:prstGeom>
          <a:ln>
            <a:solidFill>
              <a:schemeClr val="tx1"/>
            </a:solidFill>
          </a:ln>
        </p:spPr>
      </p:pic>
    </p:spTree>
    <p:extLst>
      <p:ext uri="{BB962C8B-B14F-4D97-AF65-F5344CB8AC3E}">
        <p14:creationId xmlns:p14="http://schemas.microsoft.com/office/powerpoint/2010/main" val="214685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5FD0-5463-4AE4-B083-75956C22A608}"/>
              </a:ext>
            </a:extLst>
          </p:cNvPr>
          <p:cNvSpPr>
            <a:spLocks noGrp="1"/>
          </p:cNvSpPr>
          <p:nvPr>
            <p:ph type="title"/>
          </p:nvPr>
        </p:nvSpPr>
        <p:spPr/>
        <p:txBody>
          <a:bodyPr/>
          <a:lstStyle/>
          <a:p>
            <a:r>
              <a:rPr lang="en-US" dirty="0"/>
              <a:t>Role of Rapid Diagnostics in Bloodstream Infection</a:t>
            </a:r>
          </a:p>
        </p:txBody>
      </p:sp>
      <p:sp>
        <p:nvSpPr>
          <p:cNvPr id="3" name="Content Placeholder 2">
            <a:extLst>
              <a:ext uri="{FF2B5EF4-FFF2-40B4-BE49-F238E27FC236}">
                <a16:creationId xmlns:a16="http://schemas.microsoft.com/office/drawing/2014/main" id="{3C372601-D457-4643-BC4B-B7789CF5233C}"/>
              </a:ext>
            </a:extLst>
          </p:cNvPr>
          <p:cNvSpPr>
            <a:spLocks noGrp="1"/>
          </p:cNvSpPr>
          <p:nvPr>
            <p:ph idx="1"/>
          </p:nvPr>
        </p:nvSpPr>
        <p:spPr/>
        <p:txBody>
          <a:bodyPr/>
          <a:lstStyle/>
          <a:p>
            <a:r>
              <a:rPr lang="en-US" dirty="0"/>
              <a:t>Also on the June webinar, the JH-NJ team discussed the role of rapid diagnostic testing (RDT) in bloodstream infections.</a:t>
            </a:r>
          </a:p>
          <a:p>
            <a:r>
              <a:rPr lang="en-US" dirty="0"/>
              <a:t>The implementation of RDT led to:</a:t>
            </a:r>
          </a:p>
          <a:p>
            <a:pPr lvl="1"/>
            <a:r>
              <a:rPr lang="en-US" dirty="0"/>
              <a:t>Faster organism identification and microbiological cure</a:t>
            </a:r>
          </a:p>
          <a:p>
            <a:pPr lvl="1"/>
            <a:r>
              <a:rPr lang="en-US" dirty="0"/>
              <a:t>Increased rates of appropriate therapy  from time of blood culture draw</a:t>
            </a:r>
          </a:p>
          <a:p>
            <a:pPr lvl="1"/>
            <a:r>
              <a:rPr lang="en-US" dirty="0"/>
              <a:t>Decreased LOT and direct cost savings in Post-RDT group </a:t>
            </a:r>
          </a:p>
          <a:p>
            <a:endParaRPr lang="en-US" dirty="0"/>
          </a:p>
        </p:txBody>
      </p:sp>
      <p:pic>
        <p:nvPicPr>
          <p:cNvPr id="4" name="Picture 3">
            <a:extLst>
              <a:ext uri="{FF2B5EF4-FFF2-40B4-BE49-F238E27FC236}">
                <a16:creationId xmlns:a16="http://schemas.microsoft.com/office/drawing/2014/main" id="{9A23CBD2-43CD-4906-90EF-912A3FC7C73D}"/>
              </a:ext>
            </a:extLst>
          </p:cNvPr>
          <p:cNvPicPr>
            <a:picLocks noChangeAspect="1"/>
          </p:cNvPicPr>
          <p:nvPr/>
        </p:nvPicPr>
        <p:blipFill>
          <a:blip r:embed="rId2"/>
          <a:stretch>
            <a:fillRect/>
          </a:stretch>
        </p:blipFill>
        <p:spPr>
          <a:xfrm>
            <a:off x="4735294" y="3512289"/>
            <a:ext cx="3951507" cy="2963630"/>
          </a:xfrm>
          <a:prstGeom prst="rect">
            <a:avLst/>
          </a:prstGeom>
        </p:spPr>
      </p:pic>
    </p:spTree>
    <p:extLst>
      <p:ext uri="{BB962C8B-B14F-4D97-AF65-F5344CB8AC3E}">
        <p14:creationId xmlns:p14="http://schemas.microsoft.com/office/powerpoint/2010/main" val="279102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1FEC-1CAC-4D9B-8254-E397DE8D9AF3}"/>
              </a:ext>
            </a:extLst>
          </p:cNvPr>
          <p:cNvSpPr>
            <a:spLocks noGrp="1"/>
          </p:cNvSpPr>
          <p:nvPr>
            <p:ph type="ctrTitle"/>
          </p:nvPr>
        </p:nvSpPr>
        <p:spPr/>
        <p:txBody>
          <a:bodyPr/>
          <a:lstStyle/>
          <a:p>
            <a:r>
              <a:rPr lang="en-US" dirty="0"/>
              <a:t>2018 Practice Assessment Highlights</a:t>
            </a:r>
          </a:p>
        </p:txBody>
      </p:sp>
      <p:sp>
        <p:nvSpPr>
          <p:cNvPr id="4" name="Subtitle 3">
            <a:extLst>
              <a:ext uri="{FF2B5EF4-FFF2-40B4-BE49-F238E27FC236}">
                <a16:creationId xmlns:a16="http://schemas.microsoft.com/office/drawing/2014/main" id="{480A4F43-51EC-4381-8E4F-2E0A08B50A3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9141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83C6-3D00-4CE1-A65C-95F34A8A7778}"/>
              </a:ext>
            </a:extLst>
          </p:cNvPr>
          <p:cNvSpPr>
            <a:spLocks noGrp="1"/>
          </p:cNvSpPr>
          <p:nvPr>
            <p:ph type="title"/>
          </p:nvPr>
        </p:nvSpPr>
        <p:spPr/>
        <p:txBody>
          <a:bodyPr/>
          <a:lstStyle/>
          <a:p>
            <a:r>
              <a:rPr lang="en-US" dirty="0"/>
              <a:t>Core Element: Tracking</a:t>
            </a:r>
          </a:p>
        </p:txBody>
      </p:sp>
      <p:pic>
        <p:nvPicPr>
          <p:cNvPr id="6" name="Content Placeholder 5">
            <a:extLst>
              <a:ext uri="{FF2B5EF4-FFF2-40B4-BE49-F238E27FC236}">
                <a16:creationId xmlns:a16="http://schemas.microsoft.com/office/drawing/2014/main" id="{8FC14F5B-AA4E-4ED2-B757-96CEBD78DDA3}"/>
              </a:ext>
            </a:extLst>
          </p:cNvPr>
          <p:cNvPicPr>
            <a:picLocks noGrp="1" noChangeAspect="1"/>
          </p:cNvPicPr>
          <p:nvPr>
            <p:ph idx="1"/>
          </p:nvPr>
        </p:nvPicPr>
        <p:blipFill>
          <a:blip r:embed="rId2"/>
          <a:stretch>
            <a:fillRect/>
          </a:stretch>
        </p:blipFill>
        <p:spPr>
          <a:xfrm>
            <a:off x="264358" y="1417639"/>
            <a:ext cx="8615284" cy="5120762"/>
          </a:xfrm>
          <a:prstGeom prst="rect">
            <a:avLst/>
          </a:prstGeom>
        </p:spPr>
      </p:pic>
    </p:spTree>
    <p:extLst>
      <p:ext uri="{BB962C8B-B14F-4D97-AF65-F5344CB8AC3E}">
        <p14:creationId xmlns:p14="http://schemas.microsoft.com/office/powerpoint/2010/main" val="11094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48DB-2F57-4DF5-AC61-D4BE65306BBE}"/>
              </a:ext>
            </a:extLst>
          </p:cNvPr>
          <p:cNvSpPr>
            <a:spLocks noGrp="1"/>
          </p:cNvSpPr>
          <p:nvPr>
            <p:ph type="title"/>
          </p:nvPr>
        </p:nvSpPr>
        <p:spPr/>
        <p:txBody>
          <a:bodyPr/>
          <a:lstStyle/>
          <a:p>
            <a:r>
              <a:rPr lang="en-US" dirty="0"/>
              <a:t> Core Element: Reporting</a:t>
            </a:r>
          </a:p>
        </p:txBody>
      </p:sp>
      <p:pic>
        <p:nvPicPr>
          <p:cNvPr id="6" name="Content Placeholder 5">
            <a:extLst>
              <a:ext uri="{FF2B5EF4-FFF2-40B4-BE49-F238E27FC236}">
                <a16:creationId xmlns:a16="http://schemas.microsoft.com/office/drawing/2014/main" id="{22B5FD8F-14B8-4787-9983-19055078090F}"/>
              </a:ext>
            </a:extLst>
          </p:cNvPr>
          <p:cNvPicPr>
            <a:picLocks noGrp="1" noChangeAspect="1"/>
          </p:cNvPicPr>
          <p:nvPr>
            <p:ph idx="1"/>
          </p:nvPr>
        </p:nvPicPr>
        <p:blipFill>
          <a:blip r:embed="rId2"/>
          <a:stretch>
            <a:fillRect/>
          </a:stretch>
        </p:blipFill>
        <p:spPr>
          <a:xfrm>
            <a:off x="376197" y="1166059"/>
            <a:ext cx="8767803" cy="5691941"/>
          </a:xfrm>
          <a:prstGeom prst="rect">
            <a:avLst/>
          </a:prstGeom>
        </p:spPr>
      </p:pic>
    </p:spTree>
    <p:extLst>
      <p:ext uri="{BB962C8B-B14F-4D97-AF65-F5344CB8AC3E}">
        <p14:creationId xmlns:p14="http://schemas.microsoft.com/office/powerpoint/2010/main" val="25574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5013-9028-4D29-9F16-292225A8E9F8}"/>
              </a:ext>
            </a:extLst>
          </p:cNvPr>
          <p:cNvSpPr>
            <a:spLocks noGrp="1"/>
          </p:cNvSpPr>
          <p:nvPr>
            <p:ph type="title"/>
          </p:nvPr>
        </p:nvSpPr>
        <p:spPr/>
        <p:txBody>
          <a:bodyPr/>
          <a:lstStyle/>
          <a:p>
            <a:r>
              <a:rPr lang="en-US" dirty="0"/>
              <a:t>Core Elements: Reporting</a:t>
            </a:r>
          </a:p>
        </p:txBody>
      </p:sp>
      <p:pic>
        <p:nvPicPr>
          <p:cNvPr id="4" name="Content Placeholder 3">
            <a:extLst>
              <a:ext uri="{FF2B5EF4-FFF2-40B4-BE49-F238E27FC236}">
                <a16:creationId xmlns:a16="http://schemas.microsoft.com/office/drawing/2014/main" id="{A444A0D0-2761-4C6F-A498-6C2D4E1131C4}"/>
              </a:ext>
            </a:extLst>
          </p:cNvPr>
          <p:cNvPicPr>
            <a:picLocks noGrp="1" noChangeAspect="1"/>
          </p:cNvPicPr>
          <p:nvPr>
            <p:ph idx="1"/>
          </p:nvPr>
        </p:nvPicPr>
        <p:blipFill>
          <a:blip r:embed="rId2"/>
          <a:stretch>
            <a:fillRect/>
          </a:stretch>
        </p:blipFill>
        <p:spPr>
          <a:xfrm>
            <a:off x="545530" y="1305011"/>
            <a:ext cx="8432844" cy="5118305"/>
          </a:xfrm>
          <a:prstGeom prst="rect">
            <a:avLst/>
          </a:prstGeom>
        </p:spPr>
      </p:pic>
    </p:spTree>
    <p:extLst>
      <p:ext uri="{BB962C8B-B14F-4D97-AF65-F5344CB8AC3E}">
        <p14:creationId xmlns:p14="http://schemas.microsoft.com/office/powerpoint/2010/main" val="2124714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7EC8-8847-4C05-80A2-1314A67E9787}"/>
              </a:ext>
            </a:extLst>
          </p:cNvPr>
          <p:cNvSpPr>
            <a:spLocks noGrp="1"/>
          </p:cNvSpPr>
          <p:nvPr>
            <p:ph type="title"/>
          </p:nvPr>
        </p:nvSpPr>
        <p:spPr/>
        <p:txBody>
          <a:bodyPr/>
          <a:lstStyle/>
          <a:p>
            <a:r>
              <a:rPr lang="en-US" dirty="0"/>
              <a:t>Core Element: Education</a:t>
            </a:r>
          </a:p>
        </p:txBody>
      </p:sp>
      <p:pic>
        <p:nvPicPr>
          <p:cNvPr id="4" name="Content Placeholder 3">
            <a:extLst>
              <a:ext uri="{FF2B5EF4-FFF2-40B4-BE49-F238E27FC236}">
                <a16:creationId xmlns:a16="http://schemas.microsoft.com/office/drawing/2014/main" id="{3FF9503A-BD9B-4AC0-951E-3668DFD70BA1}"/>
              </a:ext>
            </a:extLst>
          </p:cNvPr>
          <p:cNvPicPr>
            <a:picLocks noGrp="1" noChangeAspect="1"/>
          </p:cNvPicPr>
          <p:nvPr>
            <p:ph idx="1"/>
          </p:nvPr>
        </p:nvPicPr>
        <p:blipFill>
          <a:blip r:embed="rId2"/>
          <a:stretch>
            <a:fillRect/>
          </a:stretch>
        </p:blipFill>
        <p:spPr>
          <a:xfrm>
            <a:off x="833248" y="1338413"/>
            <a:ext cx="7972087" cy="5519587"/>
          </a:xfrm>
          <a:prstGeom prst="rect">
            <a:avLst/>
          </a:prstGeom>
        </p:spPr>
      </p:pic>
    </p:spTree>
    <p:extLst>
      <p:ext uri="{BB962C8B-B14F-4D97-AF65-F5344CB8AC3E}">
        <p14:creationId xmlns:p14="http://schemas.microsoft.com/office/powerpoint/2010/main" val="154142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350C-3C55-4039-B742-AE923A63916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1E5DC74-EDA2-4BE0-857D-C1CA7921C0B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dirty="0"/>
              <a:t>Data Updates</a:t>
            </a:r>
          </a:p>
        </p:txBody>
      </p:sp>
    </p:spTree>
    <p:extLst>
      <p:ext uri="{BB962C8B-B14F-4D97-AF65-F5344CB8AC3E}">
        <p14:creationId xmlns:p14="http://schemas.microsoft.com/office/powerpoint/2010/main" val="299349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E19-7E9B-46F2-9CBB-20BB37EB1A01}"/>
              </a:ext>
            </a:extLst>
          </p:cNvPr>
          <p:cNvSpPr>
            <a:spLocks noGrp="1"/>
          </p:cNvSpPr>
          <p:nvPr>
            <p:ph type="title"/>
          </p:nvPr>
        </p:nvSpPr>
        <p:spPr/>
        <p:txBody>
          <a:bodyPr/>
          <a:lstStyle/>
          <a:p>
            <a:r>
              <a:rPr lang="en-US" dirty="0"/>
              <a:t>Data Review- DOT </a:t>
            </a:r>
          </a:p>
        </p:txBody>
      </p:sp>
      <p:pic>
        <p:nvPicPr>
          <p:cNvPr id="3" name="Content Placeholder 2" descr="DOT data graph showing slight increase">
            <a:extLst>
              <a:ext uri="{FF2B5EF4-FFF2-40B4-BE49-F238E27FC236}">
                <a16:creationId xmlns:a16="http://schemas.microsoft.com/office/drawing/2014/main" id="{73C8D016-75B6-4A58-9C1D-EDAC79F3BC7D}"/>
              </a:ext>
            </a:extLst>
          </p:cNvPr>
          <p:cNvPicPr>
            <a:picLocks noGrp="1" noChangeAspect="1"/>
          </p:cNvPicPr>
          <p:nvPr>
            <p:ph idx="1"/>
          </p:nvPr>
        </p:nvPicPr>
        <p:blipFill>
          <a:blip r:embed="rId3"/>
          <a:stretch>
            <a:fillRect/>
          </a:stretch>
        </p:blipFill>
        <p:spPr>
          <a:xfrm>
            <a:off x="872067" y="1204965"/>
            <a:ext cx="7399866" cy="5260684"/>
          </a:xfrm>
          <a:prstGeom prst="rect">
            <a:avLst/>
          </a:prstGeom>
        </p:spPr>
      </p:pic>
    </p:spTree>
    <p:extLst>
      <p:ext uri="{BB962C8B-B14F-4D97-AF65-F5344CB8AC3E}">
        <p14:creationId xmlns:p14="http://schemas.microsoft.com/office/powerpoint/2010/main" val="189014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EEDA-F03B-4FFE-9945-B35E9C250EF2}"/>
              </a:ext>
            </a:extLst>
          </p:cNvPr>
          <p:cNvSpPr>
            <a:spLocks noGrp="1"/>
          </p:cNvSpPr>
          <p:nvPr>
            <p:ph type="title"/>
          </p:nvPr>
        </p:nvSpPr>
        <p:spPr/>
        <p:txBody>
          <a:bodyPr/>
          <a:lstStyle/>
          <a:p>
            <a:r>
              <a:rPr lang="en-US" dirty="0"/>
              <a:t>Data Review- CDI SIR</a:t>
            </a:r>
          </a:p>
        </p:txBody>
      </p:sp>
      <p:pic>
        <p:nvPicPr>
          <p:cNvPr id="3" name="Content Placeholder 2" descr="NJ CDI SIR graph- showing variable improvement">
            <a:extLst>
              <a:ext uri="{FF2B5EF4-FFF2-40B4-BE49-F238E27FC236}">
                <a16:creationId xmlns:a16="http://schemas.microsoft.com/office/drawing/2014/main" id="{F2A9ABDA-3099-4158-B3DD-A2C85023B631}"/>
              </a:ext>
            </a:extLst>
          </p:cNvPr>
          <p:cNvPicPr>
            <a:picLocks noGrp="1" noChangeAspect="1"/>
          </p:cNvPicPr>
          <p:nvPr>
            <p:ph idx="1"/>
          </p:nvPr>
        </p:nvPicPr>
        <p:blipFill>
          <a:blip r:embed="rId3"/>
          <a:stretch>
            <a:fillRect/>
          </a:stretch>
        </p:blipFill>
        <p:spPr>
          <a:xfrm>
            <a:off x="545530" y="1542759"/>
            <a:ext cx="8202047" cy="4880557"/>
          </a:xfrm>
          <a:prstGeom prst="rect">
            <a:avLst/>
          </a:prstGeom>
        </p:spPr>
      </p:pic>
    </p:spTree>
    <p:extLst>
      <p:ext uri="{BB962C8B-B14F-4D97-AF65-F5344CB8AC3E}">
        <p14:creationId xmlns:p14="http://schemas.microsoft.com/office/powerpoint/2010/main" val="349955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A7CC-BDAB-4A4A-9595-DB12C511073C}"/>
              </a:ext>
            </a:extLst>
          </p:cNvPr>
          <p:cNvSpPr>
            <a:spLocks noGrp="1"/>
          </p:cNvSpPr>
          <p:nvPr>
            <p:ph type="title"/>
          </p:nvPr>
        </p:nvSpPr>
        <p:spPr/>
        <p:txBody>
          <a:bodyPr/>
          <a:lstStyle/>
          <a:p>
            <a:r>
              <a:rPr lang="en-US" sz="2800" dirty="0"/>
              <a:t>Partners in Collaboration</a:t>
            </a:r>
          </a:p>
        </p:txBody>
      </p:sp>
      <p:sp>
        <p:nvSpPr>
          <p:cNvPr id="3" name="Content Placeholder 2">
            <a:extLst>
              <a:ext uri="{FF2B5EF4-FFF2-40B4-BE49-F238E27FC236}">
                <a16:creationId xmlns:a16="http://schemas.microsoft.com/office/drawing/2014/main" id="{9252B14F-6A03-494A-987C-7894E9A62196}"/>
              </a:ext>
            </a:extLst>
          </p:cNvPr>
          <p:cNvSpPr>
            <a:spLocks noGrp="1"/>
          </p:cNvSpPr>
          <p:nvPr>
            <p:ph idx="1"/>
          </p:nvPr>
        </p:nvSpPr>
        <p:spPr/>
        <p:txBody>
          <a:bodyPr/>
          <a:lstStyle/>
          <a:p>
            <a:r>
              <a:rPr lang="en-US" sz="2000" dirty="0"/>
              <a:t>Administrative Leadership:</a:t>
            </a:r>
          </a:p>
          <a:p>
            <a:pPr lvl="1"/>
            <a:r>
              <a:rPr lang="en-US" sz="2000" dirty="0"/>
              <a:t>NJHA Institute for Quality and Patient Safety</a:t>
            </a:r>
          </a:p>
          <a:p>
            <a:pPr marL="0" indent="0">
              <a:buNone/>
            </a:pPr>
            <a:r>
              <a:rPr lang="en-US" sz="2000" dirty="0"/>
              <a:t>		Aline Holmes, DNP, MSN, RN</a:t>
            </a:r>
          </a:p>
          <a:p>
            <a:pPr marL="0" indent="0">
              <a:buNone/>
            </a:pPr>
            <a:r>
              <a:rPr lang="en-US" sz="2000" dirty="0"/>
              <a:t>		Shannon Davila, MSN, RN, CIC, CPHQ</a:t>
            </a:r>
          </a:p>
          <a:p>
            <a:pPr marL="0" indent="0">
              <a:buNone/>
            </a:pPr>
            <a:r>
              <a:rPr lang="en-US" sz="2000" dirty="0"/>
              <a:t>		Dara Elkholy, BSPH</a:t>
            </a:r>
          </a:p>
          <a:p>
            <a:r>
              <a:rPr lang="en-US" sz="2000" dirty="0"/>
              <a:t>Clinical Leadership: Jefferson Health (New Jersey division) </a:t>
            </a:r>
          </a:p>
          <a:p>
            <a:pPr marL="0" indent="0">
              <a:buNone/>
            </a:pPr>
            <a:r>
              <a:rPr lang="en-US" sz="2000" dirty="0"/>
              <a:t>		Cindy Hou, DO, MA, MBA, FACOI, FACP</a:t>
            </a:r>
          </a:p>
          <a:p>
            <a:pPr marL="0" indent="0">
              <a:buNone/>
            </a:pPr>
            <a:r>
              <a:rPr lang="en-US" sz="2000" dirty="0"/>
              <a:t>		Marianne Kraemer, RN, MPA, ED. M., CCRN</a:t>
            </a:r>
          </a:p>
          <a:p>
            <a:pPr marL="0" indent="0">
              <a:buNone/>
            </a:pPr>
            <a:r>
              <a:rPr lang="en-US" sz="2000" dirty="0"/>
              <a:t>		David Condoluci, DO, MSc., and MACOI</a:t>
            </a:r>
          </a:p>
          <a:p>
            <a:r>
              <a:rPr lang="en-US" dirty="0"/>
              <a:t>Collaborative facilities include acute care, long term acute care, post-acute care facilities</a:t>
            </a:r>
          </a:p>
        </p:txBody>
      </p:sp>
    </p:spTree>
    <p:extLst>
      <p:ext uri="{BB962C8B-B14F-4D97-AF65-F5344CB8AC3E}">
        <p14:creationId xmlns:p14="http://schemas.microsoft.com/office/powerpoint/2010/main" val="223889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19A7-1B45-4891-98FB-E339CB42DFB9}"/>
              </a:ext>
            </a:extLst>
          </p:cNvPr>
          <p:cNvSpPr>
            <a:spLocks noGrp="1"/>
          </p:cNvSpPr>
          <p:nvPr>
            <p:ph type="title"/>
          </p:nvPr>
        </p:nvSpPr>
        <p:spPr/>
        <p:txBody>
          <a:bodyPr/>
          <a:lstStyle/>
          <a:p>
            <a:r>
              <a:rPr lang="en-US" dirty="0"/>
              <a:t>Data Review- MRSA SIR</a:t>
            </a:r>
          </a:p>
        </p:txBody>
      </p:sp>
      <p:pic>
        <p:nvPicPr>
          <p:cNvPr id="3" name="Content Placeholder 2" descr="NJ MRSA SIR graph showing improvement">
            <a:extLst>
              <a:ext uri="{FF2B5EF4-FFF2-40B4-BE49-F238E27FC236}">
                <a16:creationId xmlns:a16="http://schemas.microsoft.com/office/drawing/2014/main" id="{7D686467-FD08-4F1B-9DCA-452719BC7B06}"/>
              </a:ext>
            </a:extLst>
          </p:cNvPr>
          <p:cNvPicPr>
            <a:picLocks noGrp="1" noChangeAspect="1"/>
          </p:cNvPicPr>
          <p:nvPr>
            <p:ph idx="1"/>
          </p:nvPr>
        </p:nvPicPr>
        <p:blipFill>
          <a:blip r:embed="rId3"/>
          <a:stretch>
            <a:fillRect/>
          </a:stretch>
        </p:blipFill>
        <p:spPr>
          <a:xfrm>
            <a:off x="457199" y="1417639"/>
            <a:ext cx="8433808" cy="5005677"/>
          </a:xfrm>
          <a:prstGeom prst="rect">
            <a:avLst/>
          </a:prstGeom>
        </p:spPr>
      </p:pic>
    </p:spTree>
    <p:extLst>
      <p:ext uri="{BB962C8B-B14F-4D97-AF65-F5344CB8AC3E}">
        <p14:creationId xmlns:p14="http://schemas.microsoft.com/office/powerpoint/2010/main" val="78164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0A29-03E2-4CD7-B5FE-CCA120BEB53A}"/>
              </a:ext>
            </a:extLst>
          </p:cNvPr>
          <p:cNvSpPr>
            <a:spLocks noGrp="1"/>
          </p:cNvSpPr>
          <p:nvPr>
            <p:ph type="title"/>
          </p:nvPr>
        </p:nvSpPr>
        <p:spPr/>
        <p:txBody>
          <a:bodyPr/>
          <a:lstStyle/>
          <a:p>
            <a:r>
              <a:rPr lang="en-US" dirty="0"/>
              <a:t>New Resources That Are Available</a:t>
            </a:r>
          </a:p>
        </p:txBody>
      </p:sp>
      <p:sp>
        <p:nvSpPr>
          <p:cNvPr id="3" name="Content Placeholder 2">
            <a:extLst>
              <a:ext uri="{FF2B5EF4-FFF2-40B4-BE49-F238E27FC236}">
                <a16:creationId xmlns:a16="http://schemas.microsoft.com/office/drawing/2014/main" id="{D0D402D1-0262-42AC-ABC5-2A48B229FA3D}"/>
              </a:ext>
            </a:extLst>
          </p:cNvPr>
          <p:cNvSpPr>
            <a:spLocks noGrp="1"/>
          </p:cNvSpPr>
          <p:nvPr>
            <p:ph idx="1"/>
          </p:nvPr>
        </p:nvSpPr>
        <p:spPr/>
        <p:txBody>
          <a:bodyPr/>
          <a:lstStyle/>
          <a:p>
            <a:pPr marL="0" indent="0">
              <a:buNone/>
            </a:pPr>
            <a:r>
              <a:rPr lang="en-US" dirty="0"/>
              <a:t>APIC:</a:t>
            </a:r>
          </a:p>
          <a:p>
            <a:r>
              <a:rPr lang="en-US" dirty="0"/>
              <a:t>Manning, et al. APIC/SHEA/SIDP Antimicrobial Stewardship Position Paper.  Antimicrobial stewardship and infection prevention—leveraging the synergy: A position paper update. American Journal of Infection Control 46 (2018) 364-8.</a:t>
            </a:r>
          </a:p>
          <a:p>
            <a:pPr marL="0" indent="0">
              <a:buNone/>
            </a:pPr>
            <a:endParaRPr lang="en-US" dirty="0"/>
          </a:p>
          <a:p>
            <a:pPr marL="0" indent="0">
              <a:buNone/>
            </a:pPr>
            <a:r>
              <a:rPr lang="en-US" dirty="0"/>
              <a:t>IDSA </a:t>
            </a:r>
          </a:p>
          <a:p>
            <a:r>
              <a:rPr lang="en-US" dirty="0"/>
              <a:t>McDonald, et al. Clinical Practice Guidelines for Clostridium difficile Infection in Adults and Children: 2017 Update by the Infectious Diseases Society of America (IDSA) and Society for Healthcare Epidemiology of America (SHEA) </a:t>
            </a:r>
            <a:r>
              <a:rPr lang="pt-BR" dirty="0"/>
              <a:t>Clinical Infectious Diseases. 2018;66(7):e1–e48.</a:t>
            </a:r>
          </a:p>
          <a:p>
            <a:r>
              <a:rPr lang="pt-BR" dirty="0"/>
              <a:t>Miller, et al. </a:t>
            </a:r>
            <a:r>
              <a:rPr lang="en-US" dirty="0"/>
              <a:t>A Guide to Utilization of the Microbiology Laboratory for Diagnosis of Infectious Diseases: 2018 Update by the Infectious Diseases Society of America and the American Society for Microbiology. Clinical Infectious Diseases. 2018.</a:t>
            </a:r>
          </a:p>
        </p:txBody>
      </p:sp>
    </p:spTree>
    <p:extLst>
      <p:ext uri="{BB962C8B-B14F-4D97-AF65-F5344CB8AC3E}">
        <p14:creationId xmlns:p14="http://schemas.microsoft.com/office/powerpoint/2010/main" val="411396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 Webinars</a:t>
            </a:r>
          </a:p>
        </p:txBody>
      </p:sp>
      <p:sp>
        <p:nvSpPr>
          <p:cNvPr id="3" name="Content Placeholder 2"/>
          <p:cNvSpPr>
            <a:spLocks noGrp="1"/>
          </p:cNvSpPr>
          <p:nvPr>
            <p:ph idx="1"/>
          </p:nvPr>
        </p:nvSpPr>
        <p:spPr/>
        <p:txBody>
          <a:bodyPr>
            <a:normAutofit/>
          </a:bodyPr>
          <a:lstStyle/>
          <a:p>
            <a:pPr marL="0" indent="0" algn="ctr">
              <a:spcBef>
                <a:spcPts val="0"/>
              </a:spcBef>
              <a:buNone/>
            </a:pPr>
            <a:endParaRPr lang="en-US" dirty="0"/>
          </a:p>
          <a:p>
            <a:pPr marL="0" indent="0" algn="ctr">
              <a:spcBef>
                <a:spcPts val="0"/>
              </a:spcBef>
              <a:buNone/>
            </a:pPr>
            <a:r>
              <a:rPr lang="en-US" dirty="0"/>
              <a:t>NJHA Antimicrobial Stewardship Collaborative</a:t>
            </a:r>
          </a:p>
          <a:p>
            <a:pPr marL="0" indent="0" algn="ctr">
              <a:spcBef>
                <a:spcPts val="0"/>
              </a:spcBef>
              <a:buNone/>
            </a:pPr>
            <a:r>
              <a:rPr lang="en-US" dirty="0"/>
              <a:t>Monthly Webinars </a:t>
            </a:r>
            <a:r>
              <a:rPr lang="en-US" i="1" dirty="0">
                <a:solidFill>
                  <a:srgbClr val="FF0000"/>
                </a:solidFill>
              </a:rPr>
              <a:t>2nd Thursday of each month</a:t>
            </a:r>
          </a:p>
          <a:p>
            <a:pPr marL="0" indent="0" algn="ctr">
              <a:spcBef>
                <a:spcPts val="0"/>
              </a:spcBef>
              <a:buNone/>
            </a:pPr>
            <a:r>
              <a:rPr lang="en-US" dirty="0"/>
              <a:t>Click here to register for webinars</a:t>
            </a:r>
          </a:p>
          <a:p>
            <a:pPr marL="0" indent="0" algn="ctr">
              <a:spcBef>
                <a:spcPts val="0"/>
              </a:spcBef>
              <a:buNone/>
            </a:pPr>
            <a:r>
              <a:rPr lang="en-US" dirty="0">
                <a:hlinkClick r:id="rId4"/>
              </a:rPr>
              <a:t>https://njha.webex.com/</a:t>
            </a:r>
            <a:r>
              <a:rPr lang="en-US" dirty="0"/>
              <a:t>  under “Institute for Quality and Patient Safety”</a:t>
            </a:r>
          </a:p>
          <a:p>
            <a:pPr marL="0" indent="0" algn="ctr">
              <a:buNone/>
            </a:pPr>
            <a:endParaRPr lang="en-US" dirty="0">
              <a:solidFill>
                <a:srgbClr val="FF0000"/>
              </a:solidFill>
            </a:endParaRPr>
          </a:p>
          <a:p>
            <a:pPr marL="0" indent="0" algn="ctr">
              <a:buNone/>
            </a:pPr>
            <a:r>
              <a:rPr lang="en-US" b="1" u="sng" dirty="0"/>
              <a:t>Next Webinar August 9 at Noon</a:t>
            </a:r>
          </a:p>
          <a:p>
            <a:endParaRPr lang="en-US" dirty="0"/>
          </a:p>
          <a:p>
            <a:endParaRPr lang="en-US" dirty="0"/>
          </a:p>
        </p:txBody>
      </p:sp>
    </p:spTree>
    <p:custDataLst>
      <p:tags r:id="rId1"/>
    </p:custDataLst>
    <p:extLst>
      <p:ext uri="{BB962C8B-B14F-4D97-AF65-F5344CB8AC3E}">
        <p14:creationId xmlns:p14="http://schemas.microsoft.com/office/powerpoint/2010/main" val="360900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F507-77E4-48B1-86B3-7CFAF6062A1D}"/>
              </a:ext>
            </a:extLst>
          </p:cNvPr>
          <p:cNvSpPr>
            <a:spLocks noGrp="1"/>
          </p:cNvSpPr>
          <p:nvPr>
            <p:ph type="title"/>
          </p:nvPr>
        </p:nvSpPr>
        <p:spPr>
          <a:xfrm>
            <a:off x="1552148" y="971550"/>
            <a:ext cx="6105953" cy="737216"/>
          </a:xfrm>
        </p:spPr>
        <p:txBody>
          <a:bodyPr/>
          <a:lstStyle/>
          <a:p>
            <a:pPr algn="r"/>
            <a:endParaRPr lang="en-US" dirty="0"/>
          </a:p>
        </p:txBody>
      </p:sp>
      <p:pic>
        <p:nvPicPr>
          <p:cNvPr id="2050" name="Picture 2" descr="Antimicrobial Stewardship Banner">
            <a:extLst>
              <a:ext uri="{FF2B5EF4-FFF2-40B4-BE49-F238E27FC236}">
                <a16:creationId xmlns:a16="http://schemas.microsoft.com/office/drawing/2014/main" id="{BF598735-8031-4623-B290-2EA7F96E000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46495" y="1142452"/>
            <a:ext cx="2914435" cy="6291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FC381B8-C447-43A2-821C-46DB76DA0792}"/>
              </a:ext>
            </a:extLst>
          </p:cNvPr>
          <p:cNvPicPr>
            <a:picLocks noChangeAspect="1"/>
          </p:cNvPicPr>
          <p:nvPr/>
        </p:nvPicPr>
        <p:blipFill>
          <a:blip r:embed="rId4"/>
          <a:stretch>
            <a:fillRect/>
          </a:stretch>
        </p:blipFill>
        <p:spPr>
          <a:xfrm>
            <a:off x="1790699" y="2288864"/>
            <a:ext cx="6212406" cy="4114800"/>
          </a:xfrm>
          <a:prstGeom prst="rect">
            <a:avLst/>
          </a:prstGeom>
          <a:ln>
            <a:solidFill>
              <a:schemeClr val="tx1"/>
            </a:solidFill>
          </a:ln>
        </p:spPr>
      </p:pic>
      <p:sp>
        <p:nvSpPr>
          <p:cNvPr id="5" name="TextBox 4">
            <a:extLst>
              <a:ext uri="{FF2B5EF4-FFF2-40B4-BE49-F238E27FC236}">
                <a16:creationId xmlns:a16="http://schemas.microsoft.com/office/drawing/2014/main" id="{1E7B14AB-4EC3-42B5-B33F-C2C7CB8535B0}"/>
              </a:ext>
            </a:extLst>
          </p:cNvPr>
          <p:cNvSpPr txBox="1"/>
          <p:nvPr/>
        </p:nvSpPr>
        <p:spPr>
          <a:xfrm>
            <a:off x="3400426" y="1708767"/>
            <a:ext cx="3952875" cy="646331"/>
          </a:xfrm>
          <a:prstGeom prst="rect">
            <a:avLst/>
          </a:prstGeom>
          <a:noFill/>
        </p:spPr>
        <p:txBody>
          <a:bodyPr wrap="square" rtlCol="0">
            <a:spAutoFit/>
          </a:bodyPr>
          <a:lstStyle/>
          <a:p>
            <a:pPr defTabSz="914400" eaLnBrk="0" hangingPunct="0"/>
            <a:r>
              <a:rPr lang="en-US" dirty="0">
                <a:solidFill>
                  <a:prstClr val="black"/>
                </a:solidFill>
                <a:latin typeface="Arial" charset="0"/>
                <a:ea typeface="ＭＳ Ｐゴシック" pitchFamily="112" charset="-128"/>
                <a:cs typeface="+mn-cs"/>
                <a:hlinkClick r:id="rId5"/>
              </a:rPr>
              <a:t>http://www.njha.com/pfp/njtools/abx/</a:t>
            </a:r>
            <a:endParaRPr lang="en-US" dirty="0">
              <a:solidFill>
                <a:prstClr val="black"/>
              </a:solidFill>
              <a:latin typeface="Arial" charset="0"/>
              <a:ea typeface="ＭＳ Ｐゴシック" pitchFamily="112" charset="-128"/>
              <a:cs typeface="+mn-cs"/>
            </a:endParaRPr>
          </a:p>
          <a:p>
            <a:pPr defTabSz="914400" eaLnBrk="0" hangingPunct="0"/>
            <a:endParaRPr lang="en-US" dirty="0">
              <a:solidFill>
                <a:prstClr val="black"/>
              </a:solidFill>
              <a:latin typeface="Arial" charset="0"/>
              <a:ea typeface="ＭＳ Ｐゴシック" pitchFamily="112" charset="-128"/>
              <a:cs typeface="+mn-cs"/>
            </a:endParaRPr>
          </a:p>
        </p:txBody>
      </p:sp>
    </p:spTree>
    <p:extLst>
      <p:ext uri="{BB962C8B-B14F-4D97-AF65-F5344CB8AC3E}">
        <p14:creationId xmlns:p14="http://schemas.microsoft.com/office/powerpoint/2010/main" val="402729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F220-5584-46EA-B60F-40B0F220787C}"/>
              </a:ext>
            </a:extLst>
          </p:cNvPr>
          <p:cNvSpPr>
            <a:spLocks noGrp="1"/>
          </p:cNvSpPr>
          <p:nvPr>
            <p:ph type="title"/>
          </p:nvPr>
        </p:nvSpPr>
        <p:spPr/>
        <p:txBody>
          <a:bodyPr/>
          <a:lstStyle/>
          <a:p>
            <a:r>
              <a:rPr lang="en-US" sz="2800" dirty="0"/>
              <a:t>Partners from Across New Jersey and Nationally</a:t>
            </a:r>
          </a:p>
        </p:txBody>
      </p:sp>
      <p:sp>
        <p:nvSpPr>
          <p:cNvPr id="3" name="Content Placeholder 2">
            <a:extLst>
              <a:ext uri="{FF2B5EF4-FFF2-40B4-BE49-F238E27FC236}">
                <a16:creationId xmlns:a16="http://schemas.microsoft.com/office/drawing/2014/main" id="{1AB7035C-4511-48B2-B527-7A0F2A1FB14B}"/>
              </a:ext>
            </a:extLst>
          </p:cNvPr>
          <p:cNvSpPr>
            <a:spLocks noGrp="1"/>
          </p:cNvSpPr>
          <p:nvPr>
            <p:ph idx="1"/>
          </p:nvPr>
        </p:nvSpPr>
        <p:spPr/>
        <p:txBody>
          <a:bodyPr/>
          <a:lstStyle/>
          <a:p>
            <a:endParaRPr lang="en-US" dirty="0"/>
          </a:p>
          <a:p>
            <a:r>
              <a:rPr lang="en-US" dirty="0"/>
              <a:t>	</a:t>
            </a:r>
            <a:r>
              <a:rPr lang="en-US" sz="2400" dirty="0"/>
              <a:t>New Jersey Department of Health</a:t>
            </a:r>
          </a:p>
          <a:p>
            <a:r>
              <a:rPr lang="en-US" sz="2400" dirty="0"/>
              <a:t>	QIO- Healthcare Quality Strategies Inc.</a:t>
            </a:r>
          </a:p>
          <a:p>
            <a:r>
              <a:rPr lang="en-US" sz="2400" dirty="0"/>
              <a:t>	Centers for Disease Control and Prevention</a:t>
            </a:r>
          </a:p>
          <a:p>
            <a:r>
              <a:rPr lang="en-US" sz="2400" dirty="0"/>
              <a:t>	Ernest Mario School of Pharmacy</a:t>
            </a:r>
          </a:p>
          <a:p>
            <a:r>
              <a:rPr lang="en-US" sz="2400" dirty="0"/>
              <a:t>	Ronald G Nahass, MD, MHCM – President ID Care</a:t>
            </a:r>
          </a:p>
          <a:p>
            <a:r>
              <a:rPr lang="en-US" sz="2400" dirty="0"/>
              <a:t>	Quality Insights Renal Network 3</a:t>
            </a:r>
          </a:p>
          <a:p>
            <a:r>
              <a:rPr lang="en-US" sz="2400" dirty="0"/>
              <a:t>	New Jersey APIC chapters</a:t>
            </a:r>
          </a:p>
          <a:p>
            <a:r>
              <a:rPr lang="en-US" sz="2400" dirty="0"/>
              <a:t>	Partners from Long Term Care</a:t>
            </a:r>
          </a:p>
          <a:p>
            <a:endParaRPr lang="en-US" dirty="0"/>
          </a:p>
        </p:txBody>
      </p:sp>
    </p:spTree>
    <p:extLst>
      <p:ext uri="{BB962C8B-B14F-4D97-AF65-F5344CB8AC3E}">
        <p14:creationId xmlns:p14="http://schemas.microsoft.com/office/powerpoint/2010/main" val="328783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65E4-B6E3-4A86-967F-BB8E4677C56A}"/>
              </a:ext>
            </a:extLst>
          </p:cNvPr>
          <p:cNvSpPr>
            <a:spLocks noGrp="1"/>
          </p:cNvSpPr>
          <p:nvPr>
            <p:ph type="title"/>
          </p:nvPr>
        </p:nvSpPr>
        <p:spPr/>
        <p:txBody>
          <a:bodyPr/>
          <a:lstStyle/>
          <a:p>
            <a:r>
              <a:rPr lang="en-US" sz="2800" dirty="0"/>
              <a:t>Tiered Approach to Implementation of Practices</a:t>
            </a:r>
          </a:p>
        </p:txBody>
      </p:sp>
      <p:sp>
        <p:nvSpPr>
          <p:cNvPr id="3" name="Content Placeholder 2">
            <a:extLst>
              <a:ext uri="{FF2B5EF4-FFF2-40B4-BE49-F238E27FC236}">
                <a16:creationId xmlns:a16="http://schemas.microsoft.com/office/drawing/2014/main" id="{334517CB-D0D1-46C2-8780-0F9E3E726057}"/>
              </a:ext>
            </a:extLst>
          </p:cNvPr>
          <p:cNvSpPr>
            <a:spLocks noGrp="1"/>
          </p:cNvSpPr>
          <p:nvPr>
            <p:ph idx="1"/>
          </p:nvPr>
        </p:nvSpPr>
        <p:spPr/>
        <p:txBody>
          <a:bodyPr/>
          <a:lstStyle/>
          <a:p>
            <a:r>
              <a:rPr lang="en-US" sz="2000" dirty="0"/>
              <a:t>Tier 1 “Basic Antimicrobial Stewardship Interventions”</a:t>
            </a:r>
          </a:p>
          <a:p>
            <a:r>
              <a:rPr lang="en-US" sz="2000" dirty="0"/>
              <a:t>Tier 2 “Intermediate Antimicrobial Stewardship Interventions”</a:t>
            </a:r>
          </a:p>
          <a:p>
            <a:r>
              <a:rPr lang="en-US" sz="2000" dirty="0"/>
              <a:t>Tier 3 “Advanced Antimicrobial Stewardship Interventions”</a:t>
            </a:r>
          </a:p>
          <a:p>
            <a:endParaRPr lang="en-US" sz="2000" dirty="0"/>
          </a:p>
          <a:p>
            <a:r>
              <a:rPr lang="en-US" sz="2000" dirty="0"/>
              <a:t>Currently we are focused on Tier 2- Intermediate Interventions</a:t>
            </a:r>
          </a:p>
          <a:p>
            <a:r>
              <a:rPr lang="en-US" sz="2000" dirty="0"/>
              <a:t>These are more complex than basic, and require more resources and coordination to implement</a:t>
            </a:r>
            <a:r>
              <a:rPr lang="en-US" dirty="0"/>
              <a:t> </a:t>
            </a:r>
          </a:p>
        </p:txBody>
      </p:sp>
      <p:pic>
        <p:nvPicPr>
          <p:cNvPr id="4" name="Picture 3" descr="Image of tiered approach">
            <a:extLst>
              <a:ext uri="{FF2B5EF4-FFF2-40B4-BE49-F238E27FC236}">
                <a16:creationId xmlns:a16="http://schemas.microsoft.com/office/drawing/2014/main" id="{6C3C6630-9D3A-47EB-9C52-93096222E948}"/>
              </a:ext>
            </a:extLst>
          </p:cNvPr>
          <p:cNvPicPr>
            <a:picLocks noChangeAspect="1"/>
          </p:cNvPicPr>
          <p:nvPr/>
        </p:nvPicPr>
        <p:blipFill>
          <a:blip r:embed="rId2"/>
          <a:stretch>
            <a:fillRect/>
          </a:stretch>
        </p:blipFill>
        <p:spPr>
          <a:xfrm>
            <a:off x="5138620" y="4072025"/>
            <a:ext cx="3548180" cy="2371550"/>
          </a:xfrm>
          <a:prstGeom prst="rect">
            <a:avLst/>
          </a:prstGeom>
        </p:spPr>
      </p:pic>
    </p:spTree>
    <p:extLst>
      <p:ext uri="{BB962C8B-B14F-4D97-AF65-F5344CB8AC3E}">
        <p14:creationId xmlns:p14="http://schemas.microsoft.com/office/powerpoint/2010/main" val="131537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67B4-A89F-45B3-89B7-788529CE036A}"/>
              </a:ext>
            </a:extLst>
          </p:cNvPr>
          <p:cNvSpPr>
            <a:spLocks noGrp="1"/>
          </p:cNvSpPr>
          <p:nvPr>
            <p:ph type="ctrTitle"/>
          </p:nvPr>
        </p:nvSpPr>
        <p:spPr/>
        <p:txBody>
          <a:bodyPr>
            <a:normAutofit/>
          </a:bodyPr>
          <a:lstStyle/>
          <a:p>
            <a:r>
              <a:rPr lang="en-US" sz="4000" dirty="0"/>
              <a:t>Hot Topics for 2018</a:t>
            </a:r>
          </a:p>
        </p:txBody>
      </p:sp>
      <p:sp>
        <p:nvSpPr>
          <p:cNvPr id="4" name="Subtitle 3">
            <a:extLst>
              <a:ext uri="{FF2B5EF4-FFF2-40B4-BE49-F238E27FC236}">
                <a16:creationId xmlns:a16="http://schemas.microsoft.com/office/drawing/2014/main" id="{2A019AA4-8178-4691-9E50-25F5D7F613E0}"/>
              </a:ext>
            </a:extLst>
          </p:cNvPr>
          <p:cNvSpPr>
            <a:spLocks noGrp="1"/>
          </p:cNvSpPr>
          <p:nvPr>
            <p:ph type="subTitle" idx="1"/>
          </p:nvPr>
        </p:nvSpPr>
        <p:spPr/>
        <p:txBody>
          <a:bodyPr>
            <a:normAutofit/>
          </a:bodyPr>
          <a:lstStyle/>
          <a:p>
            <a:r>
              <a:rPr lang="en-US" sz="2800" dirty="0"/>
              <a:t>Stewardship Issues and Examples of Innovation</a:t>
            </a:r>
          </a:p>
        </p:txBody>
      </p:sp>
    </p:spTree>
    <p:extLst>
      <p:ext uri="{BB962C8B-B14F-4D97-AF65-F5344CB8AC3E}">
        <p14:creationId xmlns:p14="http://schemas.microsoft.com/office/powerpoint/2010/main" val="103715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316A-7306-4628-A930-B7CA21E552DC}"/>
              </a:ext>
            </a:extLst>
          </p:cNvPr>
          <p:cNvSpPr>
            <a:spLocks noGrp="1"/>
          </p:cNvSpPr>
          <p:nvPr>
            <p:ph type="title"/>
          </p:nvPr>
        </p:nvSpPr>
        <p:spPr/>
        <p:txBody>
          <a:bodyPr/>
          <a:lstStyle/>
          <a:p>
            <a:r>
              <a:rPr lang="en-US" dirty="0"/>
              <a:t>Focus on Fungal Infections</a:t>
            </a:r>
          </a:p>
        </p:txBody>
      </p:sp>
      <p:sp>
        <p:nvSpPr>
          <p:cNvPr id="3" name="Content Placeholder 2">
            <a:extLst>
              <a:ext uri="{FF2B5EF4-FFF2-40B4-BE49-F238E27FC236}">
                <a16:creationId xmlns:a16="http://schemas.microsoft.com/office/drawing/2014/main" id="{D7F53E7D-A71A-4335-B039-15CD213F4734}"/>
              </a:ext>
            </a:extLst>
          </p:cNvPr>
          <p:cNvSpPr>
            <a:spLocks noGrp="1"/>
          </p:cNvSpPr>
          <p:nvPr>
            <p:ph idx="1"/>
          </p:nvPr>
        </p:nvSpPr>
        <p:spPr>
          <a:xfrm>
            <a:off x="545530" y="1600202"/>
            <a:ext cx="2333137" cy="4823114"/>
          </a:xfrm>
        </p:spPr>
        <p:txBody>
          <a:bodyPr>
            <a:normAutofit lnSpcReduction="10000"/>
          </a:bodyPr>
          <a:lstStyle/>
          <a:p>
            <a:r>
              <a:rPr lang="en-US" dirty="0"/>
              <a:t>In January CDC presented on the importance of antifungal  stewardship</a:t>
            </a:r>
          </a:p>
          <a:p>
            <a:r>
              <a:rPr lang="en-US" dirty="0"/>
              <a:t>Highlighted importance of proper diagnosis and treatment of drug resistance fungal infections</a:t>
            </a:r>
          </a:p>
          <a:p>
            <a:r>
              <a:rPr lang="en-US" dirty="0"/>
              <a:t>First step in antifungal stewardship is antibiotic stewardship: to prevent fungal infections</a:t>
            </a:r>
          </a:p>
          <a:p>
            <a:endParaRPr lang="en-US" dirty="0"/>
          </a:p>
        </p:txBody>
      </p:sp>
      <p:pic>
        <p:nvPicPr>
          <p:cNvPr id="4" name="Picture 3" descr="Image of IDSA guideline">
            <a:extLst>
              <a:ext uri="{FF2B5EF4-FFF2-40B4-BE49-F238E27FC236}">
                <a16:creationId xmlns:a16="http://schemas.microsoft.com/office/drawing/2014/main" id="{E1A398CD-225C-4A10-991B-2DBCF85E94A0}"/>
              </a:ext>
            </a:extLst>
          </p:cNvPr>
          <p:cNvPicPr>
            <a:picLocks noChangeAspect="1"/>
          </p:cNvPicPr>
          <p:nvPr/>
        </p:nvPicPr>
        <p:blipFill>
          <a:blip r:embed="rId2"/>
          <a:stretch>
            <a:fillRect/>
          </a:stretch>
        </p:blipFill>
        <p:spPr>
          <a:xfrm>
            <a:off x="3035319" y="1604089"/>
            <a:ext cx="5651482" cy="1841152"/>
          </a:xfrm>
          <a:prstGeom prst="rect">
            <a:avLst/>
          </a:prstGeom>
        </p:spPr>
      </p:pic>
      <p:pic>
        <p:nvPicPr>
          <p:cNvPr id="6" name="Picture 5">
            <a:extLst>
              <a:ext uri="{FF2B5EF4-FFF2-40B4-BE49-F238E27FC236}">
                <a16:creationId xmlns:a16="http://schemas.microsoft.com/office/drawing/2014/main" id="{D6BD5F9C-E118-4E58-876F-E2424C009C86}"/>
              </a:ext>
            </a:extLst>
          </p:cNvPr>
          <p:cNvPicPr>
            <a:picLocks noChangeAspect="1"/>
          </p:cNvPicPr>
          <p:nvPr/>
        </p:nvPicPr>
        <p:blipFill>
          <a:blip r:embed="rId3"/>
          <a:stretch>
            <a:fillRect/>
          </a:stretch>
        </p:blipFill>
        <p:spPr>
          <a:xfrm>
            <a:off x="4241287" y="3722264"/>
            <a:ext cx="4048095" cy="1603387"/>
          </a:xfrm>
          <a:prstGeom prst="rect">
            <a:avLst/>
          </a:prstGeom>
        </p:spPr>
      </p:pic>
    </p:spTree>
    <p:extLst>
      <p:ext uri="{BB962C8B-B14F-4D97-AF65-F5344CB8AC3E}">
        <p14:creationId xmlns:p14="http://schemas.microsoft.com/office/powerpoint/2010/main" val="163019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F388-2677-4C05-976D-8F997DA7B5E9}"/>
              </a:ext>
            </a:extLst>
          </p:cNvPr>
          <p:cNvSpPr>
            <a:spLocks noGrp="1"/>
          </p:cNvSpPr>
          <p:nvPr>
            <p:ph type="title"/>
          </p:nvPr>
        </p:nvSpPr>
        <p:spPr/>
        <p:txBody>
          <a:bodyPr/>
          <a:lstStyle/>
          <a:p>
            <a:r>
              <a:rPr lang="en-US" dirty="0"/>
              <a:t>Sepsis and Antibiotic Stewardship</a:t>
            </a:r>
          </a:p>
        </p:txBody>
      </p:sp>
      <p:sp>
        <p:nvSpPr>
          <p:cNvPr id="3" name="Content Placeholder 2">
            <a:extLst>
              <a:ext uri="{FF2B5EF4-FFF2-40B4-BE49-F238E27FC236}">
                <a16:creationId xmlns:a16="http://schemas.microsoft.com/office/drawing/2014/main" id="{391EB8B6-90C9-4521-A890-7CF569D228D1}"/>
              </a:ext>
            </a:extLst>
          </p:cNvPr>
          <p:cNvSpPr>
            <a:spLocks noGrp="1"/>
          </p:cNvSpPr>
          <p:nvPr>
            <p:ph idx="1"/>
          </p:nvPr>
        </p:nvSpPr>
        <p:spPr>
          <a:xfrm>
            <a:off x="545530" y="1600202"/>
            <a:ext cx="3653937" cy="4244124"/>
          </a:xfrm>
        </p:spPr>
        <p:txBody>
          <a:bodyPr>
            <a:normAutofit fontScale="92500" lnSpcReduction="10000"/>
          </a:bodyPr>
          <a:lstStyle/>
          <a:p>
            <a:r>
              <a:rPr lang="en-US" dirty="0"/>
              <a:t>In February, CDC </a:t>
            </a:r>
            <a:r>
              <a:rPr lang="en-US"/>
              <a:t>and JH-NJ </a:t>
            </a:r>
            <a:r>
              <a:rPr lang="en-US" dirty="0"/>
              <a:t>presented on the relationship between sepsis and ABS stewardship.</a:t>
            </a:r>
          </a:p>
          <a:p>
            <a:r>
              <a:rPr lang="en-US" dirty="0"/>
              <a:t>Antibiotic Stewardship Program can be a resource for the ED, ICU, and other providers managing patients with sepsis. </a:t>
            </a:r>
          </a:p>
          <a:p>
            <a:r>
              <a:rPr lang="en-US" dirty="0"/>
              <a:t>Every patient gets optimal antibiotic treatment for sepsis</a:t>
            </a:r>
          </a:p>
          <a:p>
            <a:pPr lvl="1"/>
            <a:r>
              <a:rPr lang="en-US" dirty="0"/>
              <a:t>As soon as possible</a:t>
            </a:r>
          </a:p>
          <a:p>
            <a:pPr lvl="1"/>
            <a:r>
              <a:rPr lang="en-US" dirty="0"/>
              <a:t>The right antibiotic(s)</a:t>
            </a:r>
          </a:p>
          <a:p>
            <a:pPr lvl="1"/>
            <a:r>
              <a:rPr lang="en-US" dirty="0"/>
              <a:t>At the right dose</a:t>
            </a:r>
          </a:p>
          <a:p>
            <a:pPr lvl="1"/>
            <a:r>
              <a:rPr lang="en-US" dirty="0"/>
              <a:t>For the right duration</a:t>
            </a:r>
          </a:p>
          <a:p>
            <a:r>
              <a:rPr lang="en-US" dirty="0"/>
              <a:t>When more information available, antibiotics tailored and/or de-escalated.</a:t>
            </a:r>
          </a:p>
          <a:p>
            <a:endParaRPr lang="en-US" dirty="0"/>
          </a:p>
        </p:txBody>
      </p:sp>
      <p:pic>
        <p:nvPicPr>
          <p:cNvPr id="5" name="Picture 4" descr="CDC image">
            <a:extLst>
              <a:ext uri="{FF2B5EF4-FFF2-40B4-BE49-F238E27FC236}">
                <a16:creationId xmlns:a16="http://schemas.microsoft.com/office/drawing/2014/main" id="{D7FBBA35-CEB3-437B-969E-32D23D4526BC}"/>
              </a:ext>
            </a:extLst>
          </p:cNvPr>
          <p:cNvPicPr>
            <a:picLocks noChangeAspect="1"/>
          </p:cNvPicPr>
          <p:nvPr/>
        </p:nvPicPr>
        <p:blipFill>
          <a:blip r:embed="rId2"/>
          <a:stretch>
            <a:fillRect/>
          </a:stretch>
        </p:blipFill>
        <p:spPr>
          <a:xfrm>
            <a:off x="4367075" y="1417639"/>
            <a:ext cx="4285859" cy="4285859"/>
          </a:xfrm>
          <a:prstGeom prst="rect">
            <a:avLst/>
          </a:prstGeom>
        </p:spPr>
      </p:pic>
    </p:spTree>
    <p:extLst>
      <p:ext uri="{BB962C8B-B14F-4D97-AF65-F5344CB8AC3E}">
        <p14:creationId xmlns:p14="http://schemas.microsoft.com/office/powerpoint/2010/main" val="315542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3041-175A-48E9-B1AE-C0BC517067B7}"/>
              </a:ext>
            </a:extLst>
          </p:cNvPr>
          <p:cNvSpPr>
            <a:spLocks noGrp="1"/>
          </p:cNvSpPr>
          <p:nvPr>
            <p:ph type="title"/>
          </p:nvPr>
        </p:nvSpPr>
        <p:spPr/>
        <p:txBody>
          <a:bodyPr/>
          <a:lstStyle/>
          <a:p>
            <a:r>
              <a:rPr lang="en-US" dirty="0"/>
              <a:t>Using Provider Level Data to Drive Change</a:t>
            </a:r>
          </a:p>
        </p:txBody>
      </p:sp>
      <p:sp>
        <p:nvSpPr>
          <p:cNvPr id="3" name="Content Placeholder 2">
            <a:extLst>
              <a:ext uri="{FF2B5EF4-FFF2-40B4-BE49-F238E27FC236}">
                <a16:creationId xmlns:a16="http://schemas.microsoft.com/office/drawing/2014/main" id="{E00C9297-B83F-4E04-9129-F842251CA5FE}"/>
              </a:ext>
            </a:extLst>
          </p:cNvPr>
          <p:cNvSpPr>
            <a:spLocks noGrp="1"/>
          </p:cNvSpPr>
          <p:nvPr>
            <p:ph idx="1"/>
          </p:nvPr>
        </p:nvSpPr>
        <p:spPr>
          <a:xfrm>
            <a:off x="545530" y="1306938"/>
            <a:ext cx="8141271" cy="4244124"/>
          </a:xfrm>
        </p:spPr>
        <p:txBody>
          <a:bodyPr/>
          <a:lstStyle/>
          <a:p>
            <a:r>
              <a:rPr lang="en-US" dirty="0"/>
              <a:t>In April, Atlantic Health Stewardship Team presented on their use of provider level scorecards</a:t>
            </a:r>
          </a:p>
          <a:p>
            <a:r>
              <a:rPr lang="en-US" dirty="0"/>
              <a:t>Checklist for Core Elements of Hospital Antibiotic Stewardship Programs</a:t>
            </a:r>
          </a:p>
          <a:p>
            <a:pPr lvl="1"/>
            <a:r>
              <a:rPr lang="en-US" dirty="0"/>
              <a:t>“Do prescribers ever receive direct, personalized communication about how they can improve their antibiotic prescribing?”</a:t>
            </a:r>
          </a:p>
          <a:p>
            <a:pPr lvl="1"/>
            <a:r>
              <a:rPr lang="en-US" dirty="0"/>
              <a:t>Anecdotal experience that antimicrobial utilization and cost varied considerably among ID consultants</a:t>
            </a:r>
          </a:p>
          <a:p>
            <a:pPr marL="257175" lvl="1" indent="0">
              <a:buNone/>
            </a:pPr>
            <a:endParaRPr lang="en-US" dirty="0"/>
          </a:p>
        </p:txBody>
      </p:sp>
      <p:pic>
        <p:nvPicPr>
          <p:cNvPr id="6" name="Picture 5" descr="Example of MD scorecard">
            <a:extLst>
              <a:ext uri="{FF2B5EF4-FFF2-40B4-BE49-F238E27FC236}">
                <a16:creationId xmlns:a16="http://schemas.microsoft.com/office/drawing/2014/main" id="{1B735411-5D7C-45B0-B086-28D1D351FAC4}"/>
              </a:ext>
            </a:extLst>
          </p:cNvPr>
          <p:cNvPicPr>
            <a:picLocks noChangeAspect="1"/>
          </p:cNvPicPr>
          <p:nvPr/>
        </p:nvPicPr>
        <p:blipFill>
          <a:blip r:embed="rId2"/>
          <a:stretch>
            <a:fillRect/>
          </a:stretch>
        </p:blipFill>
        <p:spPr>
          <a:xfrm>
            <a:off x="975048" y="3460403"/>
            <a:ext cx="7193903" cy="2962913"/>
          </a:xfrm>
          <a:prstGeom prst="rect">
            <a:avLst/>
          </a:prstGeom>
        </p:spPr>
      </p:pic>
    </p:spTree>
    <p:extLst>
      <p:ext uri="{BB962C8B-B14F-4D97-AF65-F5344CB8AC3E}">
        <p14:creationId xmlns:p14="http://schemas.microsoft.com/office/powerpoint/2010/main" val="166404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24E7-ABF6-4FE7-83B7-F14330499B1A}"/>
              </a:ext>
            </a:extLst>
          </p:cNvPr>
          <p:cNvSpPr>
            <a:spLocks noGrp="1"/>
          </p:cNvSpPr>
          <p:nvPr>
            <p:ph type="title"/>
          </p:nvPr>
        </p:nvSpPr>
        <p:spPr/>
        <p:txBody>
          <a:bodyPr/>
          <a:lstStyle/>
          <a:p>
            <a:r>
              <a:rPr lang="en-US" dirty="0"/>
              <a:t>Engaging Medical Staff to Improve Stewardship</a:t>
            </a:r>
          </a:p>
        </p:txBody>
      </p:sp>
      <p:sp>
        <p:nvSpPr>
          <p:cNvPr id="3" name="Content Placeholder 2">
            <a:extLst>
              <a:ext uri="{FF2B5EF4-FFF2-40B4-BE49-F238E27FC236}">
                <a16:creationId xmlns:a16="http://schemas.microsoft.com/office/drawing/2014/main" id="{16C1AFCB-4393-4CDB-B2C8-AC1AAD90D6B1}"/>
              </a:ext>
            </a:extLst>
          </p:cNvPr>
          <p:cNvSpPr>
            <a:spLocks noGrp="1"/>
          </p:cNvSpPr>
          <p:nvPr>
            <p:ph idx="1"/>
          </p:nvPr>
        </p:nvSpPr>
        <p:spPr>
          <a:xfrm>
            <a:off x="545531" y="1600202"/>
            <a:ext cx="3982305" cy="5003798"/>
          </a:xfrm>
        </p:spPr>
        <p:txBody>
          <a:bodyPr>
            <a:normAutofit/>
          </a:bodyPr>
          <a:lstStyle/>
          <a:p>
            <a:r>
              <a:rPr lang="en-US" dirty="0"/>
              <a:t>In May, Capital Health presented their approach to engaging physicians through a multidisciplinary approach to stewardship.</a:t>
            </a:r>
          </a:p>
          <a:p>
            <a:r>
              <a:rPr lang="en-US" dirty="0"/>
              <a:t>Their study sought to improve the practice of antibiotics used in the inpatient setting through an effective, physician-led, multidisciplinary antimicrobial stewardship initiative in a community- based teaching hospital.   </a:t>
            </a:r>
          </a:p>
          <a:p>
            <a:r>
              <a:rPr lang="en-US" dirty="0"/>
              <a:t>Their pilot program showed that when physicians stop and rethink their antibiotic use at day 3, they are more likely to make interventions that lead to shortened duration of broad spectrum antibiotics and statistically significant decreased LOS. </a:t>
            </a:r>
          </a:p>
          <a:p>
            <a:endParaRPr lang="en-US" dirty="0"/>
          </a:p>
        </p:txBody>
      </p:sp>
      <p:pic>
        <p:nvPicPr>
          <p:cNvPr id="4" name="Picture 3" descr="Exmaple of 3 day bundle reminder">
            <a:extLst>
              <a:ext uri="{FF2B5EF4-FFF2-40B4-BE49-F238E27FC236}">
                <a16:creationId xmlns:a16="http://schemas.microsoft.com/office/drawing/2014/main" id="{747BE420-4204-4397-A98A-1E7CF64DFACD}"/>
              </a:ext>
            </a:extLst>
          </p:cNvPr>
          <p:cNvPicPr>
            <a:picLocks noChangeAspect="1"/>
          </p:cNvPicPr>
          <p:nvPr/>
        </p:nvPicPr>
        <p:blipFill>
          <a:blip r:embed="rId2"/>
          <a:stretch>
            <a:fillRect/>
          </a:stretch>
        </p:blipFill>
        <p:spPr>
          <a:xfrm>
            <a:off x="4616165" y="1903018"/>
            <a:ext cx="4527835" cy="3051963"/>
          </a:xfrm>
          <a:prstGeom prst="rect">
            <a:avLst/>
          </a:prstGeom>
        </p:spPr>
      </p:pic>
    </p:spTree>
    <p:extLst>
      <p:ext uri="{BB962C8B-B14F-4D97-AF65-F5344CB8AC3E}">
        <p14:creationId xmlns:p14="http://schemas.microsoft.com/office/powerpoint/2010/main" val="1742358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Gradient content">
  <a:themeElements>
    <a:clrScheme name="Jefferson Palette widescreen">
      <a:dk1>
        <a:sysClr val="windowText" lastClr="000000"/>
      </a:dk1>
      <a:lt1>
        <a:sysClr val="window" lastClr="FFFFFF"/>
      </a:lt1>
      <a:dk2>
        <a:srgbClr val="2F5897"/>
      </a:dk2>
      <a:lt2>
        <a:srgbClr val="E4E9E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2DA38B6CD25C40BCFDDEDADF7D1020" ma:contentTypeVersion="1" ma:contentTypeDescription="Create a new document." ma:contentTypeScope="" ma:versionID="73dea034ee841c22d760b317b53ca00e">
  <xsd:schema xmlns:xsd="http://www.w3.org/2001/XMLSchema" xmlns:xs="http://www.w3.org/2001/XMLSchema" xmlns:p="http://schemas.microsoft.com/office/2006/metadata/properties" xmlns:ns2="75ab3c09-587b-4d32-808e-5cad9538ed9d" targetNamespace="http://schemas.microsoft.com/office/2006/metadata/properties" ma:root="true" ma:fieldsID="9c88dd5be1d45ac633eb63ae0b827f5e" ns2:_="">
    <xsd:import namespace="75ab3c09-587b-4d32-808e-5cad9538ed9d"/>
    <xsd:element name="properties">
      <xsd:complexType>
        <xsd:sequence>
          <xsd:element name="documentManagement">
            <xsd:complexType>
              <xsd:all>
                <xsd:element ref="ns2:A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b3c09-587b-4d32-808e-5cad9538ed9d" elementFormDefault="qualified">
    <xsd:import namespace="http://schemas.microsoft.com/office/2006/documentManagement/types"/>
    <xsd:import namespace="http://schemas.microsoft.com/office/infopath/2007/PartnerControls"/>
    <xsd:element name="AH" ma:index="8" nillable="true" ma:displayName="AH" ma:default="1" ma:internalName="A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AH xmlns="75ab3c09-587b-4d32-808e-5cad9538ed9d">true</AH>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C745E9-5A62-4569-9024-7FDA427E0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ab3c09-587b-4d32-808e-5cad9538e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4ECD78-A99A-45D3-AD0F-81422C4657C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5ab3c09-587b-4d32-808e-5cad9538ed9d"/>
    <ds:schemaRef ds:uri="http://www.w3.org/XML/1998/namespace"/>
  </ds:schemaRefs>
</ds:datastoreItem>
</file>

<file path=customXml/itemProps3.xml><?xml version="1.0" encoding="utf-8"?>
<ds:datastoreItem xmlns:ds="http://schemas.openxmlformats.org/officeDocument/2006/customXml" ds:itemID="{F300DB47-C94A-4B48-BFCE-D073907D1A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AtlanticHealthSystem_3_ppt copy.potx</Template>
  <TotalTime>109390</TotalTime>
  <Words>744</Words>
  <Application>Microsoft Office PowerPoint</Application>
  <PresentationFormat>On-screen Show (4:3)</PresentationFormat>
  <Paragraphs>102</Paragraphs>
  <Slides>23</Slides>
  <Notes>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23</vt:i4>
      </vt:variant>
    </vt:vector>
  </HeadingPairs>
  <TitlesOfParts>
    <vt:vector size="33" baseType="lpstr">
      <vt:lpstr>ＭＳ Ｐゴシック</vt:lpstr>
      <vt:lpstr>Arial</vt:lpstr>
      <vt:lpstr>Calibri</vt:lpstr>
      <vt:lpstr>Trebuchet MS</vt:lpstr>
      <vt:lpstr>1_Office Theme</vt:lpstr>
      <vt:lpstr>6_Office Theme</vt:lpstr>
      <vt:lpstr>7_Office Theme</vt:lpstr>
      <vt:lpstr>12_Office Theme</vt:lpstr>
      <vt:lpstr>3_Gradient content</vt:lpstr>
      <vt:lpstr>8_Office Theme</vt:lpstr>
      <vt:lpstr>New Jersey Antimicrobial Stewardship Learning Action Collaborative</vt:lpstr>
      <vt:lpstr>Partners in Collaboration</vt:lpstr>
      <vt:lpstr>Partners from Across New Jersey and Nationally</vt:lpstr>
      <vt:lpstr>Tiered Approach to Implementation of Practices</vt:lpstr>
      <vt:lpstr>Hot Topics for 2018</vt:lpstr>
      <vt:lpstr>Focus on Fungal Infections</vt:lpstr>
      <vt:lpstr>Sepsis and Antibiotic Stewardship</vt:lpstr>
      <vt:lpstr>Using Provider Level Data to Drive Change</vt:lpstr>
      <vt:lpstr>Engaging Medical Staff to Improve Stewardship</vt:lpstr>
      <vt:lpstr>Prospective Audit and Feedback vs.  Preauthorization with Restrictions</vt:lpstr>
      <vt:lpstr>Role of Rapid Diagnostics in Bloodstream Infection</vt:lpstr>
      <vt:lpstr>2018 Practice Assessment Highlights</vt:lpstr>
      <vt:lpstr>Core Element: Tracking</vt:lpstr>
      <vt:lpstr> Core Element: Reporting</vt:lpstr>
      <vt:lpstr>Core Elements: Reporting</vt:lpstr>
      <vt:lpstr>Core Element: Education</vt:lpstr>
      <vt:lpstr>PowerPoint Presentation</vt:lpstr>
      <vt:lpstr>Data Review- DOT </vt:lpstr>
      <vt:lpstr>Data Review- CDI SIR</vt:lpstr>
      <vt:lpstr>Data Review- MRSA SIR</vt:lpstr>
      <vt:lpstr>New Resources That Are Available</vt:lpstr>
      <vt:lpstr>Next Steps - Webinars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Mortality Goals Presentation - UHC Monthly Using 2016 risk model</dc:title>
  <dc:creator>Arthur Congdon</dc:creator>
  <cp:lastModifiedBy>Patricia Dimino</cp:lastModifiedBy>
  <cp:revision>1776</cp:revision>
  <cp:lastPrinted>2017-12-07T19:09:15Z</cp:lastPrinted>
  <dcterms:created xsi:type="dcterms:W3CDTF">2011-04-21T03:39:03Z</dcterms:created>
  <dcterms:modified xsi:type="dcterms:W3CDTF">2018-07-18T19:53:42Z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0x0101002C2DA38B6CD25C40BCFDDEDADF7D1020</vt:lpwstr>
  </property>
</Properties>
</file>