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58" r:id="rId4"/>
    <p:sldId id="278" r:id="rId5"/>
    <p:sldId id="261" r:id="rId6"/>
    <p:sldId id="260" r:id="rId7"/>
    <p:sldId id="277" r:id="rId8"/>
    <p:sldId id="262" r:id="rId9"/>
    <p:sldId id="268" r:id="rId10"/>
    <p:sldId id="269" r:id="rId11"/>
    <p:sldId id="270" r:id="rId12"/>
    <p:sldId id="279" r:id="rId13"/>
    <p:sldId id="276" r:id="rId14"/>
    <p:sldId id="274" r:id="rId15"/>
    <p:sldId id="265" r:id="rId16"/>
    <p:sldId id="264" r:id="rId17"/>
    <p:sldId id="266" r:id="rId18"/>
    <p:sldId id="280" r:id="rId19"/>
    <p:sldId id="263" r:id="rId20"/>
    <p:sldId id="272" r:id="rId21"/>
    <p:sldId id="271" r:id="rId22"/>
    <p:sldId id="281" r:id="rId23"/>
    <p:sldId id="284" r:id="rId24"/>
    <p:sldId id="282" r:id="rId25"/>
    <p:sldId id="283" r:id="rId26"/>
    <p:sldId id="273" r:id="rId2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A98B2F8-4F06-49B9-A202-2B0E95AAB28E}">
          <p14:sldIdLst>
            <p14:sldId id="256"/>
            <p14:sldId id="259"/>
            <p14:sldId id="258"/>
          </p14:sldIdLst>
        </p14:section>
        <p14:section name="Prevention" id="{B3DF4505-047E-4F5A-A0AD-792839FAA965}">
          <p14:sldIdLst>
            <p14:sldId id="278"/>
            <p14:sldId id="261"/>
            <p14:sldId id="260"/>
            <p14:sldId id="277"/>
            <p14:sldId id="262"/>
            <p14:sldId id="268"/>
            <p14:sldId id="269"/>
            <p14:sldId id="270"/>
          </p14:sldIdLst>
        </p14:section>
        <p14:section name="Surveillance" id="{3484A6F9-88BA-4B2C-8C2E-EF49DB929193}">
          <p14:sldIdLst>
            <p14:sldId id="279"/>
            <p14:sldId id="276"/>
            <p14:sldId id="274"/>
            <p14:sldId id="265"/>
            <p14:sldId id="264"/>
            <p14:sldId id="266"/>
          </p14:sldIdLst>
        </p14:section>
        <p14:section name="Response" id="{1AA0C9DC-3E00-45CB-8D3C-A958F9FA0AD9}">
          <p14:sldIdLst>
            <p14:sldId id="280"/>
            <p14:sldId id="263"/>
            <p14:sldId id="272"/>
            <p14:sldId id="271"/>
          </p14:sldIdLst>
        </p14:section>
        <p14:section name="Infrastructure" id="{1C2FD3E4-3B20-4F17-ACFB-8ED17C90D248}">
          <p14:sldIdLst>
            <p14:sldId id="281"/>
            <p14:sldId id="284"/>
            <p14:sldId id="282"/>
            <p14:sldId id="283"/>
          </p14:sldIdLst>
        </p14:section>
        <p14:section name="References" id="{6A1530AA-DC75-458C-8A81-3E77C649FDDD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61"/>
    <a:srgbClr val="10B4AB"/>
    <a:srgbClr val="2593C1"/>
    <a:srgbClr val="FFFFFF"/>
    <a:srgbClr val="FFB3FF"/>
    <a:srgbClr val="FF66FF"/>
    <a:srgbClr val="FFCCFF"/>
    <a:srgbClr val="FC8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ACF7A-AEFD-43A7-A5D3-C830EB00D98B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00EA79-3F19-4069-833E-F2D541409736}">
      <dgm:prSet phldrT="[Text]" custT="1"/>
      <dgm:spPr>
        <a:solidFill>
          <a:schemeClr val="accent5"/>
        </a:solidFill>
      </dgm:spPr>
      <dgm:t>
        <a:bodyPr lIns="0" tIns="91440" rIns="0" bIns="0" anchor="ctr" anchorCtr="1"/>
        <a:lstStyle/>
        <a:p>
          <a:r>
            <a:rPr lang="en-US" sz="2400" b="1" dirty="0">
              <a:latin typeface="+mj-lt"/>
            </a:rPr>
            <a:t>Prevention</a:t>
          </a:r>
        </a:p>
      </dgm:t>
    </dgm:pt>
    <dgm:pt modelId="{36AFCE9C-04E3-42C1-9118-901F34FC3245}" type="parTrans" cxnId="{A5166262-3653-47C2-B6AD-26C147140595}">
      <dgm:prSet/>
      <dgm:spPr/>
      <dgm:t>
        <a:bodyPr/>
        <a:lstStyle/>
        <a:p>
          <a:endParaRPr lang="en-US"/>
        </a:p>
      </dgm:t>
    </dgm:pt>
    <dgm:pt modelId="{716C452B-75C9-4D89-924A-DC9D08983E15}" type="sibTrans" cxnId="{A5166262-3653-47C2-B6AD-26C147140595}">
      <dgm:prSet/>
      <dgm:spPr/>
      <dgm:t>
        <a:bodyPr/>
        <a:lstStyle/>
        <a:p>
          <a:endParaRPr lang="en-US"/>
        </a:p>
      </dgm:t>
    </dgm:pt>
    <dgm:pt modelId="{9F131BE1-8C2C-4FDD-8A62-D65CDD82ACA1}">
      <dgm:prSet phldrT="[Text]" custT="1"/>
      <dgm:spPr/>
      <dgm:t>
        <a:bodyPr lIns="0" tIns="91440" rIns="0" bIns="0" anchor="ctr" anchorCtr="1"/>
        <a:lstStyle/>
        <a:p>
          <a:r>
            <a:rPr lang="en-US" sz="2400" b="1" dirty="0">
              <a:latin typeface="+mj-lt"/>
            </a:rPr>
            <a:t>Surveillance</a:t>
          </a:r>
        </a:p>
      </dgm:t>
    </dgm:pt>
    <dgm:pt modelId="{B04E1132-E3A0-4C90-B79C-166912E8F5D9}" type="parTrans" cxnId="{6A4F9536-FCB5-4E2B-98AF-62632C780B60}">
      <dgm:prSet/>
      <dgm:spPr/>
      <dgm:t>
        <a:bodyPr/>
        <a:lstStyle/>
        <a:p>
          <a:endParaRPr lang="en-US"/>
        </a:p>
      </dgm:t>
    </dgm:pt>
    <dgm:pt modelId="{777FC1E3-0A18-428E-87D1-CEED5DBAC342}" type="sibTrans" cxnId="{6A4F9536-FCB5-4E2B-98AF-62632C780B60}">
      <dgm:prSet/>
      <dgm:spPr/>
      <dgm:t>
        <a:bodyPr/>
        <a:lstStyle/>
        <a:p>
          <a:endParaRPr lang="en-US"/>
        </a:p>
      </dgm:t>
    </dgm:pt>
    <dgm:pt modelId="{16203C97-DC93-4D28-AA7B-60D7F66B9B56}">
      <dgm:prSet phldrT="[Text]" custT="1"/>
      <dgm:spPr>
        <a:solidFill>
          <a:srgbClr val="00A261"/>
        </a:solidFill>
      </dgm:spPr>
      <dgm:t>
        <a:bodyPr lIns="0" tIns="91440" rIns="0" bIns="0" anchor="ctr" anchorCtr="1"/>
        <a:lstStyle/>
        <a:p>
          <a:endParaRPr lang="en-US" sz="2400" b="1" dirty="0">
            <a:latin typeface="+mj-lt"/>
          </a:endParaRPr>
        </a:p>
      </dgm:t>
    </dgm:pt>
    <dgm:pt modelId="{E04B7CED-5356-4A03-BEB8-F680BE54FB11}" type="parTrans" cxnId="{DBAEAFC7-B290-4C12-BA95-EC1AD68777E5}">
      <dgm:prSet/>
      <dgm:spPr/>
      <dgm:t>
        <a:bodyPr/>
        <a:lstStyle/>
        <a:p>
          <a:endParaRPr lang="en-US"/>
        </a:p>
      </dgm:t>
    </dgm:pt>
    <dgm:pt modelId="{DFA9973B-FD77-4D4D-8C03-D46031F3C2F5}" type="sibTrans" cxnId="{DBAEAFC7-B290-4C12-BA95-EC1AD68777E5}">
      <dgm:prSet/>
      <dgm:spPr/>
      <dgm:t>
        <a:bodyPr/>
        <a:lstStyle/>
        <a:p>
          <a:endParaRPr lang="en-US"/>
        </a:p>
      </dgm:t>
    </dgm:pt>
    <dgm:pt modelId="{CCEF45F9-1A76-42A0-ACB5-7D081E94F66C}">
      <dgm:prSet phldrT="[Text]" custT="1"/>
      <dgm:spPr>
        <a:solidFill>
          <a:srgbClr val="10B4AB"/>
        </a:solidFill>
      </dgm:spPr>
      <dgm:t>
        <a:bodyPr lIns="0" tIns="91440" rIns="0" bIns="0" anchor="ctr" anchorCtr="1"/>
        <a:lstStyle/>
        <a:p>
          <a:endParaRPr lang="en-US" sz="2400" b="1" dirty="0">
            <a:latin typeface="+mj-lt"/>
          </a:endParaRPr>
        </a:p>
      </dgm:t>
    </dgm:pt>
    <dgm:pt modelId="{0E2715B0-A85C-4558-B525-C36041B599CC}" type="parTrans" cxnId="{12346707-D816-4FAC-AFCB-03E5E11AD3C4}">
      <dgm:prSet/>
      <dgm:spPr/>
      <dgm:t>
        <a:bodyPr/>
        <a:lstStyle/>
        <a:p>
          <a:endParaRPr lang="en-US"/>
        </a:p>
      </dgm:t>
    </dgm:pt>
    <dgm:pt modelId="{113DC624-32D5-47ED-B4C5-95B6BC917FB8}" type="sibTrans" cxnId="{12346707-D816-4FAC-AFCB-03E5E11AD3C4}">
      <dgm:prSet/>
      <dgm:spPr/>
      <dgm:t>
        <a:bodyPr/>
        <a:lstStyle/>
        <a:p>
          <a:endParaRPr lang="en-US"/>
        </a:p>
      </dgm:t>
    </dgm:pt>
    <dgm:pt modelId="{2C758AC5-35A7-4668-839A-9152B1E89CC6}" type="pres">
      <dgm:prSet presAssocID="{B80ACF7A-AEFD-43A7-A5D3-C830EB00D98B}" presName="Name0" presStyleCnt="0">
        <dgm:presLayoutVars>
          <dgm:chMax val="7"/>
          <dgm:resizeHandles val="exact"/>
        </dgm:presLayoutVars>
      </dgm:prSet>
      <dgm:spPr/>
    </dgm:pt>
    <dgm:pt modelId="{187FD9BE-E8C2-4455-BBEE-64C20BEDE0B6}" type="pres">
      <dgm:prSet presAssocID="{B80ACF7A-AEFD-43A7-A5D3-C830EB00D98B}" presName="comp1" presStyleCnt="0"/>
      <dgm:spPr/>
    </dgm:pt>
    <dgm:pt modelId="{8047DB5F-A92C-4432-9180-721758CFFA27}" type="pres">
      <dgm:prSet presAssocID="{B80ACF7A-AEFD-43A7-A5D3-C830EB00D98B}" presName="circle1" presStyleLbl="node1" presStyleIdx="0" presStyleCnt="4"/>
      <dgm:spPr/>
    </dgm:pt>
    <dgm:pt modelId="{8023ADFC-568B-4611-B8C3-6F927A2BADE8}" type="pres">
      <dgm:prSet presAssocID="{B80ACF7A-AEFD-43A7-A5D3-C830EB00D98B}" presName="c1text" presStyleLbl="node1" presStyleIdx="0" presStyleCnt="4">
        <dgm:presLayoutVars>
          <dgm:bulletEnabled val="1"/>
        </dgm:presLayoutVars>
      </dgm:prSet>
      <dgm:spPr/>
    </dgm:pt>
    <dgm:pt modelId="{7FD596F9-2C94-476C-AE7C-273D17020C7E}" type="pres">
      <dgm:prSet presAssocID="{B80ACF7A-AEFD-43A7-A5D3-C830EB00D98B}" presName="comp2" presStyleCnt="0"/>
      <dgm:spPr/>
    </dgm:pt>
    <dgm:pt modelId="{B5B80BC5-830D-4409-9D69-04F817EDE285}" type="pres">
      <dgm:prSet presAssocID="{B80ACF7A-AEFD-43A7-A5D3-C830EB00D98B}" presName="circle2" presStyleLbl="node1" presStyleIdx="1" presStyleCnt="4"/>
      <dgm:spPr/>
    </dgm:pt>
    <dgm:pt modelId="{781F3660-1804-44FE-BE92-06A79E735374}" type="pres">
      <dgm:prSet presAssocID="{B80ACF7A-AEFD-43A7-A5D3-C830EB00D98B}" presName="c2text" presStyleLbl="node1" presStyleIdx="1" presStyleCnt="4">
        <dgm:presLayoutVars>
          <dgm:bulletEnabled val="1"/>
        </dgm:presLayoutVars>
      </dgm:prSet>
      <dgm:spPr/>
    </dgm:pt>
    <dgm:pt modelId="{EC5AC52D-49BF-4933-B562-F829D10B05F7}" type="pres">
      <dgm:prSet presAssocID="{B80ACF7A-AEFD-43A7-A5D3-C830EB00D98B}" presName="comp3" presStyleCnt="0"/>
      <dgm:spPr/>
    </dgm:pt>
    <dgm:pt modelId="{64362221-1918-4E1A-B950-C27308FF0A2A}" type="pres">
      <dgm:prSet presAssocID="{B80ACF7A-AEFD-43A7-A5D3-C830EB00D98B}" presName="circle3" presStyleLbl="node1" presStyleIdx="2" presStyleCnt="4"/>
      <dgm:spPr/>
    </dgm:pt>
    <dgm:pt modelId="{4997CF36-6936-4FAB-A6FF-608F092202BB}" type="pres">
      <dgm:prSet presAssocID="{B80ACF7A-AEFD-43A7-A5D3-C830EB00D98B}" presName="c3text" presStyleLbl="node1" presStyleIdx="2" presStyleCnt="4">
        <dgm:presLayoutVars>
          <dgm:bulletEnabled val="1"/>
        </dgm:presLayoutVars>
      </dgm:prSet>
      <dgm:spPr/>
    </dgm:pt>
    <dgm:pt modelId="{449D000B-6876-4B2D-A052-36919B46D377}" type="pres">
      <dgm:prSet presAssocID="{B80ACF7A-AEFD-43A7-A5D3-C830EB00D98B}" presName="comp4" presStyleCnt="0"/>
      <dgm:spPr/>
    </dgm:pt>
    <dgm:pt modelId="{09FAD695-DB0A-49D1-897E-557B20225CF4}" type="pres">
      <dgm:prSet presAssocID="{B80ACF7A-AEFD-43A7-A5D3-C830EB00D98B}" presName="circle4" presStyleLbl="node1" presStyleIdx="3" presStyleCnt="4"/>
      <dgm:spPr/>
    </dgm:pt>
    <dgm:pt modelId="{CF554594-9D6D-4BEB-B638-D4A4F9C8C921}" type="pres">
      <dgm:prSet presAssocID="{B80ACF7A-AEFD-43A7-A5D3-C830EB00D98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12346707-D816-4FAC-AFCB-03E5E11AD3C4}" srcId="{B80ACF7A-AEFD-43A7-A5D3-C830EB00D98B}" destId="{CCEF45F9-1A76-42A0-ACB5-7D081E94F66C}" srcOrd="2" destOrd="0" parTransId="{0E2715B0-A85C-4558-B525-C36041B599CC}" sibTransId="{113DC624-32D5-47ED-B4C5-95B6BC917FB8}"/>
    <dgm:cxn modelId="{6A4F9536-FCB5-4E2B-98AF-62632C780B60}" srcId="{B80ACF7A-AEFD-43A7-A5D3-C830EB00D98B}" destId="{9F131BE1-8C2C-4FDD-8A62-D65CDD82ACA1}" srcOrd="1" destOrd="0" parTransId="{B04E1132-E3A0-4C90-B79C-166912E8F5D9}" sibTransId="{777FC1E3-0A18-428E-87D1-CEED5DBAC342}"/>
    <dgm:cxn modelId="{A5166262-3653-47C2-B6AD-26C147140595}" srcId="{B80ACF7A-AEFD-43A7-A5D3-C830EB00D98B}" destId="{3000EA79-3F19-4069-833E-F2D541409736}" srcOrd="0" destOrd="0" parTransId="{36AFCE9C-04E3-42C1-9118-901F34FC3245}" sibTransId="{716C452B-75C9-4D89-924A-DC9D08983E15}"/>
    <dgm:cxn modelId="{8BB3F945-4984-4C1C-8FBE-F0D97DDF97F2}" type="presOf" srcId="{9F131BE1-8C2C-4FDD-8A62-D65CDD82ACA1}" destId="{781F3660-1804-44FE-BE92-06A79E735374}" srcOrd="1" destOrd="0" presId="urn:microsoft.com/office/officeart/2005/8/layout/venn2"/>
    <dgm:cxn modelId="{4CABD852-D3F7-4D58-B4C6-084D8A980445}" type="presOf" srcId="{B80ACF7A-AEFD-43A7-A5D3-C830EB00D98B}" destId="{2C758AC5-35A7-4668-839A-9152B1E89CC6}" srcOrd="0" destOrd="0" presId="urn:microsoft.com/office/officeart/2005/8/layout/venn2"/>
    <dgm:cxn modelId="{197FE677-D932-405F-9B89-2E2E6CAA24A5}" type="presOf" srcId="{3000EA79-3F19-4069-833E-F2D541409736}" destId="{8047DB5F-A92C-4432-9180-721758CFFA27}" srcOrd="0" destOrd="0" presId="urn:microsoft.com/office/officeart/2005/8/layout/venn2"/>
    <dgm:cxn modelId="{A00B847B-0660-4F23-9584-855CA909AFBB}" type="presOf" srcId="{CCEF45F9-1A76-42A0-ACB5-7D081E94F66C}" destId="{4997CF36-6936-4FAB-A6FF-608F092202BB}" srcOrd="1" destOrd="0" presId="urn:microsoft.com/office/officeart/2005/8/layout/venn2"/>
    <dgm:cxn modelId="{9D42A587-E31E-491B-B33C-64F381B5EF04}" type="presOf" srcId="{9F131BE1-8C2C-4FDD-8A62-D65CDD82ACA1}" destId="{B5B80BC5-830D-4409-9D69-04F817EDE285}" srcOrd="0" destOrd="0" presId="urn:microsoft.com/office/officeart/2005/8/layout/venn2"/>
    <dgm:cxn modelId="{468CA09B-657B-4771-942D-3A55C75B2438}" type="presOf" srcId="{16203C97-DC93-4D28-AA7B-60D7F66B9B56}" destId="{09FAD695-DB0A-49D1-897E-557B20225CF4}" srcOrd="0" destOrd="0" presId="urn:microsoft.com/office/officeart/2005/8/layout/venn2"/>
    <dgm:cxn modelId="{AB20BCA3-BE69-4DBA-B0FF-1987BBD162CD}" type="presOf" srcId="{CCEF45F9-1A76-42A0-ACB5-7D081E94F66C}" destId="{64362221-1918-4E1A-B950-C27308FF0A2A}" srcOrd="0" destOrd="0" presId="urn:microsoft.com/office/officeart/2005/8/layout/venn2"/>
    <dgm:cxn modelId="{DBAEAFC7-B290-4C12-BA95-EC1AD68777E5}" srcId="{B80ACF7A-AEFD-43A7-A5D3-C830EB00D98B}" destId="{16203C97-DC93-4D28-AA7B-60D7F66B9B56}" srcOrd="3" destOrd="0" parTransId="{E04B7CED-5356-4A03-BEB8-F680BE54FB11}" sibTransId="{DFA9973B-FD77-4D4D-8C03-D46031F3C2F5}"/>
    <dgm:cxn modelId="{8715DAE4-0FBD-4A49-9DB9-A0A682329098}" type="presOf" srcId="{3000EA79-3F19-4069-833E-F2D541409736}" destId="{8023ADFC-568B-4611-B8C3-6F927A2BADE8}" srcOrd="1" destOrd="0" presId="urn:microsoft.com/office/officeart/2005/8/layout/venn2"/>
    <dgm:cxn modelId="{9AC4FFF1-3305-42A6-9C02-6987A0B8B4EA}" type="presOf" srcId="{16203C97-DC93-4D28-AA7B-60D7F66B9B56}" destId="{CF554594-9D6D-4BEB-B638-D4A4F9C8C921}" srcOrd="1" destOrd="0" presId="urn:microsoft.com/office/officeart/2005/8/layout/venn2"/>
    <dgm:cxn modelId="{E5D78C5C-EB77-4D6A-8F72-172DE54EF4D0}" type="presParOf" srcId="{2C758AC5-35A7-4668-839A-9152B1E89CC6}" destId="{187FD9BE-E8C2-4455-BBEE-64C20BEDE0B6}" srcOrd="0" destOrd="0" presId="urn:microsoft.com/office/officeart/2005/8/layout/venn2"/>
    <dgm:cxn modelId="{8E586335-187D-4333-BB57-2C5A094F9792}" type="presParOf" srcId="{187FD9BE-E8C2-4455-BBEE-64C20BEDE0B6}" destId="{8047DB5F-A92C-4432-9180-721758CFFA27}" srcOrd="0" destOrd="0" presId="urn:microsoft.com/office/officeart/2005/8/layout/venn2"/>
    <dgm:cxn modelId="{44644F3C-B3D7-4AC3-8E1D-B08DCAF3344D}" type="presParOf" srcId="{187FD9BE-E8C2-4455-BBEE-64C20BEDE0B6}" destId="{8023ADFC-568B-4611-B8C3-6F927A2BADE8}" srcOrd="1" destOrd="0" presId="urn:microsoft.com/office/officeart/2005/8/layout/venn2"/>
    <dgm:cxn modelId="{06418AA5-6690-4F34-8233-0E03073FF5B7}" type="presParOf" srcId="{2C758AC5-35A7-4668-839A-9152B1E89CC6}" destId="{7FD596F9-2C94-476C-AE7C-273D17020C7E}" srcOrd="1" destOrd="0" presId="urn:microsoft.com/office/officeart/2005/8/layout/venn2"/>
    <dgm:cxn modelId="{754C1BC7-CCC8-4C5F-8F0C-D7D33F56C504}" type="presParOf" srcId="{7FD596F9-2C94-476C-AE7C-273D17020C7E}" destId="{B5B80BC5-830D-4409-9D69-04F817EDE285}" srcOrd="0" destOrd="0" presId="urn:microsoft.com/office/officeart/2005/8/layout/venn2"/>
    <dgm:cxn modelId="{61987087-9D36-42AF-823F-1C4AB4823534}" type="presParOf" srcId="{7FD596F9-2C94-476C-AE7C-273D17020C7E}" destId="{781F3660-1804-44FE-BE92-06A79E735374}" srcOrd="1" destOrd="0" presId="urn:microsoft.com/office/officeart/2005/8/layout/venn2"/>
    <dgm:cxn modelId="{46771835-D618-447C-9524-72FA6D94A741}" type="presParOf" srcId="{2C758AC5-35A7-4668-839A-9152B1E89CC6}" destId="{EC5AC52D-49BF-4933-B562-F829D10B05F7}" srcOrd="2" destOrd="0" presId="urn:microsoft.com/office/officeart/2005/8/layout/venn2"/>
    <dgm:cxn modelId="{A4C4A3F3-D43E-49E5-A0D6-090D45CA32F7}" type="presParOf" srcId="{EC5AC52D-49BF-4933-B562-F829D10B05F7}" destId="{64362221-1918-4E1A-B950-C27308FF0A2A}" srcOrd="0" destOrd="0" presId="urn:microsoft.com/office/officeart/2005/8/layout/venn2"/>
    <dgm:cxn modelId="{73DD8825-5E4A-48BC-AECD-BBD96032F6F7}" type="presParOf" srcId="{EC5AC52D-49BF-4933-B562-F829D10B05F7}" destId="{4997CF36-6936-4FAB-A6FF-608F092202BB}" srcOrd="1" destOrd="0" presId="urn:microsoft.com/office/officeart/2005/8/layout/venn2"/>
    <dgm:cxn modelId="{286AE516-856D-42B2-9DC1-7DECB670B360}" type="presParOf" srcId="{2C758AC5-35A7-4668-839A-9152B1E89CC6}" destId="{449D000B-6876-4B2D-A052-36919B46D377}" srcOrd="3" destOrd="0" presId="urn:microsoft.com/office/officeart/2005/8/layout/venn2"/>
    <dgm:cxn modelId="{9E438EFB-5577-4E8A-A2F0-961B6E6386AE}" type="presParOf" srcId="{449D000B-6876-4B2D-A052-36919B46D377}" destId="{09FAD695-DB0A-49D1-897E-557B20225CF4}" srcOrd="0" destOrd="0" presId="urn:microsoft.com/office/officeart/2005/8/layout/venn2"/>
    <dgm:cxn modelId="{0D3D6ED4-528B-4AB7-A3E4-9B6AD451807A}" type="presParOf" srcId="{449D000B-6876-4B2D-A052-36919B46D377}" destId="{CF554594-9D6D-4BEB-B638-D4A4F9C8C92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ACF7A-AEFD-43A7-A5D3-C830EB00D98B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00EA79-3F19-4069-833E-F2D541409736}">
      <dgm:prSet phldrT="[Text]" custT="1"/>
      <dgm:spPr/>
      <dgm:t>
        <a:bodyPr/>
        <a:lstStyle/>
        <a:p>
          <a:pPr algn="l"/>
          <a:r>
            <a:rPr lang="en-US" sz="3200" b="1" dirty="0">
              <a:latin typeface="+mj-lt"/>
            </a:rPr>
            <a:t>Prevention</a:t>
          </a:r>
        </a:p>
      </dgm:t>
    </dgm:pt>
    <dgm:pt modelId="{36AFCE9C-04E3-42C1-9118-901F34FC3245}" type="parTrans" cxnId="{A5166262-3653-47C2-B6AD-26C147140595}">
      <dgm:prSet/>
      <dgm:spPr/>
      <dgm:t>
        <a:bodyPr/>
        <a:lstStyle/>
        <a:p>
          <a:pPr algn="l"/>
          <a:endParaRPr lang="en-US"/>
        </a:p>
      </dgm:t>
    </dgm:pt>
    <dgm:pt modelId="{716C452B-75C9-4D89-924A-DC9D08983E15}" type="sibTrans" cxnId="{A5166262-3653-47C2-B6AD-26C147140595}">
      <dgm:prSet/>
      <dgm:spPr/>
      <dgm:t>
        <a:bodyPr/>
        <a:lstStyle/>
        <a:p>
          <a:pPr algn="l"/>
          <a:endParaRPr lang="en-US"/>
        </a:p>
      </dgm:t>
    </dgm:pt>
    <dgm:pt modelId="{9F131BE1-8C2C-4FDD-8A62-D65CDD82ACA1}">
      <dgm:prSet phldrT="[Text]" custT="1"/>
      <dgm:spPr/>
      <dgm:t>
        <a:bodyPr/>
        <a:lstStyle/>
        <a:p>
          <a:pPr algn="l"/>
          <a:r>
            <a:rPr lang="en-US" sz="3200" b="1" dirty="0">
              <a:latin typeface="+mj-lt"/>
            </a:rPr>
            <a:t>Surveillance</a:t>
          </a:r>
        </a:p>
      </dgm:t>
    </dgm:pt>
    <dgm:pt modelId="{B04E1132-E3A0-4C90-B79C-166912E8F5D9}" type="parTrans" cxnId="{6A4F9536-FCB5-4E2B-98AF-62632C780B60}">
      <dgm:prSet/>
      <dgm:spPr/>
      <dgm:t>
        <a:bodyPr/>
        <a:lstStyle/>
        <a:p>
          <a:pPr algn="l"/>
          <a:endParaRPr lang="en-US"/>
        </a:p>
      </dgm:t>
    </dgm:pt>
    <dgm:pt modelId="{777FC1E3-0A18-428E-87D1-CEED5DBAC342}" type="sibTrans" cxnId="{6A4F9536-FCB5-4E2B-98AF-62632C780B60}">
      <dgm:prSet/>
      <dgm:spPr/>
      <dgm:t>
        <a:bodyPr/>
        <a:lstStyle/>
        <a:p>
          <a:pPr algn="l"/>
          <a:endParaRPr lang="en-US"/>
        </a:p>
      </dgm:t>
    </dgm:pt>
    <dgm:pt modelId="{16203C97-DC93-4D28-AA7B-60D7F66B9B56}">
      <dgm:prSet phldrT="[Text]" custT="1"/>
      <dgm:spPr/>
      <dgm:t>
        <a:bodyPr/>
        <a:lstStyle/>
        <a:p>
          <a:pPr algn="l"/>
          <a:r>
            <a:rPr lang="en-US" sz="3200" b="1" dirty="0">
              <a:latin typeface="+mj-lt"/>
            </a:rPr>
            <a:t>Infrastructure</a:t>
          </a:r>
        </a:p>
      </dgm:t>
    </dgm:pt>
    <dgm:pt modelId="{E04B7CED-5356-4A03-BEB8-F680BE54FB11}" type="parTrans" cxnId="{DBAEAFC7-B290-4C12-BA95-EC1AD68777E5}">
      <dgm:prSet/>
      <dgm:spPr/>
      <dgm:t>
        <a:bodyPr/>
        <a:lstStyle/>
        <a:p>
          <a:pPr algn="l"/>
          <a:endParaRPr lang="en-US"/>
        </a:p>
      </dgm:t>
    </dgm:pt>
    <dgm:pt modelId="{DFA9973B-FD77-4D4D-8C03-D46031F3C2F5}" type="sibTrans" cxnId="{DBAEAFC7-B290-4C12-BA95-EC1AD68777E5}">
      <dgm:prSet/>
      <dgm:spPr/>
      <dgm:t>
        <a:bodyPr/>
        <a:lstStyle/>
        <a:p>
          <a:pPr algn="l"/>
          <a:endParaRPr lang="en-US"/>
        </a:p>
      </dgm:t>
    </dgm:pt>
    <dgm:pt modelId="{DF9ABB16-FE70-4163-9A58-9E00EF724A37}">
      <dgm:prSet phldrT="[Text]" custT="1"/>
      <dgm:spPr/>
      <dgm:t>
        <a:bodyPr/>
        <a:lstStyle/>
        <a:p>
          <a:pPr marL="0" indent="0" algn="l">
            <a:buNone/>
          </a:pPr>
          <a:r>
            <a:rPr lang="en-US" sz="2000" dirty="0">
              <a:latin typeface="+mn-lt"/>
            </a:rPr>
            <a:t>Promote best practices to prevent drug resistance and transmission</a:t>
          </a:r>
        </a:p>
      </dgm:t>
    </dgm:pt>
    <dgm:pt modelId="{8EDCF52E-D6A5-4FB1-AD4A-639912AD679B}" type="parTrans" cxnId="{38F9E369-1454-4A67-B97F-4A20A8A0CABB}">
      <dgm:prSet/>
      <dgm:spPr/>
      <dgm:t>
        <a:bodyPr/>
        <a:lstStyle/>
        <a:p>
          <a:pPr algn="l"/>
          <a:endParaRPr lang="en-US"/>
        </a:p>
      </dgm:t>
    </dgm:pt>
    <dgm:pt modelId="{C8D09A0B-0539-4B1D-8E3E-5F851623574F}" type="sibTrans" cxnId="{38F9E369-1454-4A67-B97F-4A20A8A0CABB}">
      <dgm:prSet/>
      <dgm:spPr/>
      <dgm:t>
        <a:bodyPr/>
        <a:lstStyle/>
        <a:p>
          <a:pPr algn="l"/>
          <a:endParaRPr lang="en-US"/>
        </a:p>
      </dgm:t>
    </dgm:pt>
    <dgm:pt modelId="{D7F6AC37-5BE1-4879-BC6D-90FAC012F107}">
      <dgm:prSet phldrT="[Text]" custT="1"/>
      <dgm:spPr/>
      <dgm:t>
        <a:bodyPr/>
        <a:lstStyle/>
        <a:p>
          <a:pPr marL="0" indent="0" algn="l">
            <a:buNone/>
          </a:pPr>
          <a:r>
            <a:rPr lang="en-US" sz="2000" dirty="0">
              <a:latin typeface="+mn-lt"/>
            </a:rPr>
            <a:t>Monitor antibiotic use and resistance to understand trends and identify resistant threats</a:t>
          </a:r>
        </a:p>
      </dgm:t>
    </dgm:pt>
    <dgm:pt modelId="{4C7E820A-9A42-4341-BFF2-027C7134384F}" type="parTrans" cxnId="{2659BA10-9164-42B6-9316-0EE2D9640ABB}">
      <dgm:prSet/>
      <dgm:spPr/>
      <dgm:t>
        <a:bodyPr/>
        <a:lstStyle/>
        <a:p>
          <a:pPr algn="l"/>
          <a:endParaRPr lang="en-US"/>
        </a:p>
      </dgm:t>
    </dgm:pt>
    <dgm:pt modelId="{2DEB7400-03B6-404C-A4DC-F7FEEAE3704E}" type="sibTrans" cxnId="{2659BA10-9164-42B6-9316-0EE2D9640ABB}">
      <dgm:prSet/>
      <dgm:spPr/>
      <dgm:t>
        <a:bodyPr/>
        <a:lstStyle/>
        <a:p>
          <a:pPr algn="l"/>
          <a:endParaRPr lang="en-US"/>
        </a:p>
      </dgm:t>
    </dgm:pt>
    <dgm:pt modelId="{76E204F4-D03A-47FD-A1CF-D7D19A6905D1}">
      <dgm:prSet phldrT="[Text]" custT="1"/>
      <dgm:spPr/>
      <dgm:t>
        <a:bodyPr/>
        <a:lstStyle/>
        <a:p>
          <a:pPr marL="0" indent="0" algn="l">
            <a:buNone/>
          </a:pPr>
          <a:r>
            <a:rPr lang="en-US" sz="2000" dirty="0">
              <a:latin typeface="+mn-lt"/>
            </a:rPr>
            <a:t>Build and maintain capacity for prevention, surveillance, and response across New Jersey</a:t>
          </a:r>
        </a:p>
      </dgm:t>
    </dgm:pt>
    <dgm:pt modelId="{A6BB977B-7C00-41F1-B8FA-BB33346BD864}" type="parTrans" cxnId="{B77C489A-BAB4-43BD-9CE0-4ACCD1DF812F}">
      <dgm:prSet/>
      <dgm:spPr/>
      <dgm:t>
        <a:bodyPr/>
        <a:lstStyle/>
        <a:p>
          <a:pPr algn="l"/>
          <a:endParaRPr lang="en-US"/>
        </a:p>
      </dgm:t>
    </dgm:pt>
    <dgm:pt modelId="{9C3FC99D-41DA-4143-B6C8-1F1FB0D87264}" type="sibTrans" cxnId="{B77C489A-BAB4-43BD-9CE0-4ACCD1DF812F}">
      <dgm:prSet/>
      <dgm:spPr/>
      <dgm:t>
        <a:bodyPr/>
        <a:lstStyle/>
        <a:p>
          <a:pPr algn="l"/>
          <a:endParaRPr lang="en-US"/>
        </a:p>
      </dgm:t>
    </dgm:pt>
    <dgm:pt modelId="{CCEF45F9-1A76-42A0-ACB5-7D081E94F66C}">
      <dgm:prSet phldrT="[Text]" custT="1"/>
      <dgm:spPr/>
      <dgm:t>
        <a:bodyPr/>
        <a:lstStyle/>
        <a:p>
          <a:pPr algn="l"/>
          <a:r>
            <a:rPr lang="en-US" sz="3200" b="1" dirty="0">
              <a:latin typeface="+mj-lt"/>
            </a:rPr>
            <a:t>Response</a:t>
          </a:r>
        </a:p>
      </dgm:t>
    </dgm:pt>
    <dgm:pt modelId="{0E2715B0-A85C-4558-B525-C36041B599CC}" type="parTrans" cxnId="{12346707-D816-4FAC-AFCB-03E5E11AD3C4}">
      <dgm:prSet/>
      <dgm:spPr/>
      <dgm:t>
        <a:bodyPr/>
        <a:lstStyle/>
        <a:p>
          <a:pPr algn="l"/>
          <a:endParaRPr lang="en-US"/>
        </a:p>
      </dgm:t>
    </dgm:pt>
    <dgm:pt modelId="{113DC624-32D5-47ED-B4C5-95B6BC917FB8}" type="sibTrans" cxnId="{12346707-D816-4FAC-AFCB-03E5E11AD3C4}">
      <dgm:prSet/>
      <dgm:spPr/>
      <dgm:t>
        <a:bodyPr/>
        <a:lstStyle/>
        <a:p>
          <a:pPr algn="l"/>
          <a:endParaRPr lang="en-US"/>
        </a:p>
      </dgm:t>
    </dgm:pt>
    <dgm:pt modelId="{951A6281-2AC2-4805-AFC9-D0663E8946DD}">
      <dgm:prSet phldrT="[Text]" custT="1"/>
      <dgm:spPr/>
      <dgm:t>
        <a:bodyPr/>
        <a:lstStyle/>
        <a:p>
          <a:pPr marL="0" indent="0" algn="l">
            <a:buNone/>
          </a:pPr>
          <a:r>
            <a:rPr lang="en-US" sz="2000" dirty="0">
              <a:latin typeface="+mn-lt"/>
            </a:rPr>
            <a:t>Implement control measures to contain and prevent transmission of resistant threats</a:t>
          </a:r>
        </a:p>
      </dgm:t>
    </dgm:pt>
    <dgm:pt modelId="{3290C5D1-CA97-41DF-97DF-9305D8BE39B5}" type="parTrans" cxnId="{3CFB421B-CBF6-49CA-BB1A-B21628823FD7}">
      <dgm:prSet/>
      <dgm:spPr/>
      <dgm:t>
        <a:bodyPr/>
        <a:lstStyle/>
        <a:p>
          <a:pPr algn="l"/>
          <a:endParaRPr lang="en-US"/>
        </a:p>
      </dgm:t>
    </dgm:pt>
    <dgm:pt modelId="{98BBC537-AA8F-4950-B439-91B05F399859}" type="sibTrans" cxnId="{3CFB421B-CBF6-49CA-BB1A-B21628823FD7}">
      <dgm:prSet/>
      <dgm:spPr/>
      <dgm:t>
        <a:bodyPr/>
        <a:lstStyle/>
        <a:p>
          <a:pPr algn="l"/>
          <a:endParaRPr lang="en-US"/>
        </a:p>
      </dgm:t>
    </dgm:pt>
    <dgm:pt modelId="{7E2F292D-217E-45DF-984D-6EB4B9E8A24F}" type="pres">
      <dgm:prSet presAssocID="{B80ACF7A-AEFD-43A7-A5D3-C830EB00D98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E0B3F21-7949-43B3-899D-FE0B3A4F811F}" type="pres">
      <dgm:prSet presAssocID="{3000EA79-3F19-4069-833E-F2D541409736}" presName="circle1" presStyleLbl="node1" presStyleIdx="0" presStyleCnt="4"/>
      <dgm:spPr>
        <a:ln>
          <a:solidFill>
            <a:schemeClr val="accent5"/>
          </a:solidFill>
        </a:ln>
      </dgm:spPr>
    </dgm:pt>
    <dgm:pt modelId="{91D2905A-E379-43C1-B6F6-8AAF9FCA006E}" type="pres">
      <dgm:prSet presAssocID="{3000EA79-3F19-4069-833E-F2D541409736}" presName="space" presStyleCnt="0"/>
      <dgm:spPr/>
    </dgm:pt>
    <dgm:pt modelId="{DC00C570-C1F8-476D-A423-89F7EEDC4997}" type="pres">
      <dgm:prSet presAssocID="{3000EA79-3F19-4069-833E-F2D541409736}" presName="rect1" presStyleLbl="alignAcc1" presStyleIdx="0" presStyleCnt="4"/>
      <dgm:spPr/>
    </dgm:pt>
    <dgm:pt modelId="{57A18DD4-72BB-468A-A93D-1360D37ABFD9}" type="pres">
      <dgm:prSet presAssocID="{9F131BE1-8C2C-4FDD-8A62-D65CDD82ACA1}" presName="vertSpace2" presStyleLbl="node1" presStyleIdx="0" presStyleCnt="4"/>
      <dgm:spPr/>
    </dgm:pt>
    <dgm:pt modelId="{E6B95336-E0E0-4C03-87D2-435EC2CB9508}" type="pres">
      <dgm:prSet presAssocID="{9F131BE1-8C2C-4FDD-8A62-D65CDD82ACA1}" presName="circle2" presStyleLbl="node1" presStyleIdx="1" presStyleCnt="4"/>
      <dgm:spPr>
        <a:solidFill>
          <a:srgbClr val="2593C1"/>
        </a:solidFill>
      </dgm:spPr>
    </dgm:pt>
    <dgm:pt modelId="{F34E6457-77A2-4894-A55A-A5B1B2CA38C2}" type="pres">
      <dgm:prSet presAssocID="{9F131BE1-8C2C-4FDD-8A62-D65CDD82ACA1}" presName="rect2" presStyleLbl="alignAcc1" presStyleIdx="1" presStyleCnt="4" custLinFactNeighborX="0"/>
      <dgm:spPr/>
    </dgm:pt>
    <dgm:pt modelId="{A8A0C16E-1307-4255-B024-5AE5530C02AF}" type="pres">
      <dgm:prSet presAssocID="{CCEF45F9-1A76-42A0-ACB5-7D081E94F66C}" presName="vertSpace3" presStyleLbl="node1" presStyleIdx="1" presStyleCnt="4"/>
      <dgm:spPr/>
    </dgm:pt>
    <dgm:pt modelId="{2DFD54F9-CEEA-4C8E-9308-989E03AB8316}" type="pres">
      <dgm:prSet presAssocID="{CCEF45F9-1A76-42A0-ACB5-7D081E94F66C}" presName="circle3" presStyleLbl="node1" presStyleIdx="2" presStyleCnt="4"/>
      <dgm:spPr/>
    </dgm:pt>
    <dgm:pt modelId="{4BDA7A41-4E31-4061-8322-9B4CCD3D8C04}" type="pres">
      <dgm:prSet presAssocID="{CCEF45F9-1A76-42A0-ACB5-7D081E94F66C}" presName="rect3" presStyleLbl="alignAcc1" presStyleIdx="2" presStyleCnt="4"/>
      <dgm:spPr/>
    </dgm:pt>
    <dgm:pt modelId="{A6313DF1-D191-4F2E-9589-CA03429A1F8A}" type="pres">
      <dgm:prSet presAssocID="{16203C97-DC93-4D28-AA7B-60D7F66B9B56}" presName="vertSpace4" presStyleLbl="node1" presStyleIdx="2" presStyleCnt="4"/>
      <dgm:spPr/>
    </dgm:pt>
    <dgm:pt modelId="{547D42BD-38AE-43A4-8FA9-13691D69C6D8}" type="pres">
      <dgm:prSet presAssocID="{16203C97-DC93-4D28-AA7B-60D7F66B9B56}" presName="circle4" presStyleLbl="node1" presStyleIdx="3" presStyleCnt="4"/>
      <dgm:spPr/>
    </dgm:pt>
    <dgm:pt modelId="{E7C6373B-46F8-4852-851A-448EEF5B2E92}" type="pres">
      <dgm:prSet presAssocID="{16203C97-DC93-4D28-AA7B-60D7F66B9B56}" presName="rect4" presStyleLbl="alignAcc1" presStyleIdx="3" presStyleCnt="4"/>
      <dgm:spPr/>
    </dgm:pt>
    <dgm:pt modelId="{2D068FA2-8E4A-45D2-9F71-261E13A741F9}" type="pres">
      <dgm:prSet presAssocID="{3000EA79-3F19-4069-833E-F2D541409736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55B3DF0E-EA83-48EE-9D14-F943474BD52E}" type="pres">
      <dgm:prSet presAssocID="{3000EA79-3F19-4069-833E-F2D541409736}" presName="rect1ChTx" presStyleLbl="alignAcc1" presStyleIdx="3" presStyleCnt="4" custScaleX="118853" custLinFactNeighborX="-9293" custLinFactNeighborY="779">
        <dgm:presLayoutVars>
          <dgm:bulletEnabled val="1"/>
        </dgm:presLayoutVars>
      </dgm:prSet>
      <dgm:spPr/>
    </dgm:pt>
    <dgm:pt modelId="{3B06F5B6-6AEF-4FDC-9F46-EE094E3FB9FD}" type="pres">
      <dgm:prSet presAssocID="{9F131BE1-8C2C-4FDD-8A62-D65CDD82ACA1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96125360-630E-4528-B7E2-748468CFD4F8}" type="pres">
      <dgm:prSet presAssocID="{9F131BE1-8C2C-4FDD-8A62-D65CDD82ACA1}" presName="rect2ChTx" presStyleLbl="alignAcc1" presStyleIdx="3" presStyleCnt="4" custScaleX="118853" custLinFactNeighborX="-9293" custLinFactNeighborY="779">
        <dgm:presLayoutVars>
          <dgm:bulletEnabled val="1"/>
        </dgm:presLayoutVars>
      </dgm:prSet>
      <dgm:spPr/>
    </dgm:pt>
    <dgm:pt modelId="{7F78A48C-0364-4F53-82E6-917EF1D57F67}" type="pres">
      <dgm:prSet presAssocID="{CCEF45F9-1A76-42A0-ACB5-7D081E94F66C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91BE0342-517B-4DCF-AE61-BF57FD4108C0}" type="pres">
      <dgm:prSet presAssocID="{CCEF45F9-1A76-42A0-ACB5-7D081E94F66C}" presName="rect3ChTx" presStyleLbl="alignAcc1" presStyleIdx="3" presStyleCnt="4" custScaleX="118853" custLinFactNeighborX="-9293" custLinFactNeighborY="779">
        <dgm:presLayoutVars>
          <dgm:bulletEnabled val="1"/>
        </dgm:presLayoutVars>
      </dgm:prSet>
      <dgm:spPr/>
    </dgm:pt>
    <dgm:pt modelId="{91E3BEC2-40F4-4ABE-9B6B-ACD64DB0FC92}" type="pres">
      <dgm:prSet presAssocID="{16203C97-DC93-4D28-AA7B-60D7F66B9B56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AD4D4A3B-6A7F-4BDC-8526-9EFEE51E275B}" type="pres">
      <dgm:prSet presAssocID="{16203C97-DC93-4D28-AA7B-60D7F66B9B56}" presName="rect4ChTx" presStyleLbl="alignAcc1" presStyleIdx="3" presStyleCnt="4" custScaleX="118853" custLinFactNeighborX="-9293" custLinFactNeighborY="779">
        <dgm:presLayoutVars>
          <dgm:bulletEnabled val="1"/>
        </dgm:presLayoutVars>
      </dgm:prSet>
      <dgm:spPr/>
    </dgm:pt>
  </dgm:ptLst>
  <dgm:cxnLst>
    <dgm:cxn modelId="{12346707-D816-4FAC-AFCB-03E5E11AD3C4}" srcId="{B80ACF7A-AEFD-43A7-A5D3-C830EB00D98B}" destId="{CCEF45F9-1A76-42A0-ACB5-7D081E94F66C}" srcOrd="2" destOrd="0" parTransId="{0E2715B0-A85C-4558-B525-C36041B599CC}" sibTransId="{113DC624-32D5-47ED-B4C5-95B6BC917FB8}"/>
    <dgm:cxn modelId="{2659BA10-9164-42B6-9316-0EE2D9640ABB}" srcId="{9F131BE1-8C2C-4FDD-8A62-D65CDD82ACA1}" destId="{D7F6AC37-5BE1-4879-BC6D-90FAC012F107}" srcOrd="0" destOrd="0" parTransId="{4C7E820A-9A42-4341-BFF2-027C7134384F}" sibTransId="{2DEB7400-03B6-404C-A4DC-F7FEEAE3704E}"/>
    <dgm:cxn modelId="{3CFB421B-CBF6-49CA-BB1A-B21628823FD7}" srcId="{CCEF45F9-1A76-42A0-ACB5-7D081E94F66C}" destId="{951A6281-2AC2-4805-AFC9-D0663E8946DD}" srcOrd="0" destOrd="0" parTransId="{3290C5D1-CA97-41DF-97DF-9305D8BE39B5}" sibTransId="{98BBC537-AA8F-4950-B439-91B05F399859}"/>
    <dgm:cxn modelId="{E031F130-BAEA-437D-A69E-75C1AC5E56CD}" type="presOf" srcId="{3000EA79-3F19-4069-833E-F2D541409736}" destId="{DC00C570-C1F8-476D-A423-89F7EEDC4997}" srcOrd="0" destOrd="0" presId="urn:microsoft.com/office/officeart/2005/8/layout/target3"/>
    <dgm:cxn modelId="{6A4F9536-FCB5-4E2B-98AF-62632C780B60}" srcId="{B80ACF7A-AEFD-43A7-A5D3-C830EB00D98B}" destId="{9F131BE1-8C2C-4FDD-8A62-D65CDD82ACA1}" srcOrd="1" destOrd="0" parTransId="{B04E1132-E3A0-4C90-B79C-166912E8F5D9}" sibTransId="{777FC1E3-0A18-428E-87D1-CEED5DBAC342}"/>
    <dgm:cxn modelId="{B3303C38-1D48-47E7-BADB-96BEDB2F136C}" type="presOf" srcId="{16203C97-DC93-4D28-AA7B-60D7F66B9B56}" destId="{E7C6373B-46F8-4852-851A-448EEF5B2E92}" srcOrd="0" destOrd="0" presId="urn:microsoft.com/office/officeart/2005/8/layout/target3"/>
    <dgm:cxn modelId="{A5166262-3653-47C2-B6AD-26C147140595}" srcId="{B80ACF7A-AEFD-43A7-A5D3-C830EB00D98B}" destId="{3000EA79-3F19-4069-833E-F2D541409736}" srcOrd="0" destOrd="0" parTransId="{36AFCE9C-04E3-42C1-9118-901F34FC3245}" sibTransId="{716C452B-75C9-4D89-924A-DC9D08983E15}"/>
    <dgm:cxn modelId="{0E352B47-45D8-409E-8E7B-DC45D9729FB4}" type="presOf" srcId="{16203C97-DC93-4D28-AA7B-60D7F66B9B56}" destId="{91E3BEC2-40F4-4ABE-9B6B-ACD64DB0FC92}" srcOrd="1" destOrd="0" presId="urn:microsoft.com/office/officeart/2005/8/layout/target3"/>
    <dgm:cxn modelId="{38F9E369-1454-4A67-B97F-4A20A8A0CABB}" srcId="{3000EA79-3F19-4069-833E-F2D541409736}" destId="{DF9ABB16-FE70-4163-9A58-9E00EF724A37}" srcOrd="0" destOrd="0" parTransId="{8EDCF52E-D6A5-4FB1-AD4A-639912AD679B}" sibTransId="{C8D09A0B-0539-4B1D-8E3E-5F851623574F}"/>
    <dgm:cxn modelId="{D8DA1973-1561-4FE2-9EC7-1178A13A41F3}" type="presOf" srcId="{76E204F4-D03A-47FD-A1CF-D7D19A6905D1}" destId="{AD4D4A3B-6A7F-4BDC-8526-9EFEE51E275B}" srcOrd="0" destOrd="0" presId="urn:microsoft.com/office/officeart/2005/8/layout/target3"/>
    <dgm:cxn modelId="{E09CD48C-0224-4669-820B-7C766836E5BE}" type="presOf" srcId="{951A6281-2AC2-4805-AFC9-D0663E8946DD}" destId="{91BE0342-517B-4DCF-AE61-BF57FD4108C0}" srcOrd="0" destOrd="0" presId="urn:microsoft.com/office/officeart/2005/8/layout/target3"/>
    <dgm:cxn modelId="{0F53A297-9648-4CB2-8C71-4F5DFF72FF83}" type="presOf" srcId="{9F131BE1-8C2C-4FDD-8A62-D65CDD82ACA1}" destId="{3B06F5B6-6AEF-4FDC-9F46-EE094E3FB9FD}" srcOrd="1" destOrd="0" presId="urn:microsoft.com/office/officeart/2005/8/layout/target3"/>
    <dgm:cxn modelId="{B77C489A-BAB4-43BD-9CE0-4ACCD1DF812F}" srcId="{16203C97-DC93-4D28-AA7B-60D7F66B9B56}" destId="{76E204F4-D03A-47FD-A1CF-D7D19A6905D1}" srcOrd="0" destOrd="0" parTransId="{A6BB977B-7C00-41F1-B8FA-BB33346BD864}" sibTransId="{9C3FC99D-41DA-4143-B6C8-1F1FB0D87264}"/>
    <dgm:cxn modelId="{FF8FFFA1-571B-43FF-89D1-5BF70C1F19E9}" type="presOf" srcId="{9F131BE1-8C2C-4FDD-8A62-D65CDD82ACA1}" destId="{F34E6457-77A2-4894-A55A-A5B1B2CA38C2}" srcOrd="0" destOrd="0" presId="urn:microsoft.com/office/officeart/2005/8/layout/target3"/>
    <dgm:cxn modelId="{F274C4A6-08AC-4178-ADC1-CC8CBF2C9FA0}" type="presOf" srcId="{CCEF45F9-1A76-42A0-ACB5-7D081E94F66C}" destId="{4BDA7A41-4E31-4061-8322-9B4CCD3D8C04}" srcOrd="0" destOrd="0" presId="urn:microsoft.com/office/officeart/2005/8/layout/target3"/>
    <dgm:cxn modelId="{8F31DBB2-C2B2-4E22-BC03-8B34C2BDF0F2}" type="presOf" srcId="{D7F6AC37-5BE1-4879-BC6D-90FAC012F107}" destId="{96125360-630E-4528-B7E2-748468CFD4F8}" srcOrd="0" destOrd="0" presId="urn:microsoft.com/office/officeart/2005/8/layout/target3"/>
    <dgm:cxn modelId="{1D1FACBB-8E9E-46CC-83D0-B6CF38FC64D3}" type="presOf" srcId="{DF9ABB16-FE70-4163-9A58-9E00EF724A37}" destId="{55B3DF0E-EA83-48EE-9D14-F943474BD52E}" srcOrd="0" destOrd="0" presId="urn:microsoft.com/office/officeart/2005/8/layout/target3"/>
    <dgm:cxn modelId="{DBAEAFC7-B290-4C12-BA95-EC1AD68777E5}" srcId="{B80ACF7A-AEFD-43A7-A5D3-C830EB00D98B}" destId="{16203C97-DC93-4D28-AA7B-60D7F66B9B56}" srcOrd="3" destOrd="0" parTransId="{E04B7CED-5356-4A03-BEB8-F680BE54FB11}" sibTransId="{DFA9973B-FD77-4D4D-8C03-D46031F3C2F5}"/>
    <dgm:cxn modelId="{4CC9B0C9-65B3-4356-9D7E-2C711FE2A9D8}" type="presOf" srcId="{B80ACF7A-AEFD-43A7-A5D3-C830EB00D98B}" destId="{7E2F292D-217E-45DF-984D-6EB4B9E8A24F}" srcOrd="0" destOrd="0" presId="urn:microsoft.com/office/officeart/2005/8/layout/target3"/>
    <dgm:cxn modelId="{98CE96CD-2BAE-4D1F-8F3D-B78E955A7523}" type="presOf" srcId="{3000EA79-3F19-4069-833E-F2D541409736}" destId="{2D068FA2-8E4A-45D2-9F71-261E13A741F9}" srcOrd="1" destOrd="0" presId="urn:microsoft.com/office/officeart/2005/8/layout/target3"/>
    <dgm:cxn modelId="{360480D9-7F68-4124-9D25-F4870467A742}" type="presOf" srcId="{CCEF45F9-1A76-42A0-ACB5-7D081E94F66C}" destId="{7F78A48C-0364-4F53-82E6-917EF1D57F67}" srcOrd="1" destOrd="0" presId="urn:microsoft.com/office/officeart/2005/8/layout/target3"/>
    <dgm:cxn modelId="{196E10C1-3002-49A3-B840-6E1C18CA080D}" type="presParOf" srcId="{7E2F292D-217E-45DF-984D-6EB4B9E8A24F}" destId="{BE0B3F21-7949-43B3-899D-FE0B3A4F811F}" srcOrd="0" destOrd="0" presId="urn:microsoft.com/office/officeart/2005/8/layout/target3"/>
    <dgm:cxn modelId="{A2149195-9B72-4EE5-886A-6529044443B7}" type="presParOf" srcId="{7E2F292D-217E-45DF-984D-6EB4B9E8A24F}" destId="{91D2905A-E379-43C1-B6F6-8AAF9FCA006E}" srcOrd="1" destOrd="0" presId="urn:microsoft.com/office/officeart/2005/8/layout/target3"/>
    <dgm:cxn modelId="{0B3DBC7D-207A-4353-9A0D-38C4924459DF}" type="presParOf" srcId="{7E2F292D-217E-45DF-984D-6EB4B9E8A24F}" destId="{DC00C570-C1F8-476D-A423-89F7EEDC4997}" srcOrd="2" destOrd="0" presId="urn:microsoft.com/office/officeart/2005/8/layout/target3"/>
    <dgm:cxn modelId="{84357D16-481B-49D9-8995-FFDE3100F9C7}" type="presParOf" srcId="{7E2F292D-217E-45DF-984D-6EB4B9E8A24F}" destId="{57A18DD4-72BB-468A-A93D-1360D37ABFD9}" srcOrd="3" destOrd="0" presId="urn:microsoft.com/office/officeart/2005/8/layout/target3"/>
    <dgm:cxn modelId="{AB1171F8-F3C0-4AE5-8225-276DC3AD7D63}" type="presParOf" srcId="{7E2F292D-217E-45DF-984D-6EB4B9E8A24F}" destId="{E6B95336-E0E0-4C03-87D2-435EC2CB9508}" srcOrd="4" destOrd="0" presId="urn:microsoft.com/office/officeart/2005/8/layout/target3"/>
    <dgm:cxn modelId="{0365224C-18F5-451C-B5ED-186F42FE11F5}" type="presParOf" srcId="{7E2F292D-217E-45DF-984D-6EB4B9E8A24F}" destId="{F34E6457-77A2-4894-A55A-A5B1B2CA38C2}" srcOrd="5" destOrd="0" presId="urn:microsoft.com/office/officeart/2005/8/layout/target3"/>
    <dgm:cxn modelId="{38782D48-7AC3-478D-A30B-1EE8204EA8A1}" type="presParOf" srcId="{7E2F292D-217E-45DF-984D-6EB4B9E8A24F}" destId="{A8A0C16E-1307-4255-B024-5AE5530C02AF}" srcOrd="6" destOrd="0" presId="urn:microsoft.com/office/officeart/2005/8/layout/target3"/>
    <dgm:cxn modelId="{FE8F1FA3-4953-4C7C-B3C4-D0F6C5CD780B}" type="presParOf" srcId="{7E2F292D-217E-45DF-984D-6EB4B9E8A24F}" destId="{2DFD54F9-CEEA-4C8E-9308-989E03AB8316}" srcOrd="7" destOrd="0" presId="urn:microsoft.com/office/officeart/2005/8/layout/target3"/>
    <dgm:cxn modelId="{3C1EA1FA-9A88-448A-AE4F-7F770A00EACD}" type="presParOf" srcId="{7E2F292D-217E-45DF-984D-6EB4B9E8A24F}" destId="{4BDA7A41-4E31-4061-8322-9B4CCD3D8C04}" srcOrd="8" destOrd="0" presId="urn:microsoft.com/office/officeart/2005/8/layout/target3"/>
    <dgm:cxn modelId="{633AD0FF-A8A4-4CCA-9EED-22AEA8B1451B}" type="presParOf" srcId="{7E2F292D-217E-45DF-984D-6EB4B9E8A24F}" destId="{A6313DF1-D191-4F2E-9589-CA03429A1F8A}" srcOrd="9" destOrd="0" presId="urn:microsoft.com/office/officeart/2005/8/layout/target3"/>
    <dgm:cxn modelId="{9C17A378-92FB-4B0C-A6E3-4C935063896F}" type="presParOf" srcId="{7E2F292D-217E-45DF-984D-6EB4B9E8A24F}" destId="{547D42BD-38AE-43A4-8FA9-13691D69C6D8}" srcOrd="10" destOrd="0" presId="urn:microsoft.com/office/officeart/2005/8/layout/target3"/>
    <dgm:cxn modelId="{0B340A70-45A1-4759-83B7-CCFEF528DC9A}" type="presParOf" srcId="{7E2F292D-217E-45DF-984D-6EB4B9E8A24F}" destId="{E7C6373B-46F8-4852-851A-448EEF5B2E92}" srcOrd="11" destOrd="0" presId="urn:microsoft.com/office/officeart/2005/8/layout/target3"/>
    <dgm:cxn modelId="{3948035C-ADF4-4750-99F9-D1E8690246C3}" type="presParOf" srcId="{7E2F292D-217E-45DF-984D-6EB4B9E8A24F}" destId="{2D068FA2-8E4A-45D2-9F71-261E13A741F9}" srcOrd="12" destOrd="0" presId="urn:microsoft.com/office/officeart/2005/8/layout/target3"/>
    <dgm:cxn modelId="{F605B5E2-17F6-4F46-9744-4B72072612A2}" type="presParOf" srcId="{7E2F292D-217E-45DF-984D-6EB4B9E8A24F}" destId="{55B3DF0E-EA83-48EE-9D14-F943474BD52E}" srcOrd="13" destOrd="0" presId="urn:microsoft.com/office/officeart/2005/8/layout/target3"/>
    <dgm:cxn modelId="{0F7BF711-FC6E-45F9-BF2B-B36680F0E312}" type="presParOf" srcId="{7E2F292D-217E-45DF-984D-6EB4B9E8A24F}" destId="{3B06F5B6-6AEF-4FDC-9F46-EE094E3FB9FD}" srcOrd="14" destOrd="0" presId="urn:microsoft.com/office/officeart/2005/8/layout/target3"/>
    <dgm:cxn modelId="{4A26B071-AD2D-4EEF-88B5-3CF9B0F94A6E}" type="presParOf" srcId="{7E2F292D-217E-45DF-984D-6EB4B9E8A24F}" destId="{96125360-630E-4528-B7E2-748468CFD4F8}" srcOrd="15" destOrd="0" presId="urn:microsoft.com/office/officeart/2005/8/layout/target3"/>
    <dgm:cxn modelId="{41534E1A-EDB4-4698-AC56-B86AD1E18239}" type="presParOf" srcId="{7E2F292D-217E-45DF-984D-6EB4B9E8A24F}" destId="{7F78A48C-0364-4F53-82E6-917EF1D57F67}" srcOrd="16" destOrd="0" presId="urn:microsoft.com/office/officeart/2005/8/layout/target3"/>
    <dgm:cxn modelId="{715A27AA-F155-4AC2-8DD9-985F7BB6BF03}" type="presParOf" srcId="{7E2F292D-217E-45DF-984D-6EB4B9E8A24F}" destId="{91BE0342-517B-4DCF-AE61-BF57FD4108C0}" srcOrd="17" destOrd="0" presId="urn:microsoft.com/office/officeart/2005/8/layout/target3"/>
    <dgm:cxn modelId="{78CC862A-1FC8-4A69-A1A7-A3AAF7FA5A1A}" type="presParOf" srcId="{7E2F292D-217E-45DF-984D-6EB4B9E8A24F}" destId="{91E3BEC2-40F4-4ABE-9B6B-ACD64DB0FC92}" srcOrd="18" destOrd="0" presId="urn:microsoft.com/office/officeart/2005/8/layout/target3"/>
    <dgm:cxn modelId="{EF1542C2-04D1-4C98-988D-1F51D4FE116A}" type="presParOf" srcId="{7E2F292D-217E-45DF-984D-6EB4B9E8A24F}" destId="{AD4D4A3B-6A7F-4BDC-8526-9EFEE51E275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7DB5F-A92C-4432-9180-721758CFFA27}">
      <dsp:nvSpPr>
        <dsp:cNvPr id="0" name=""/>
        <dsp:cNvSpPr/>
      </dsp:nvSpPr>
      <dsp:spPr>
        <a:xfrm>
          <a:off x="378100" y="0"/>
          <a:ext cx="6251930" cy="6251930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anchor="ctr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Prevention</a:t>
          </a:r>
        </a:p>
      </dsp:txBody>
      <dsp:txXfrm>
        <a:off x="2630045" y="312596"/>
        <a:ext cx="1748039" cy="937789"/>
      </dsp:txXfrm>
    </dsp:sp>
    <dsp:sp modelId="{B5B80BC5-830D-4409-9D69-04F817EDE285}">
      <dsp:nvSpPr>
        <dsp:cNvPr id="0" name=""/>
        <dsp:cNvSpPr/>
      </dsp:nvSpPr>
      <dsp:spPr>
        <a:xfrm>
          <a:off x="1003292" y="1250385"/>
          <a:ext cx="5001544" cy="5001544"/>
        </a:xfrm>
        <a:prstGeom prst="ellipse">
          <a:avLst/>
        </a:prstGeom>
        <a:solidFill>
          <a:schemeClr val="accent5">
            <a:hueOff val="-1250244"/>
            <a:satOff val="1598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anchor="ctr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Surveillance</a:t>
          </a:r>
        </a:p>
      </dsp:txBody>
      <dsp:txXfrm>
        <a:off x="2630045" y="1550478"/>
        <a:ext cx="1748039" cy="900277"/>
      </dsp:txXfrm>
    </dsp:sp>
    <dsp:sp modelId="{64362221-1918-4E1A-B950-C27308FF0A2A}">
      <dsp:nvSpPr>
        <dsp:cNvPr id="0" name=""/>
        <dsp:cNvSpPr/>
      </dsp:nvSpPr>
      <dsp:spPr>
        <a:xfrm>
          <a:off x="1628485" y="2500771"/>
          <a:ext cx="3751158" cy="3751158"/>
        </a:xfrm>
        <a:prstGeom prst="ellipse">
          <a:avLst/>
        </a:prstGeom>
        <a:solidFill>
          <a:srgbClr val="10B4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anchor="ctr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+mj-lt"/>
          </a:endParaRPr>
        </a:p>
      </dsp:txBody>
      <dsp:txXfrm>
        <a:off x="2630045" y="2782108"/>
        <a:ext cx="1748039" cy="844010"/>
      </dsp:txXfrm>
    </dsp:sp>
    <dsp:sp modelId="{09FAD695-DB0A-49D1-897E-557B20225CF4}">
      <dsp:nvSpPr>
        <dsp:cNvPr id="0" name=""/>
        <dsp:cNvSpPr/>
      </dsp:nvSpPr>
      <dsp:spPr>
        <a:xfrm>
          <a:off x="2253679" y="3751158"/>
          <a:ext cx="2500772" cy="2500772"/>
        </a:xfrm>
        <a:prstGeom prst="ellipse">
          <a:avLst/>
        </a:prstGeom>
        <a:solidFill>
          <a:srgbClr val="00A2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0" numCol="1" spcCol="1270" anchor="ctr" anchorCtr="1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+mj-lt"/>
          </a:endParaRPr>
        </a:p>
      </dsp:txBody>
      <dsp:txXfrm>
        <a:off x="2619908" y="4376351"/>
        <a:ext cx="1768312" cy="1250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B3F21-7949-43B3-899D-FE0B3A4F811F}">
      <dsp:nvSpPr>
        <dsp:cNvPr id="0" name=""/>
        <dsp:cNvSpPr/>
      </dsp:nvSpPr>
      <dsp:spPr>
        <a:xfrm>
          <a:off x="-178741" y="0"/>
          <a:ext cx="5756632" cy="575663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0C570-C1F8-476D-A423-89F7EEDC4997}">
      <dsp:nvSpPr>
        <dsp:cNvPr id="0" name=""/>
        <dsp:cNvSpPr/>
      </dsp:nvSpPr>
      <dsp:spPr>
        <a:xfrm>
          <a:off x="2699574" y="0"/>
          <a:ext cx="7584644" cy="57566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Prevention</a:t>
          </a:r>
        </a:p>
      </dsp:txBody>
      <dsp:txXfrm>
        <a:off x="2699574" y="0"/>
        <a:ext cx="3792322" cy="1223284"/>
      </dsp:txXfrm>
    </dsp:sp>
    <dsp:sp modelId="{E6B95336-E0E0-4C03-87D2-435EC2CB9508}">
      <dsp:nvSpPr>
        <dsp:cNvPr id="0" name=""/>
        <dsp:cNvSpPr/>
      </dsp:nvSpPr>
      <dsp:spPr>
        <a:xfrm>
          <a:off x="576816" y="1223284"/>
          <a:ext cx="4245516" cy="4245516"/>
        </a:xfrm>
        <a:prstGeom prst="pie">
          <a:avLst>
            <a:gd name="adj1" fmla="val 5400000"/>
            <a:gd name="adj2" fmla="val 16200000"/>
          </a:avLst>
        </a:prstGeom>
        <a:solidFill>
          <a:srgbClr val="259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E6457-77A2-4894-A55A-A5B1B2CA38C2}">
      <dsp:nvSpPr>
        <dsp:cNvPr id="0" name=""/>
        <dsp:cNvSpPr/>
      </dsp:nvSpPr>
      <dsp:spPr>
        <a:xfrm>
          <a:off x="2699574" y="1223284"/>
          <a:ext cx="7584644" cy="4245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50244"/>
              <a:satOff val="15989"/>
              <a:lumOff val="-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Surveillance</a:t>
          </a:r>
        </a:p>
      </dsp:txBody>
      <dsp:txXfrm>
        <a:off x="2699574" y="1223284"/>
        <a:ext cx="3792322" cy="1223284"/>
      </dsp:txXfrm>
    </dsp:sp>
    <dsp:sp modelId="{2DFD54F9-CEEA-4C8E-9308-989E03AB8316}">
      <dsp:nvSpPr>
        <dsp:cNvPr id="0" name=""/>
        <dsp:cNvSpPr/>
      </dsp:nvSpPr>
      <dsp:spPr>
        <a:xfrm>
          <a:off x="1332374" y="2446568"/>
          <a:ext cx="2734400" cy="27344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500487"/>
            <a:satOff val="31979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A7A41-4E31-4061-8322-9B4CCD3D8C04}">
      <dsp:nvSpPr>
        <dsp:cNvPr id="0" name=""/>
        <dsp:cNvSpPr/>
      </dsp:nvSpPr>
      <dsp:spPr>
        <a:xfrm>
          <a:off x="2699574" y="2446568"/>
          <a:ext cx="7584644" cy="27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500487"/>
              <a:satOff val="31979"/>
              <a:lumOff val="-13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Response</a:t>
          </a:r>
        </a:p>
      </dsp:txBody>
      <dsp:txXfrm>
        <a:off x="2699574" y="2446568"/>
        <a:ext cx="3792322" cy="1223284"/>
      </dsp:txXfrm>
    </dsp:sp>
    <dsp:sp modelId="{547D42BD-38AE-43A4-8FA9-13691D69C6D8}">
      <dsp:nvSpPr>
        <dsp:cNvPr id="0" name=""/>
        <dsp:cNvSpPr/>
      </dsp:nvSpPr>
      <dsp:spPr>
        <a:xfrm>
          <a:off x="2087932" y="3669852"/>
          <a:ext cx="1223284" cy="122328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750731"/>
            <a:satOff val="47968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6373B-46F8-4852-851A-448EEF5B2E92}">
      <dsp:nvSpPr>
        <dsp:cNvPr id="0" name=""/>
        <dsp:cNvSpPr/>
      </dsp:nvSpPr>
      <dsp:spPr>
        <a:xfrm>
          <a:off x="2699574" y="3669852"/>
          <a:ext cx="7584644" cy="1223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750731"/>
              <a:satOff val="47968"/>
              <a:lumOff val="-2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Infrastructure</a:t>
          </a:r>
        </a:p>
      </dsp:txBody>
      <dsp:txXfrm>
        <a:off x="2699574" y="3669852"/>
        <a:ext cx="3792322" cy="1223284"/>
      </dsp:txXfrm>
    </dsp:sp>
    <dsp:sp modelId="{55B3DF0E-EA83-48EE-9D14-F943474BD52E}">
      <dsp:nvSpPr>
        <dsp:cNvPr id="0" name=""/>
        <dsp:cNvSpPr/>
      </dsp:nvSpPr>
      <dsp:spPr>
        <a:xfrm>
          <a:off x="5781992" y="9529"/>
          <a:ext cx="4507288" cy="12232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+mn-lt"/>
            </a:rPr>
            <a:t>Promote best practices to prevent drug resistance and transmission</a:t>
          </a:r>
        </a:p>
      </dsp:txBody>
      <dsp:txXfrm>
        <a:off x="5781992" y="9529"/>
        <a:ext cx="4507288" cy="1223284"/>
      </dsp:txXfrm>
    </dsp:sp>
    <dsp:sp modelId="{96125360-630E-4528-B7E2-748468CFD4F8}">
      <dsp:nvSpPr>
        <dsp:cNvPr id="0" name=""/>
        <dsp:cNvSpPr/>
      </dsp:nvSpPr>
      <dsp:spPr>
        <a:xfrm>
          <a:off x="5781992" y="1232813"/>
          <a:ext cx="4507288" cy="12232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+mn-lt"/>
            </a:rPr>
            <a:t>Monitor antibiotic use and resistance to understand trends and identify resistant threats</a:t>
          </a:r>
        </a:p>
      </dsp:txBody>
      <dsp:txXfrm>
        <a:off x="5781992" y="1232813"/>
        <a:ext cx="4507288" cy="1223284"/>
      </dsp:txXfrm>
    </dsp:sp>
    <dsp:sp modelId="{91BE0342-517B-4DCF-AE61-BF57FD4108C0}">
      <dsp:nvSpPr>
        <dsp:cNvPr id="0" name=""/>
        <dsp:cNvSpPr/>
      </dsp:nvSpPr>
      <dsp:spPr>
        <a:xfrm>
          <a:off x="5781992" y="2456097"/>
          <a:ext cx="4507288" cy="12232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+mn-lt"/>
            </a:rPr>
            <a:t>Implement control measures to contain and prevent transmission of resistant threats</a:t>
          </a:r>
        </a:p>
      </dsp:txBody>
      <dsp:txXfrm>
        <a:off x="5781992" y="2456097"/>
        <a:ext cx="4507288" cy="1223284"/>
      </dsp:txXfrm>
    </dsp:sp>
    <dsp:sp modelId="{AD4D4A3B-6A7F-4BDC-8526-9EFEE51E275B}">
      <dsp:nvSpPr>
        <dsp:cNvPr id="0" name=""/>
        <dsp:cNvSpPr/>
      </dsp:nvSpPr>
      <dsp:spPr>
        <a:xfrm>
          <a:off x="5781992" y="3679382"/>
          <a:ext cx="4507288" cy="12232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+mn-lt"/>
            </a:rPr>
            <a:t>Build and maintain capacity for prevention, surveillance, and response across New Jersey</a:t>
          </a:r>
        </a:p>
      </dsp:txBody>
      <dsp:txXfrm>
        <a:off x="5781992" y="3679382"/>
        <a:ext cx="4507288" cy="1223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5611A7-CF72-4430-8B07-E8FEA65BC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2CD50-89CD-46E6-92E2-A56ED3396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66A898-7DB8-4997-BDD3-47CC04D6AEB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15B59-24B2-4498-AC01-3D7112CDE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F79F7-DC3E-47F9-AF44-D944E269E9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FE23CB-955C-48C5-9EF9-CAAAEE933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4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1DBECB-EC2C-4AF1-BBF9-B2E706BC3D18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C7D6A2-3A77-493B-92E7-97CB55ED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0"/>
            <a:ext cx="118800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24" y="3949167"/>
            <a:ext cx="10515600" cy="12832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24" y="838200"/>
            <a:ext cx="10515600" cy="2834341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2" descr="http://atdhss.doh.state.nj.us/dohintranet/images/logos/njdoh_logo_new.png">
            <a:extLst>
              <a:ext uri="{FF2B5EF4-FFF2-40B4-BE49-F238E27FC236}">
                <a16:creationId xmlns:a16="http://schemas.microsoft.com/office/drawing/2014/main" id="{CEDD5D80-B389-4208-BD33-AEEF2BD7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71" y="5509026"/>
            <a:ext cx="3001087" cy="9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3EAC92-CBA4-4941-AB1D-6869A99559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38437" y="5509026"/>
            <a:ext cx="984372" cy="988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2AB41F-8F60-4212-8A20-3A7051D813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6" b="6300"/>
          <a:stretch/>
        </p:blipFill>
        <p:spPr>
          <a:xfrm>
            <a:off x="9222809" y="5509026"/>
            <a:ext cx="2390478" cy="10723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A79A07-ADC9-4032-8ED0-6331E3FF6E0C}"/>
              </a:ext>
            </a:extLst>
          </p:cNvPr>
          <p:cNvGrpSpPr/>
          <p:nvPr/>
        </p:nvGrpSpPr>
        <p:grpSpPr>
          <a:xfrm>
            <a:off x="1" y="-6"/>
            <a:ext cx="494683" cy="6858000"/>
            <a:chOff x="-2727" y="-5"/>
            <a:chExt cx="695228" cy="6858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2D87CB-44B2-4138-90CA-D0B5C484C260}"/>
                </a:ext>
              </a:extLst>
            </p:cNvPr>
            <p:cNvGrpSpPr/>
            <p:nvPr/>
          </p:nvGrpSpPr>
          <p:grpSpPr>
            <a:xfrm>
              <a:off x="-2727" y="-5"/>
              <a:ext cx="571473" cy="6858000"/>
              <a:chOff x="6048440" y="-936481"/>
              <a:chExt cx="196717" cy="9144001"/>
            </a:xfrm>
          </p:grpSpPr>
          <p:sp>
            <p:nvSpPr>
              <p:cNvPr id="13" name="Rectangle 12" descr="Gold bar">
                <a:extLst>
                  <a:ext uri="{FF2B5EF4-FFF2-40B4-BE49-F238E27FC236}">
                    <a16:creationId xmlns:a16="http://schemas.microsoft.com/office/drawing/2014/main" id="{CF3DEE5A-98C9-4CDA-B897-F5EF46CA7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6048440" y="5159057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3" descr="Orange bar">
                <a:extLst>
                  <a:ext uri="{FF2B5EF4-FFF2-40B4-BE49-F238E27FC236}">
                    <a16:creationId xmlns:a16="http://schemas.microsoft.com/office/drawing/2014/main" id="{5BBA2FA6-D4CC-4EBD-87C6-7BAD82AF5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6048440" y="2110594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7" descr="Slate bar">
                <a:extLst>
                  <a:ext uri="{FF2B5EF4-FFF2-40B4-BE49-F238E27FC236}">
                    <a16:creationId xmlns:a16="http://schemas.microsoft.com/office/drawing/2014/main" id="{E56B5231-22D6-43DB-B795-5E2C5A983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6048440" y="-936481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B3B007-AA65-473E-AA32-2AE79F596841}"/>
                </a:ext>
              </a:extLst>
            </p:cNvPr>
            <p:cNvSpPr/>
            <p:nvPr/>
          </p:nvSpPr>
          <p:spPr>
            <a:xfrm>
              <a:off x="646782" y="-5"/>
              <a:ext cx="4571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1E71F2-F163-4226-AE24-59A79CA6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E3DEFB5-B759-47C4-A813-39EE0D74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E1510E-C217-4E67-B526-467F83E55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2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02574283-2E29-4EB9-A86B-3AB1D3B1E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" y="-6"/>
            <a:ext cx="494683" cy="6858000"/>
            <a:chOff x="-2727" y="-5"/>
            <a:chExt cx="695228" cy="6858000"/>
          </a:xfrm>
        </p:grpSpPr>
        <p:grpSp>
          <p:nvGrpSpPr>
            <p:cNvPr id="40" name="Group 39"/>
            <p:cNvGrpSpPr/>
            <p:nvPr/>
          </p:nvGrpSpPr>
          <p:grpSpPr>
            <a:xfrm>
              <a:off x="-2727" y="-5"/>
              <a:ext cx="571473" cy="6858000"/>
              <a:chOff x="6048440" y="-936481"/>
              <a:chExt cx="196717" cy="9144001"/>
            </a:xfrm>
          </p:grpSpPr>
          <p:sp>
            <p:nvSpPr>
              <p:cNvPr id="46" name="Rectangle 45" descr="Gold bar"/>
              <p:cNvSpPr>
                <a:spLocks noChangeArrowheads="1"/>
              </p:cNvSpPr>
              <p:nvPr/>
            </p:nvSpPr>
            <p:spPr bwMode="auto">
              <a:xfrm rot="10800000" flipH="1">
                <a:off x="6048440" y="5159057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Rectangle 46" descr="Orange bar"/>
              <p:cNvSpPr>
                <a:spLocks noChangeArrowheads="1"/>
              </p:cNvSpPr>
              <p:nvPr/>
            </p:nvSpPr>
            <p:spPr bwMode="auto">
              <a:xfrm rot="10800000" flipH="1">
                <a:off x="6048440" y="2110594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47" descr="Slate bar"/>
              <p:cNvSpPr>
                <a:spLocks noChangeArrowheads="1"/>
              </p:cNvSpPr>
              <p:nvPr/>
            </p:nvSpPr>
            <p:spPr bwMode="auto">
              <a:xfrm rot="10800000" flipH="1">
                <a:off x="6048440" y="-936481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646782" y="-5"/>
              <a:ext cx="4571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222" y="6311900"/>
            <a:ext cx="8326877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680936" y="1825625"/>
            <a:ext cx="109825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80936" y="365125"/>
            <a:ext cx="10982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B580F-B923-4C3D-83CD-67C4D040F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2638" y="6311900"/>
            <a:ext cx="2470826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0732-2655-4B72-A9D6-4F698786F96D}" type="datetimeFigureOut">
              <a:rPr lang="en-US" smtClean="0"/>
              <a:t>7/18/2018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7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2473434" TargetMode="External"/><Relationship Id="rId2" Type="http://schemas.openxmlformats.org/officeDocument/2006/relationships/hyperlink" Target="https://www.ncbi.nlm.nih.gov/pubmed/19922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19C927-E10A-4EF9-9687-04C75C58B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24" y="3949168"/>
            <a:ext cx="10515600" cy="2099208"/>
          </a:xfrm>
        </p:spPr>
        <p:txBody>
          <a:bodyPr>
            <a:normAutofit/>
          </a:bodyPr>
          <a:lstStyle/>
          <a:p>
            <a:r>
              <a:rPr lang="en-US" dirty="0"/>
              <a:t>Patricia M. Barrett, MSD</a:t>
            </a:r>
            <a:br>
              <a:rPr lang="en-US" dirty="0"/>
            </a:br>
            <a:r>
              <a:rPr lang="en-US" dirty="0"/>
              <a:t>Antimicrobial Resistance Coordinator</a:t>
            </a:r>
          </a:p>
          <a:p>
            <a:r>
              <a:rPr lang="en-US" dirty="0"/>
              <a:t>Antimicrobial Stewardship Collaborative</a:t>
            </a:r>
            <a:br>
              <a:rPr lang="en-US" dirty="0"/>
            </a:br>
            <a:r>
              <a:rPr lang="en-US" dirty="0"/>
              <a:t>New Jersey Hospital Association</a:t>
            </a:r>
            <a:br>
              <a:rPr lang="en-US" dirty="0"/>
            </a:br>
            <a:r>
              <a:rPr lang="en-US" dirty="0"/>
              <a:t>July 25,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BD35E-3B7E-4280-BA2A-B4C347DA5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 on Stewardship and Resistance</a:t>
            </a:r>
          </a:p>
        </p:txBody>
      </p:sp>
    </p:spTree>
    <p:extLst>
      <p:ext uri="{BB962C8B-B14F-4D97-AF65-F5344CB8AC3E}">
        <p14:creationId xmlns:p14="http://schemas.microsoft.com/office/powerpoint/2010/main" val="21778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D995E-3F5E-48DD-BB6E-83153F1C5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Updated policy memorandum from CMS (July 2018)</a:t>
            </a:r>
          </a:p>
          <a:p>
            <a:pPr lvl="1"/>
            <a:r>
              <a:rPr lang="en-US" sz="2000" i="1" dirty="0"/>
              <a:t>QSO</a:t>
            </a:r>
            <a:r>
              <a:rPr lang="en-US" sz="2000" dirty="0"/>
              <a:t>-17-30</a:t>
            </a:r>
          </a:p>
          <a:p>
            <a:pPr lvl="1"/>
            <a:r>
              <a:rPr lang="en-US" sz="2000" dirty="0"/>
              <a:t>Previously S&amp;C 17-30</a:t>
            </a:r>
          </a:p>
          <a:p>
            <a:r>
              <a:rPr lang="en-US" sz="2400" dirty="0"/>
              <a:t>Facilities </a:t>
            </a:r>
            <a:r>
              <a:rPr lang="en-US" sz="2400" i="1" u="sng" dirty="0"/>
              <a:t>must have</a:t>
            </a:r>
            <a:r>
              <a:rPr lang="en-US" sz="2400" dirty="0"/>
              <a:t> water management plans and documentation, including:</a:t>
            </a:r>
          </a:p>
          <a:p>
            <a:pPr lvl="1"/>
            <a:r>
              <a:rPr lang="en-US" sz="2000" dirty="0"/>
              <a:t>Risk assessment for pathogens growth in the facility water system.</a:t>
            </a:r>
          </a:p>
          <a:p>
            <a:pPr lvl="1"/>
            <a:r>
              <a:rPr lang="en-US" sz="2000" dirty="0"/>
              <a:t>Water management program, testing protocols with ranges, and control measures.</a:t>
            </a:r>
          </a:p>
          <a:p>
            <a:pPr lvl="1"/>
            <a:r>
              <a:rPr lang="en-US" sz="2000" dirty="0"/>
              <a:t>ASHRAE industry standard and the CDC toolkit.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Requirement for all Hospitals, Critical Access Hospitals, and Long-Term Care Facilities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ABB86C-6FB7-43FA-9A47-55A031AD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CMS Legionella and 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40415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ABB86C-6FB7-43FA-9A47-55A031AD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CMS Legionella and Water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4258B6-BBCC-433C-A492-DC135B8C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975" y="1604963"/>
            <a:ext cx="3242184" cy="42263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347B41-E1E6-4C54-881D-56D2C926B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8" y="1604963"/>
            <a:ext cx="3265224" cy="422635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4CFE2-8470-46EE-A311-794D4FF76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4963"/>
            <a:ext cx="3257056" cy="422635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A8A383-7685-4F79-8315-7508E07306F2}"/>
              </a:ext>
            </a:extLst>
          </p:cNvPr>
          <p:cNvSpPr/>
          <p:nvPr/>
        </p:nvSpPr>
        <p:spPr>
          <a:xfrm>
            <a:off x="752475" y="6014561"/>
            <a:ext cx="33427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www.cms.gov/Medicare/Provider-Enrollment-and-Certification/SurveyCertificationGenInfo/Policy-and-Memos-to-States-and-Regions-Items/Survey-And-Cert-Letter-17-30-.html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5915E-55B4-4914-AC30-7C1C4287A659}"/>
              </a:ext>
            </a:extLst>
          </p:cNvPr>
          <p:cNvSpPr/>
          <p:nvPr/>
        </p:nvSpPr>
        <p:spPr>
          <a:xfrm>
            <a:off x="4561975" y="6014560"/>
            <a:ext cx="3242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www.cdc.gov/legionella/wmp/toolkit/index.html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B91BBC-E8EE-48B2-89C4-86C8241B03DF}"/>
              </a:ext>
            </a:extLst>
          </p:cNvPr>
          <p:cNvSpPr/>
          <p:nvPr/>
        </p:nvSpPr>
        <p:spPr>
          <a:xfrm>
            <a:off x="8270878" y="6014560"/>
            <a:ext cx="32652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www.ashrae.org/technical-resources/bookstore/ansi-ashrae-standard-188-2015-legionellosis-risk-management-for-building-water-systems </a:t>
            </a:r>
          </a:p>
        </p:txBody>
      </p:sp>
    </p:spTree>
    <p:extLst>
      <p:ext uri="{BB962C8B-B14F-4D97-AF65-F5344CB8AC3E}">
        <p14:creationId xmlns:p14="http://schemas.microsoft.com/office/powerpoint/2010/main" val="19696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46B345-01BA-449E-BFAD-7428C6A2A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78474" cy="1500187"/>
          </a:xfrm>
        </p:spPr>
        <p:txBody>
          <a:bodyPr/>
          <a:lstStyle/>
          <a:p>
            <a:r>
              <a:rPr lang="en-US" dirty="0"/>
              <a:t>Monitor antibiotic use and resistance to understand trends and identify resistant threats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65F768-69D2-4F1E-8397-49FDF9BD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07225F-A170-4D01-A7BE-786C91580675}"/>
              </a:ext>
            </a:extLst>
          </p:cNvPr>
          <p:cNvSpPr/>
          <p:nvPr/>
        </p:nvSpPr>
        <p:spPr>
          <a:xfrm>
            <a:off x="9118600" y="3860800"/>
            <a:ext cx="2228850" cy="2228850"/>
          </a:xfrm>
          <a:prstGeom prst="ellipse">
            <a:avLst/>
          </a:prstGeom>
          <a:solidFill>
            <a:srgbClr val="2593C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s://upload.wikimedia.org/wikipedia/commons/thumb/0/0f/Android_Emoji_1f50d.svg/549px-Android_Emoji_1f50d.svg.png">
            <a:extLst>
              <a:ext uri="{FF2B5EF4-FFF2-40B4-BE49-F238E27FC236}">
                <a16:creationId xmlns:a16="http://schemas.microsoft.com/office/drawing/2014/main" id="{3C2E53BB-5C3A-4579-857A-419228C2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47" y="4311355"/>
            <a:ext cx="1605756" cy="14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BED3959-01AB-40FE-AEB8-91AA8F480F3C}"/>
              </a:ext>
            </a:extLst>
          </p:cNvPr>
          <p:cNvSpPr/>
          <p:nvPr/>
        </p:nvSpPr>
        <p:spPr>
          <a:xfrm>
            <a:off x="9523809" y="4280398"/>
            <a:ext cx="1003818" cy="1003818"/>
          </a:xfrm>
          <a:prstGeom prst="donut">
            <a:avLst>
              <a:gd name="adj" fmla="val 12765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2D1B7-73FF-4B21-B089-B0A5CB33B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97700" cy="4351338"/>
          </a:xfrm>
        </p:spPr>
        <p:txBody>
          <a:bodyPr/>
          <a:lstStyle/>
          <a:p>
            <a:r>
              <a:rPr lang="en-US" dirty="0"/>
              <a:t>CDC has added MRSA TAP reports in NHSN for acute care hospitals</a:t>
            </a:r>
          </a:p>
          <a:p>
            <a:r>
              <a:rPr lang="en-US" dirty="0"/>
              <a:t>Available as of April 2018</a:t>
            </a:r>
          </a:p>
          <a:p>
            <a:r>
              <a:rPr lang="en-US" dirty="0"/>
              <a:t>Baseline MRSA LabID data from 2015</a:t>
            </a:r>
          </a:p>
          <a:p>
            <a:r>
              <a:rPr lang="en-US" dirty="0"/>
              <a:t>MRSA TAP report includes:</a:t>
            </a:r>
          </a:p>
          <a:p>
            <a:pPr lvl="1"/>
            <a:r>
              <a:rPr lang="en-US" dirty="0"/>
              <a:t>SIR (Standardized Infection Ratio) </a:t>
            </a:r>
          </a:p>
          <a:p>
            <a:pPr lvl="1"/>
            <a:r>
              <a:rPr lang="en-US" dirty="0"/>
              <a:t>CAD (Cumulative Attributable Difference)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D0C89-0750-4B20-A067-CE327E68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TAP Report in NHSN</a:t>
            </a:r>
          </a:p>
        </p:txBody>
      </p:sp>
      <p:pic>
        <p:nvPicPr>
          <p:cNvPr id="7170" name="Picture 2" descr="Image result for nhsn logo">
            <a:extLst>
              <a:ext uri="{FF2B5EF4-FFF2-40B4-BE49-F238E27FC236}">
                <a16:creationId xmlns:a16="http://schemas.microsoft.com/office/drawing/2014/main" id="{E671556A-3D6D-49D8-BD9B-1356E711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575128"/>
            <a:ext cx="4040187" cy="18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F27E4-2D62-426F-B1AA-BD96B2496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315325" cy="4351338"/>
          </a:xfrm>
        </p:spPr>
        <p:txBody>
          <a:bodyPr/>
          <a:lstStyle/>
          <a:p>
            <a:r>
              <a:rPr lang="en-US" dirty="0"/>
              <a:t>Factsheets on select </a:t>
            </a:r>
            <a:r>
              <a:rPr lang="en-US" dirty="0" err="1"/>
              <a:t>MDROs</a:t>
            </a:r>
            <a:endParaRPr lang="en-US" dirty="0"/>
          </a:p>
          <a:p>
            <a:r>
              <a:rPr lang="en-US" dirty="0"/>
              <a:t>Laboratory protocols</a:t>
            </a:r>
          </a:p>
          <a:p>
            <a:r>
              <a:rPr lang="en-US" dirty="0"/>
              <a:t>Sampling recommendations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Laboratory safety for </a:t>
            </a:r>
            <a:r>
              <a:rPr lang="en-US" dirty="0" err="1"/>
              <a:t>MDROs</a:t>
            </a:r>
            <a:endParaRPr lang="en-US" dirty="0"/>
          </a:p>
          <a:p>
            <a:r>
              <a:rPr lang="en-US" dirty="0"/>
              <a:t>www.cdc.gov/hai/settings/lab/lab_settings.html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81AAB0-8E0C-47B1-8F9C-AD97CB73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Resources for Laboratorians</a:t>
            </a:r>
          </a:p>
        </p:txBody>
      </p:sp>
      <p:pic>
        <p:nvPicPr>
          <p:cNvPr id="6146" name="Picture 2" descr="Petri Dish on Twitter Twemoji 11.0">
            <a:extLst>
              <a:ext uri="{FF2B5EF4-FFF2-40B4-BE49-F238E27FC236}">
                <a16:creationId xmlns:a16="http://schemas.microsoft.com/office/drawing/2014/main" id="{5E0A549D-6684-4DD8-9BC9-C8F6CC38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40" y="465296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st Tube on Twitter Twemoji 11.0">
            <a:extLst>
              <a:ext uri="{FF2B5EF4-FFF2-40B4-BE49-F238E27FC236}">
                <a16:creationId xmlns:a16="http://schemas.microsoft.com/office/drawing/2014/main" id="{5065958C-F4EE-4606-B35E-E5EC123D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335">
            <a:off x="9720040" y="106362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crobe on Twitter Twemoji 11.0">
            <a:extLst>
              <a:ext uri="{FF2B5EF4-FFF2-40B4-BE49-F238E27FC236}">
                <a16:creationId xmlns:a16="http://schemas.microsoft.com/office/drawing/2014/main" id="{AE0478A3-0B48-4CCD-B211-514E4262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782" y="294940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0248BDB-731F-4CF2-8E86-20086D04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80200" cy="4351338"/>
          </a:xfrm>
        </p:spPr>
        <p:txBody>
          <a:bodyPr/>
          <a:lstStyle/>
          <a:p>
            <a:r>
              <a:rPr lang="en-US" dirty="0"/>
              <a:t>NJDOH is accepting </a:t>
            </a:r>
            <a:r>
              <a:rPr lang="en-US" b="1" dirty="0">
                <a:latin typeface="Calibri" panose="020F0502020204030204" pitchFamily="34" charset="0"/>
              </a:rPr>
              <a:t>Carbapenem-resistant </a:t>
            </a:r>
            <a:r>
              <a:rPr lang="en-US" b="1" i="1" dirty="0">
                <a:latin typeface="Calibri" panose="020F0502020204030204" pitchFamily="34" charset="0"/>
              </a:rPr>
              <a:t>Klebsiella </a:t>
            </a:r>
            <a:r>
              <a:rPr lang="en-US" b="1" dirty="0">
                <a:latin typeface="Calibri" panose="020F0502020204030204" pitchFamily="34" charset="0"/>
              </a:rPr>
              <a:t>spp. and </a:t>
            </a:r>
            <a:r>
              <a:rPr lang="en-US" b="1" i="1" dirty="0">
                <a:latin typeface="Calibri" panose="020F0502020204030204" pitchFamily="34" charset="0"/>
              </a:rPr>
              <a:t>E. coli </a:t>
            </a:r>
            <a:r>
              <a:rPr lang="en-US" dirty="0"/>
              <a:t>isolates for Carbapenemase testing</a:t>
            </a:r>
            <a:endParaRPr lang="en-US" b="1" dirty="0"/>
          </a:p>
          <a:p>
            <a:pPr lvl="1"/>
            <a:r>
              <a:rPr lang="en-US" dirty="0"/>
              <a:t>ID, AST, mCIM</a:t>
            </a:r>
          </a:p>
          <a:p>
            <a:pPr lvl="1"/>
            <a:r>
              <a:rPr lang="en-US" dirty="0"/>
              <a:t>RT-PCR for: IMP, KPC, </a:t>
            </a:r>
            <a:r>
              <a:rPr lang="en-US" dirty="0" err="1"/>
              <a:t>NDM</a:t>
            </a:r>
            <a:r>
              <a:rPr lang="en-US" dirty="0"/>
              <a:t>, OXA-48, VIM</a:t>
            </a:r>
          </a:p>
          <a:p>
            <a:r>
              <a:rPr lang="en-US" dirty="0"/>
              <a:t>Regular submission is encouraged</a:t>
            </a:r>
          </a:p>
          <a:p>
            <a:r>
              <a:rPr lang="en-US" dirty="0"/>
              <a:t>Results sent electronically</a:t>
            </a:r>
          </a:p>
          <a:p>
            <a:r>
              <a:rPr lang="en-US" b="1" dirty="0">
                <a:latin typeface="Calibri" panose="020F0502020204030204" pitchFamily="34" charset="0"/>
              </a:rPr>
              <a:t>FedEx shipping and testing free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4D7880-59DA-4DD8-AFE3-AF189B75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 Lab Surveillance Program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0BD796-6E90-4C7E-94FC-1FDA4E82FB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09" y="2224088"/>
            <a:ext cx="4230866" cy="3554412"/>
          </a:xfrm>
        </p:spPr>
      </p:pic>
    </p:spTree>
    <p:extLst>
      <p:ext uri="{BB962C8B-B14F-4D97-AF65-F5344CB8AC3E}">
        <p14:creationId xmlns:p14="http://schemas.microsoft.com/office/powerpoint/2010/main" val="1602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4D7880-59DA-4DD8-AFE3-AF189B75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Novel Resistance Lab Surveillance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0248BDB-731F-4CF2-8E86-20086D04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24800" cy="4351338"/>
          </a:xfrm>
        </p:spPr>
        <p:txBody>
          <a:bodyPr>
            <a:normAutofit/>
          </a:bodyPr>
          <a:lstStyle/>
          <a:p>
            <a:r>
              <a:rPr lang="en-US" dirty="0"/>
              <a:t>Isolates accepted at the Northeast AR Laboratory: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Carbapenem-resistant </a:t>
            </a:r>
            <a:r>
              <a:rPr lang="en-US" b="1" i="1" dirty="0">
                <a:latin typeface="Calibri" panose="020F0502020204030204" pitchFamily="34" charset="0"/>
              </a:rPr>
              <a:t>Acinetobacter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Third-generation cephalosporin-resistant </a:t>
            </a:r>
            <a:r>
              <a:rPr lang="en-US" b="1" i="1" dirty="0">
                <a:latin typeface="Calibri" panose="020F0502020204030204" pitchFamily="34" charset="0"/>
              </a:rPr>
              <a:t>E. coli </a:t>
            </a:r>
            <a:r>
              <a:rPr lang="en-US" b="1" dirty="0">
                <a:latin typeface="Calibri" panose="020F0502020204030204" pitchFamily="34" charset="0"/>
              </a:rPr>
              <a:t>and</a:t>
            </a:r>
            <a:r>
              <a:rPr lang="en-US" b="1" i="1" dirty="0">
                <a:latin typeface="Calibri" panose="020F0502020204030204" pitchFamily="34" charset="0"/>
              </a:rPr>
              <a:t> Klebsiella</a:t>
            </a:r>
            <a:r>
              <a:rPr lang="en-US" b="1" dirty="0">
                <a:latin typeface="Calibri" panose="020F0502020204030204" pitchFamily="34" charset="0"/>
              </a:rPr>
              <a:t> spp.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Pan non-susceptible isolates (I or R)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Isolates with other concerning resistance patterns</a:t>
            </a:r>
          </a:p>
          <a:p>
            <a:r>
              <a:rPr lang="en-US" dirty="0"/>
              <a:t>Prior notification is required</a:t>
            </a:r>
          </a:p>
          <a:p>
            <a:r>
              <a:rPr lang="en-US" dirty="0"/>
              <a:t>Regular submissions can be set-up</a:t>
            </a:r>
          </a:p>
          <a:p>
            <a:r>
              <a:rPr lang="en-US" b="1" dirty="0">
                <a:latin typeface="Calibri" panose="020F0502020204030204" pitchFamily="34" charset="0"/>
              </a:rPr>
              <a:t>FedEx shipping and testing free</a:t>
            </a:r>
          </a:p>
        </p:txBody>
      </p:sp>
      <p:pic>
        <p:nvPicPr>
          <p:cNvPr id="21" name="Content Placeholder 17">
            <a:extLst>
              <a:ext uri="{FF2B5EF4-FFF2-40B4-BE49-F238E27FC236}">
                <a16:creationId xmlns:a16="http://schemas.microsoft.com/office/drawing/2014/main" id="{E8E343A8-5912-4B48-BB1A-D8D484E6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0"/>
          <a:stretch/>
        </p:blipFill>
        <p:spPr>
          <a:xfrm rot="986320">
            <a:off x="9783095" y="3368897"/>
            <a:ext cx="1625673" cy="16132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FCE640-2ED4-4F53-BF97-90C3657AA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1298">
            <a:off x="8239953" y="4563701"/>
            <a:ext cx="1609219" cy="16132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CFFB5E-0B1A-45CB-933B-BDA959DA98A3}"/>
              </a:ext>
            </a:extLst>
          </p:cNvPr>
          <p:cNvGrpSpPr/>
          <p:nvPr/>
        </p:nvGrpSpPr>
        <p:grpSpPr>
          <a:xfrm>
            <a:off x="8917945" y="1690688"/>
            <a:ext cx="1599831" cy="1599831"/>
            <a:chOff x="8321290" y="4577100"/>
            <a:chExt cx="1599863" cy="15998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20E973-0301-40D2-9AEB-9BDE1F73FA47}"/>
                </a:ext>
              </a:extLst>
            </p:cNvPr>
            <p:cNvSpPr/>
            <p:nvPr/>
          </p:nvSpPr>
          <p:spPr>
            <a:xfrm>
              <a:off x="8321290" y="4577100"/>
              <a:ext cx="1599863" cy="1599863"/>
            </a:xfrm>
            <a:prstGeom prst="ellipse">
              <a:avLst/>
            </a:prstGeom>
            <a:solidFill>
              <a:srgbClr val="0082C8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https://upload.wikimedia.org/wikipedia/commons/thumb/8/83/Emojione_BW_1F52C.svg/240px-Emojione_BW_1F52C.svg.png">
              <a:extLst>
                <a:ext uri="{FF2B5EF4-FFF2-40B4-BE49-F238E27FC236}">
                  <a16:creationId xmlns:a16="http://schemas.microsoft.com/office/drawing/2014/main" id="{240A8391-564C-4C39-AF6E-40EA92E90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  <a14:imgEffect>
                        <a14:brightnessContrast bright="-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761" y="4739782"/>
              <a:ext cx="1199470" cy="1199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23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544D-5631-4470-AE0B-4D7D373D1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70562" cy="4351338"/>
          </a:xfrm>
        </p:spPr>
        <p:txBody>
          <a:bodyPr/>
          <a:lstStyle/>
          <a:p>
            <a:r>
              <a:rPr lang="en-US" dirty="0"/>
              <a:t>Patients who report international healthcare exposure in the past 365 days are considered high-risk for CP-CRE colonization</a:t>
            </a:r>
          </a:p>
          <a:p>
            <a:r>
              <a:rPr lang="en-US" dirty="0"/>
              <a:t>The AR Lab Network supports admission screening for these high-risk patients</a:t>
            </a:r>
          </a:p>
          <a:p>
            <a:pPr lvl="1"/>
            <a:r>
              <a:rPr lang="en-US" dirty="0"/>
              <a:t>Rectal swab coordinated through NJDOH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Swabs, FedEx shipping, and testing free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4582A-4F23-4A1A-98FC-BC0289CF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 Admission Screening</a:t>
            </a:r>
          </a:p>
        </p:txBody>
      </p:sp>
      <p:pic>
        <p:nvPicPr>
          <p:cNvPr id="5124" name="Picture 4" descr="https://upload.wikimedia.org/wikipedia/commons/thumb/0/06/Noto_Emoji_Lollipop_2708.svg/240px-Noto_Emoji_Lollipop_2708.svg.png">
            <a:extLst>
              <a:ext uri="{FF2B5EF4-FFF2-40B4-BE49-F238E27FC236}">
                <a16:creationId xmlns:a16="http://schemas.microsoft.com/office/drawing/2014/main" id="{09DC75A2-FF4B-4AA0-BF23-CBA41BD6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7400" flipH="1" flipV="1">
            <a:off x="8714518" y="3748968"/>
            <a:ext cx="2348883" cy="23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2A8B831-6C92-4042-B5DF-A4DD28D14CBB}"/>
              </a:ext>
            </a:extLst>
          </p:cNvPr>
          <p:cNvSpPr/>
          <p:nvPr/>
        </p:nvSpPr>
        <p:spPr>
          <a:xfrm>
            <a:off x="9118600" y="3860800"/>
            <a:ext cx="2228850" cy="2228850"/>
          </a:xfrm>
          <a:prstGeom prst="ellipse">
            <a:avLst/>
          </a:prstGeom>
          <a:solidFill>
            <a:srgbClr val="10B4A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E3931B-B2DE-4B1A-A716-6E552771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78750" cy="1500187"/>
          </a:xfrm>
        </p:spPr>
        <p:txBody>
          <a:bodyPr/>
          <a:lstStyle/>
          <a:p>
            <a:r>
              <a:rPr lang="en-US" dirty="0"/>
              <a:t>Implement control measures to contain and prevent transmission of resistant threats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40FE0F-D829-4454-8A96-5CC37532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pic>
        <p:nvPicPr>
          <p:cNvPr id="13314" name="Picture 2" descr="https://upload.wikimedia.org/wikipedia/commons/thumb/8/83/Noto_Emoji_Oreo_1f9e4.svg/480px-Noto_Emoji_Oreo_1f9e4.svg.png">
            <a:extLst>
              <a:ext uri="{FF2B5EF4-FFF2-40B4-BE49-F238E27FC236}">
                <a16:creationId xmlns:a16="http://schemas.microsoft.com/office/drawing/2014/main" id="{5EE6F56F-0D53-49B8-8060-8E5F8EBA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28" y="4109828"/>
            <a:ext cx="1730794" cy="17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60F2-BE13-41E2-B232-C0FBBF04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i="1" dirty="0"/>
              <a:t>Candida auris </a:t>
            </a:r>
            <a:r>
              <a:rPr lang="en-US" dirty="0"/>
              <a:t>is nationally notifiable</a:t>
            </a:r>
          </a:p>
          <a:p>
            <a:pPr lvl="1"/>
            <a:r>
              <a:rPr lang="en-US" dirty="0"/>
              <a:t>Clinical isolates only</a:t>
            </a:r>
          </a:p>
          <a:p>
            <a:pPr lvl="1"/>
            <a:r>
              <a:rPr lang="en-US" dirty="0"/>
              <a:t>Passed by the Council of State and Territorial Epidemiologists in June 2018</a:t>
            </a:r>
          </a:p>
          <a:p>
            <a:r>
              <a:rPr lang="en-US" i="1" dirty="0">
                <a:latin typeface="Calibri" panose="020F0502020204030204" pitchFamily="34" charset="0"/>
              </a:rPr>
              <a:t>C. auris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i="1" dirty="0">
                <a:latin typeface="Calibri" panose="020F0502020204030204" pitchFamily="34" charset="0"/>
              </a:rPr>
              <a:t>Candida haemulonii </a:t>
            </a:r>
            <a:r>
              <a:rPr lang="en-US" dirty="0">
                <a:latin typeface="Calibri" panose="020F0502020204030204" pitchFamily="34" charset="0"/>
              </a:rPr>
              <a:t>complex </a:t>
            </a:r>
            <a:r>
              <a:rPr lang="en-US" dirty="0"/>
              <a:t>are expected to be added with the next update of the Communicable Diseases Regulations (</a:t>
            </a:r>
            <a:r>
              <a:rPr lang="en-US" dirty="0" err="1"/>
              <a:t>N.J.A.C</a:t>
            </a:r>
            <a:r>
              <a:rPr lang="en-US" dirty="0"/>
              <a:t>. 8:57)</a:t>
            </a:r>
          </a:p>
          <a:p>
            <a:pPr lvl="1"/>
            <a:r>
              <a:rPr lang="en-US" dirty="0"/>
              <a:t>Timeline TBD</a:t>
            </a:r>
          </a:p>
          <a:p>
            <a:pPr lvl="1"/>
            <a:r>
              <a:rPr lang="en-US" dirty="0"/>
              <a:t>Guidance will be shared once timeline established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1220C2-96F7-4B75-8733-73E4ABD8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Candida auris </a:t>
            </a:r>
            <a:r>
              <a:rPr lang="en-US" dirty="0"/>
              <a:t>Reporting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397F656-302B-415D-A2A8-13351DFF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8502" flipV="1">
            <a:off x="9496286" y="736084"/>
            <a:ext cx="1289393" cy="12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923CA6B-E877-4916-B39F-8DC28CE3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75345">
            <a:off x="7791449" y="663029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0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2765A2-A6D6-4262-81CE-3C64BA86DF43}"/>
              </a:ext>
            </a:extLst>
          </p:cNvPr>
          <p:cNvGrpSpPr/>
          <p:nvPr/>
        </p:nvGrpSpPr>
        <p:grpSpPr>
          <a:xfrm>
            <a:off x="4765223" y="298272"/>
            <a:ext cx="7008130" cy="6251930"/>
            <a:chOff x="2800258" y="608305"/>
            <a:chExt cx="6452924" cy="5756632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037BAA9C-F18B-4648-BF9B-6A8ED95B3E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4884741"/>
                </p:ext>
              </p:extLst>
            </p:nvPr>
          </p:nvGraphicFramePr>
          <p:xfrm>
            <a:off x="2800258" y="608305"/>
            <a:ext cx="6452924" cy="57566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24AC55-5A01-49E0-A7AC-DFC3E891809D}"/>
                </a:ext>
              </a:extLst>
            </p:cNvPr>
            <p:cNvSpPr/>
            <p:nvPr/>
          </p:nvSpPr>
          <p:spPr>
            <a:xfrm>
              <a:off x="5023625" y="4867886"/>
              <a:ext cx="2006190" cy="425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Infrastructure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3C0198-CF93-4AD2-9F72-5BEC91672490}"/>
                </a:ext>
              </a:extLst>
            </p:cNvPr>
            <p:cNvSpPr/>
            <p:nvPr/>
          </p:nvSpPr>
          <p:spPr>
            <a:xfrm>
              <a:off x="5315316" y="3370834"/>
              <a:ext cx="1429071" cy="425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Response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D5ABA9A-0F7A-42CE-A1AF-A00C2AFC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12" y="987425"/>
            <a:ext cx="3625613" cy="4873625"/>
          </a:xfrm>
        </p:spPr>
        <p:txBody>
          <a:bodyPr anchor="ctr">
            <a:normAutofit/>
          </a:bodyPr>
          <a:lstStyle/>
          <a:p>
            <a:r>
              <a:rPr lang="en-US" sz="6600" dirty="0"/>
              <a:t>Various Roles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5830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3342-1EEE-41F9-8043-2ACF5BBF8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81751" cy="4351338"/>
          </a:xfrm>
        </p:spPr>
        <p:txBody>
          <a:bodyPr>
            <a:normAutofit/>
          </a:bodyPr>
          <a:lstStyle/>
          <a:p>
            <a:r>
              <a:rPr lang="en-US" dirty="0"/>
              <a:t>Diversion of injectable medications can lead to viral or bacterial infections.</a:t>
            </a:r>
          </a:p>
          <a:p>
            <a:r>
              <a:rPr lang="en-US" dirty="0"/>
              <a:t>NJDOH resources include:</a:t>
            </a:r>
          </a:p>
          <a:p>
            <a:pPr lvl="1"/>
            <a:r>
              <a:rPr lang="en-US" dirty="0"/>
              <a:t>Template policies</a:t>
            </a:r>
          </a:p>
          <a:p>
            <a:pPr lvl="1"/>
            <a:r>
              <a:rPr lang="en-US" dirty="0"/>
              <a:t>Tabletop exercise tool for healthcare facilities to work through scenarios of diversion</a:t>
            </a:r>
          </a:p>
          <a:p>
            <a:pPr lvl="1"/>
            <a:r>
              <a:rPr lang="en-US" dirty="0"/>
              <a:t>Public health reporting algorithm</a:t>
            </a:r>
          </a:p>
          <a:p>
            <a:pPr lvl="1"/>
            <a:r>
              <a:rPr lang="en-US" dirty="0"/>
              <a:t>Drug Diversion Conferences </a:t>
            </a:r>
            <a:br>
              <a:rPr lang="en-US" dirty="0"/>
            </a:br>
            <a:r>
              <a:rPr lang="en-US" dirty="0"/>
              <a:t>(recent conference June 2018)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F17F30-C6DC-4CE6-B03A-1F9A4141C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Diversion Resources</a:t>
            </a:r>
          </a:p>
        </p:txBody>
      </p:sp>
      <p:pic>
        <p:nvPicPr>
          <p:cNvPr id="4098" name="Picture 2" descr="Drug diversion">
            <a:extLst>
              <a:ext uri="{FF2B5EF4-FFF2-40B4-BE49-F238E27FC236}">
                <a16:creationId xmlns:a16="http://schemas.microsoft.com/office/drawing/2014/main" id="{F9165415-C01E-4857-B3BD-A39EF9C5B4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77" y="2339975"/>
            <a:ext cx="3770923" cy="24511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99937-344E-4CEA-9473-4183FADF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4752975" cy="365125"/>
          </a:xfrm>
        </p:spPr>
        <p:txBody>
          <a:bodyPr/>
          <a:lstStyle/>
          <a:p>
            <a:r>
              <a:rPr lang="en-US" dirty="0"/>
              <a:t>Sources: Maki et al., JAMA 1991; Hellinger et al., Ann Intern Med 2012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DE4E4-818C-4351-A73A-D0D70811578F}"/>
              </a:ext>
            </a:extLst>
          </p:cNvPr>
          <p:cNvSpPr/>
          <p:nvPr/>
        </p:nvSpPr>
        <p:spPr>
          <a:xfrm>
            <a:off x="7582876" y="4862987"/>
            <a:ext cx="3770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www.oneandonlycampaign.org/partner/new-jersey</a:t>
            </a:r>
          </a:p>
        </p:txBody>
      </p:sp>
    </p:spTree>
    <p:extLst>
      <p:ext uri="{BB962C8B-B14F-4D97-AF65-F5344CB8AC3E}">
        <p14:creationId xmlns:p14="http://schemas.microsoft.com/office/powerpoint/2010/main" val="2890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231E-E571-4CE9-A97E-74748785E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CDC has identified possible transmission of </a:t>
            </a:r>
            <a:r>
              <a:rPr lang="en-US" i="1" dirty="0"/>
              <a:t>Acinetobacter </a:t>
            </a:r>
            <a:r>
              <a:rPr lang="en-US" i="1" dirty="0" err="1"/>
              <a:t>calcoaceticus</a:t>
            </a:r>
            <a:r>
              <a:rPr lang="en-US" i="1" dirty="0"/>
              <a:t>-Acinetobacter baumannii </a:t>
            </a:r>
            <a:r>
              <a:rPr lang="en-US" dirty="0"/>
              <a:t>(</a:t>
            </a:r>
            <a:r>
              <a:rPr lang="en-US" dirty="0" err="1"/>
              <a:t>ACB</a:t>
            </a:r>
            <a:r>
              <a:rPr lang="en-US" dirty="0"/>
              <a:t>) via </a:t>
            </a:r>
            <a:br>
              <a:rPr lang="en-US" dirty="0"/>
            </a:br>
            <a:r>
              <a:rPr lang="en-US" dirty="0"/>
              <a:t>platelet transfusion </a:t>
            </a:r>
          </a:p>
          <a:p>
            <a:pPr lvl="1"/>
            <a:r>
              <a:rPr lang="en-US" dirty="0"/>
              <a:t>2 cases identified in other states</a:t>
            </a:r>
          </a:p>
          <a:p>
            <a:r>
              <a:rPr lang="en-US" b="1" dirty="0">
                <a:latin typeface="Calibri" panose="020F0502020204030204" pitchFamily="34" charset="0"/>
              </a:rPr>
              <a:t>Please report any cases where patients developed </a:t>
            </a:r>
            <a:r>
              <a:rPr lang="en-US" b="1" dirty="0" err="1">
                <a:latin typeface="Calibri" panose="020F0502020204030204" pitchFamily="34" charset="0"/>
              </a:rPr>
              <a:t>ACB</a:t>
            </a:r>
            <a:r>
              <a:rPr lang="en-US" b="1" dirty="0">
                <a:latin typeface="Calibri" panose="020F0502020204030204" pitchFamily="34" charset="0"/>
              </a:rPr>
              <a:t> sepsis within 24 hours of platelet transfusions to local health department</a:t>
            </a:r>
          </a:p>
          <a:p>
            <a:pPr lvl="1"/>
            <a:r>
              <a:rPr lang="en-US" dirty="0"/>
              <a:t>Please report any cases since January 2018 and onward</a:t>
            </a:r>
          </a:p>
          <a:p>
            <a:pPr lvl="1"/>
            <a:r>
              <a:rPr lang="en-US" dirty="0"/>
              <a:t>Organisms include: </a:t>
            </a:r>
            <a:r>
              <a:rPr lang="en-US" i="1" dirty="0"/>
              <a:t>A. baumannii, A. </a:t>
            </a:r>
            <a:r>
              <a:rPr lang="en-US" i="1" dirty="0" err="1"/>
              <a:t>pittii</a:t>
            </a:r>
            <a:r>
              <a:rPr lang="en-US" i="1" dirty="0"/>
              <a:t>, A. </a:t>
            </a:r>
            <a:r>
              <a:rPr lang="en-US" i="1" dirty="0" err="1"/>
              <a:t>nosocomialis</a:t>
            </a:r>
            <a:r>
              <a:rPr lang="en-US" i="1" dirty="0"/>
              <a:t>, and A. </a:t>
            </a:r>
            <a:r>
              <a:rPr lang="en-US" i="1" dirty="0" err="1"/>
              <a:t>seifertii</a:t>
            </a:r>
            <a:r>
              <a:rPr lang="en-US" i="1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4F05CD-B915-4938-9EF9-75C42236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for Cases</a:t>
            </a:r>
          </a:p>
        </p:txBody>
      </p:sp>
      <p:pic>
        <p:nvPicPr>
          <p:cNvPr id="9218" name="Picture 2" descr="https://upload.wikimedia.org/wikipedia/commons/thumb/a/a8/Fxemoji_u1F4E2.svg/480px-Fxemoji_u1F4E2.svg.png">
            <a:extLst>
              <a:ext uri="{FF2B5EF4-FFF2-40B4-BE49-F238E27FC236}">
                <a16:creationId xmlns:a16="http://schemas.microsoft.com/office/drawing/2014/main" id="{A173FE49-78AE-46AE-88F5-69B6033F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6238" y="365125"/>
            <a:ext cx="2239962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2866B9C-94AB-4E37-A27F-54B40F1A7E8E}"/>
              </a:ext>
            </a:extLst>
          </p:cNvPr>
          <p:cNvSpPr/>
          <p:nvPr/>
        </p:nvSpPr>
        <p:spPr>
          <a:xfrm>
            <a:off x="9118600" y="3860800"/>
            <a:ext cx="2228850" cy="2228850"/>
          </a:xfrm>
          <a:prstGeom prst="ellipse">
            <a:avLst/>
          </a:prstGeom>
          <a:solidFill>
            <a:srgbClr val="00A26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s://upload.wikimedia.org/wikipedia/commons/thumb/4/48/Emojione_BW_1F3D7.svg/480px-Emojione_BW_1F3D7.svg.png">
            <a:extLst>
              <a:ext uri="{FF2B5EF4-FFF2-40B4-BE49-F238E27FC236}">
                <a16:creationId xmlns:a16="http://schemas.microsoft.com/office/drawing/2014/main" id="{FF757BEE-41A6-4DED-8DB1-DE9A053D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4238625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173ECD-B371-4046-B295-067CF3CBA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302500" cy="1500187"/>
          </a:xfrm>
        </p:spPr>
        <p:txBody>
          <a:bodyPr/>
          <a:lstStyle/>
          <a:p>
            <a:r>
              <a:rPr lang="en-US" dirty="0"/>
              <a:t>Build and maintain capacity for prevention, surveillance, and response across New Jersey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D0F34E-0A05-4AC3-8135-274A1C10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023B7EA-504E-422B-940D-6C9F9B63E842}"/>
              </a:ext>
            </a:extLst>
          </p:cNvPr>
          <p:cNvSpPr/>
          <p:nvPr/>
        </p:nvSpPr>
        <p:spPr>
          <a:xfrm>
            <a:off x="9118600" y="3860800"/>
            <a:ext cx="2228850" cy="2228850"/>
          </a:xfrm>
          <a:prstGeom prst="donut">
            <a:avLst>
              <a:gd name="adj" fmla="val 10006"/>
            </a:avLst>
          </a:prstGeom>
          <a:solidFill>
            <a:srgbClr val="00A26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BC31-1AB1-44A0-9733-E12EBF0C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Testing in </a:t>
            </a:r>
            <a:r>
              <a:rPr lang="en-US" dirty="0" err="1"/>
              <a:t>ELR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938A0-C26D-4ED3-88EA-518D8A383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NJDOH is beginning to assess the antibiotic susceptibility testing data sent through electronic lab reporting (</a:t>
            </a:r>
            <a:r>
              <a:rPr lang="en-US" dirty="0" err="1"/>
              <a:t>ELR</a:t>
            </a:r>
            <a:r>
              <a:rPr lang="en-US" dirty="0"/>
              <a:t>)</a:t>
            </a:r>
          </a:p>
          <a:p>
            <a:r>
              <a:rPr lang="en-US" dirty="0"/>
              <a:t>Goal: Integrate resistance data into Communicable Disease Reporting Surveillance System (</a:t>
            </a:r>
            <a:r>
              <a:rPr lang="en-US" dirty="0" err="1"/>
              <a:t>CDRSS</a:t>
            </a:r>
            <a:r>
              <a:rPr lang="en-US" dirty="0"/>
              <a:t>)</a:t>
            </a:r>
          </a:p>
        </p:txBody>
      </p:sp>
      <p:pic>
        <p:nvPicPr>
          <p:cNvPr id="14338" name="Picture 2" descr="https://upload.wikimedia.org/wikipedia/commons/thumb/4/4d/Emoji_u1f469_1f3fe_200d_1f4bb.svg/600px-Emoji_u1f469_1f3fe_200d_1f4bb.svg.png">
            <a:extLst>
              <a:ext uri="{FF2B5EF4-FFF2-40B4-BE49-F238E27FC236}">
                <a16:creationId xmlns:a16="http://schemas.microsoft.com/office/drawing/2014/main" id="{500E8A38-A173-461A-82B8-59AE9304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76" y="3955338"/>
            <a:ext cx="2221624" cy="22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thumb/b/b0/Emoji_u1f468_1f3fd_200d_1f52c.svg/480px-Emoji_u1f468_1f3fd_200d_1f52c.svg.png">
            <a:extLst>
              <a:ext uri="{FF2B5EF4-FFF2-40B4-BE49-F238E27FC236}">
                <a16:creationId xmlns:a16="http://schemas.microsoft.com/office/drawing/2014/main" id="{FA1D8D72-F610-476F-966D-56A8B33F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3955338"/>
            <a:ext cx="2221624" cy="22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E54DCA-A87C-4549-9D7E-B1E29079B4AB}"/>
              </a:ext>
            </a:extLst>
          </p:cNvPr>
          <p:cNvCxnSpPr>
            <a:cxnSpLocks/>
          </p:cNvCxnSpPr>
          <p:nvPr/>
        </p:nvCxnSpPr>
        <p:spPr>
          <a:xfrm>
            <a:off x="2986087" y="5066150"/>
            <a:ext cx="5891213" cy="0"/>
          </a:xfrm>
          <a:prstGeom prst="straightConnector1">
            <a:avLst/>
          </a:prstGeom>
          <a:ln w="76200">
            <a:solidFill>
              <a:schemeClr val="tx2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8" descr="https://upload.wikimedia.org/wikipedia/commons/thumb/a/a3/Noto_Emoji_KitKat_2753.svg/240px-Noto_Emoji_KitKat_2753.svg.png">
            <a:extLst>
              <a:ext uri="{FF2B5EF4-FFF2-40B4-BE49-F238E27FC236}">
                <a16:creationId xmlns:a16="http://schemas.microsoft.com/office/drawing/2014/main" id="{EB973E74-BB94-4C40-A369-BC9C0A03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36" y="4191693"/>
            <a:ext cx="1748917" cy="17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4A407-8B32-43C5-BEF9-C6B3DF7F37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00263" y="2136775"/>
            <a:ext cx="7991475" cy="2584450"/>
          </a:xfrm>
          <a:ln w="38100"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[Enter HM Slides on </a:t>
            </a:r>
            <a:r>
              <a:rPr lang="en-US" sz="8000" dirty="0" err="1"/>
              <a:t>AUR</a:t>
            </a:r>
            <a:r>
              <a:rPr lang="en-US" sz="8000" dirty="0"/>
              <a:t> Module]</a:t>
            </a:r>
          </a:p>
        </p:txBody>
      </p:sp>
    </p:spTree>
    <p:extLst>
      <p:ext uri="{BB962C8B-B14F-4D97-AF65-F5344CB8AC3E}">
        <p14:creationId xmlns:p14="http://schemas.microsoft.com/office/powerpoint/2010/main" val="32356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7485-3273-4595-BF2C-37107DBE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9A4AD-8D30-40AF-9FE7-47E2ED51E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839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Patricia M. Barrett, MSD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Antimicrobial Resistance Coordinator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2567D-E447-47F0-AF83-86C47CE3E28D}"/>
              </a:ext>
            </a:extLst>
          </p:cNvPr>
          <p:cNvSpPr/>
          <p:nvPr/>
        </p:nvSpPr>
        <p:spPr>
          <a:xfrm>
            <a:off x="831850" y="542210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📞 </a:t>
            </a:r>
            <a:r>
              <a:rPr lang="en-US" sz="2400" dirty="0">
                <a:solidFill>
                  <a:schemeClr val="tx2"/>
                </a:solidFill>
              </a:rPr>
              <a:t>609-826-5964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📩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patricia.barrett@doh.nj.gov</a:t>
            </a:r>
          </a:p>
        </p:txBody>
      </p:sp>
    </p:spTree>
    <p:extLst>
      <p:ext uri="{BB962C8B-B14F-4D97-AF65-F5344CB8AC3E}">
        <p14:creationId xmlns:p14="http://schemas.microsoft.com/office/powerpoint/2010/main" val="41296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17D13-DB91-4739-B489-A3245B066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Maki </a:t>
            </a:r>
            <a:r>
              <a:rPr lang="en-US" sz="1800" dirty="0" err="1"/>
              <a:t>D.G</a:t>
            </a:r>
            <a:r>
              <a:rPr lang="en-US" sz="1800" dirty="0"/>
              <a:t>., Klein B.S., McCormick R.D. Nosocomial </a:t>
            </a:r>
            <a:r>
              <a:rPr lang="en-US" sz="1800" i="1" dirty="0"/>
              <a:t>Pseudomonas </a:t>
            </a:r>
            <a:r>
              <a:rPr lang="en-US" sz="1800" i="1" dirty="0" err="1"/>
              <a:t>pickettii</a:t>
            </a:r>
            <a:r>
              <a:rPr lang="en-US" sz="1800" dirty="0"/>
              <a:t> </a:t>
            </a:r>
            <a:r>
              <a:rPr lang="en-US" sz="1800" dirty="0" err="1"/>
              <a:t>bacteremias</a:t>
            </a:r>
            <a:r>
              <a:rPr lang="en-US" sz="1800" dirty="0"/>
              <a:t> traced to narcotic tampering: a case for selective drug screening of health care personnel. JAMA. 1991;265(8):981–986. [</a:t>
            </a:r>
            <a:r>
              <a:rPr lang="en-US" sz="1800" dirty="0">
                <a:hlinkClick r:id="rId2"/>
              </a:rPr>
              <a:t>PubMed</a:t>
            </a:r>
            <a:r>
              <a:rPr lang="en-US" sz="1800" dirty="0"/>
              <a:t>]</a:t>
            </a:r>
          </a:p>
          <a:p>
            <a:r>
              <a:rPr lang="en-US" sz="1800" dirty="0"/>
              <a:t>Hellinger W.C., </a:t>
            </a:r>
            <a:r>
              <a:rPr lang="en-US" sz="1800" dirty="0" err="1"/>
              <a:t>Bacalis</a:t>
            </a:r>
            <a:r>
              <a:rPr lang="en-US" sz="1800" dirty="0"/>
              <a:t> L.P., Kay </a:t>
            </a:r>
            <a:r>
              <a:rPr lang="en-US" sz="1800" dirty="0" err="1"/>
              <a:t>R.S</a:t>
            </a:r>
            <a:r>
              <a:rPr lang="en-US" sz="1800" dirty="0"/>
              <a:t>. Health care-associated hepatitis C virus infections attributed to narcotic diversion. Ann Intern Med. 2012;156:477–482. [</a:t>
            </a:r>
            <a:r>
              <a:rPr lang="en-US" sz="1800" dirty="0">
                <a:hlinkClick r:id="rId3"/>
              </a:rPr>
              <a:t>PubMed</a:t>
            </a:r>
            <a:r>
              <a:rPr lang="en-US" sz="1800" dirty="0"/>
              <a:t>]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64D7FE-7166-43CF-B6A4-515DF374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737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Diagram 67">
            <a:extLst>
              <a:ext uri="{FF2B5EF4-FFF2-40B4-BE49-F238E27FC236}">
                <a16:creationId xmlns:a16="http://schemas.microsoft.com/office/drawing/2014/main" id="{FA51BAE2-7FEB-4F7F-8623-0F4AB0086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078630"/>
              </p:ext>
            </p:extLst>
          </p:nvPr>
        </p:nvGraphicFramePr>
        <p:xfrm>
          <a:off x="1138140" y="608305"/>
          <a:ext cx="10462960" cy="575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4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523ABA-6D08-48CD-953E-61445A407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721475" cy="1500187"/>
          </a:xfrm>
        </p:spPr>
        <p:txBody>
          <a:bodyPr/>
          <a:lstStyle/>
          <a:p>
            <a:r>
              <a:rPr lang="en-US" dirty="0"/>
              <a:t>Promote best practices to prevent drug resistance and transmission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3C515D-FC12-4ACF-BBEC-2F2C27D3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B2B6E1-A9F7-4FA0-8213-4D242F0A1B26}"/>
              </a:ext>
            </a:extLst>
          </p:cNvPr>
          <p:cNvGrpSpPr/>
          <p:nvPr/>
        </p:nvGrpSpPr>
        <p:grpSpPr>
          <a:xfrm>
            <a:off x="9118600" y="3860800"/>
            <a:ext cx="2228850" cy="2228850"/>
            <a:chOff x="9226550" y="2080419"/>
            <a:chExt cx="2749550" cy="27495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AE15A99-8940-4624-8EE9-4BDE7BB70F42}"/>
                </a:ext>
              </a:extLst>
            </p:cNvPr>
            <p:cNvSpPr/>
            <p:nvPr/>
          </p:nvSpPr>
          <p:spPr>
            <a:xfrm>
              <a:off x="9226550" y="2080419"/>
              <a:ext cx="2749550" cy="27495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2" name="Picture 2" descr="https://upload.wikimedia.org/wikipedia/commons/thumb/d/d1/Emoji_u1f91a_1f3ff.svg/480px-Emoji_u1f91a_1f3ff.svg.png">
              <a:extLst>
                <a:ext uri="{FF2B5EF4-FFF2-40B4-BE49-F238E27FC236}">
                  <a16:creationId xmlns:a16="http://schemas.microsoft.com/office/drawing/2014/main" id="{23F8644C-F475-42EF-8659-CB15BF970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0875" y="2394744"/>
              <a:ext cx="2120900" cy="212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2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A232-EB7F-4C04-8CD2-3B91B68A4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71486" cy="4351338"/>
          </a:xfrm>
        </p:spPr>
        <p:txBody>
          <a:bodyPr>
            <a:normAutofit/>
          </a:bodyPr>
          <a:lstStyle/>
          <a:p>
            <a:r>
              <a:rPr lang="en-US" dirty="0"/>
              <a:t>Introductory resources for long-term care facilities developing their stewardship program</a:t>
            </a:r>
          </a:p>
          <a:p>
            <a:pPr lvl="1"/>
            <a:r>
              <a:rPr lang="en-US" dirty="0"/>
              <a:t>Bound copy of the CDC Core Elements of Antibiotic Stewardship for Nursing Homes</a:t>
            </a:r>
          </a:p>
          <a:p>
            <a:pPr lvl="1"/>
            <a:r>
              <a:rPr lang="en-US" dirty="0"/>
              <a:t>Example stewardship policy</a:t>
            </a:r>
          </a:p>
          <a:p>
            <a:pPr lvl="1"/>
            <a:r>
              <a:rPr lang="en-US" dirty="0"/>
              <a:t>Slide deck for staff education</a:t>
            </a:r>
          </a:p>
          <a:p>
            <a:pPr lvl="1"/>
            <a:r>
              <a:rPr lang="en-US" dirty="0"/>
              <a:t>Communications strategies for providers</a:t>
            </a:r>
          </a:p>
          <a:p>
            <a:pPr lvl="1"/>
            <a:r>
              <a:rPr lang="en-US" dirty="0"/>
              <a:t>Patient factsheets on antibiotics and common infections</a:t>
            </a:r>
          </a:p>
          <a:p>
            <a:r>
              <a:rPr lang="en-US" dirty="0"/>
              <a:t>Physical and digital copies available soon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C8F4F-F535-4821-A737-AAAFC18B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Stewardship Toolkit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A646F5-C38B-4BA2-BC35-422EB547CDDC}"/>
              </a:ext>
            </a:extLst>
          </p:cNvPr>
          <p:cNvGrpSpPr/>
          <p:nvPr/>
        </p:nvGrpSpPr>
        <p:grpSpPr>
          <a:xfrm>
            <a:off x="9279992" y="1909143"/>
            <a:ext cx="2228306" cy="2228306"/>
            <a:chOff x="9214394" y="1598885"/>
            <a:chExt cx="2228306" cy="2228306"/>
          </a:xfrm>
        </p:grpSpPr>
        <p:pic>
          <p:nvPicPr>
            <p:cNvPr id="6" name="Picture 2" descr="https://upload.wikimedia.org/wikipedia/commons/thumb/c/ce/Emojione_1F5A5.svg/480px-Emojione_1F5A5.svg.png">
              <a:extLst>
                <a:ext uri="{FF2B5EF4-FFF2-40B4-BE49-F238E27FC236}">
                  <a16:creationId xmlns:a16="http://schemas.microsoft.com/office/drawing/2014/main" id="{28840A5E-5649-4FA8-9FC2-49A90486D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94" y="1598885"/>
              <a:ext cx="2228306" cy="222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45F014-C6D8-4163-957D-A5581E19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10"/>
            <a:stretch/>
          </p:blipFill>
          <p:spPr>
            <a:xfrm>
              <a:off x="9811841" y="1825625"/>
              <a:ext cx="1033412" cy="107443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EF97AC-C87C-4BDC-85AC-4DBC5416DB56}"/>
              </a:ext>
            </a:extLst>
          </p:cNvPr>
          <p:cNvGrpSpPr/>
          <p:nvPr/>
        </p:nvGrpSpPr>
        <p:grpSpPr>
          <a:xfrm>
            <a:off x="8328843" y="4001294"/>
            <a:ext cx="2224682" cy="2224682"/>
            <a:chOff x="8279631" y="3682456"/>
            <a:chExt cx="2224682" cy="2224682"/>
          </a:xfrm>
        </p:grpSpPr>
        <p:pic>
          <p:nvPicPr>
            <p:cNvPr id="9" name="Picture 4" descr="https://upload.wikimedia.org/wikipedia/commons/thumb/5/55/Twemoji2_1f4c1.svg/480px-Twemoji2_1f4c1.svg.png">
              <a:extLst>
                <a:ext uri="{FF2B5EF4-FFF2-40B4-BE49-F238E27FC236}">
                  <a16:creationId xmlns:a16="http://schemas.microsoft.com/office/drawing/2014/main" id="{9DC6E11C-8926-479C-9399-2A4EFFA31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631" y="3682456"/>
              <a:ext cx="2224682" cy="2224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9A6398-E676-4856-AA0B-DA434B5F7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10"/>
            <a:stretch/>
          </p:blipFill>
          <p:spPr>
            <a:xfrm>
              <a:off x="9283526" y="4526200"/>
              <a:ext cx="1001630" cy="104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6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3308AFE-F2B9-4425-A8E3-5DC3F446C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92" y="2361202"/>
            <a:ext cx="3413107" cy="2863941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7D5AEC-6CD0-4E61-8CF4-047482716FF4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696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program under development to recognize facility stewardship programs</a:t>
            </a:r>
          </a:p>
          <a:p>
            <a:pPr lvl="1"/>
            <a:r>
              <a:rPr lang="en-US" dirty="0"/>
              <a:t>Feature on the NJDOH HAI webpage</a:t>
            </a:r>
          </a:p>
          <a:p>
            <a:pPr lvl="1"/>
            <a:r>
              <a:rPr lang="en-US" dirty="0"/>
              <a:t>Digital media kit for each ASP</a:t>
            </a:r>
          </a:p>
          <a:p>
            <a:r>
              <a:rPr lang="en-US" dirty="0"/>
              <a:t>Focus-group scheduled on August 28, 2018</a:t>
            </a:r>
          </a:p>
          <a:p>
            <a:pPr lvl="1"/>
            <a:r>
              <a:rPr lang="en-US" dirty="0"/>
              <a:t>Determine program requirements</a:t>
            </a:r>
          </a:p>
          <a:p>
            <a:pPr lvl="1"/>
            <a:r>
              <a:rPr lang="en-US" dirty="0"/>
              <a:t>Incentives and benefits for enrollment</a:t>
            </a:r>
          </a:p>
          <a:p>
            <a:r>
              <a:rPr lang="en-US" dirty="0"/>
              <a:t>Email patricia.barrett@doh.nj.gov for more information or to join focus group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C09AE6-3C59-4F98-8E88-5F454E01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Recognition Program</a:t>
            </a:r>
          </a:p>
        </p:txBody>
      </p:sp>
    </p:spTree>
    <p:extLst>
      <p:ext uri="{BB962C8B-B14F-4D97-AF65-F5344CB8AC3E}">
        <p14:creationId xmlns:p14="http://schemas.microsoft.com/office/powerpoint/2010/main" val="37335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12A2-ABF1-4735-8794-3A1818060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U.S. and World Antibiotic Awareness Week is November 12-18, 2018</a:t>
            </a:r>
          </a:p>
          <a:p>
            <a:r>
              <a:rPr lang="en-US" dirty="0"/>
              <a:t>CDC resources and updates available at: www.cdc.gov/antibiotic-use/week/index.html</a:t>
            </a:r>
          </a:p>
          <a:p>
            <a:r>
              <a:rPr lang="en-US" dirty="0"/>
              <a:t>Please share your activities and ideas for the week with NJDOH!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5E3942-1BB8-4295-9021-57C2D9BC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Antibiotic Awareness Week</a:t>
            </a:r>
          </a:p>
        </p:txBody>
      </p:sp>
      <p:pic>
        <p:nvPicPr>
          <p:cNvPr id="8194" name="Picture 2" descr="Image result for antibiotics aware cdc">
            <a:extLst>
              <a:ext uri="{FF2B5EF4-FFF2-40B4-BE49-F238E27FC236}">
                <a16:creationId xmlns:a16="http://schemas.microsoft.com/office/drawing/2014/main" id="{841211D3-1308-4850-9344-BD0CEE4F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4140994"/>
            <a:ext cx="4965700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63FB-C820-459C-87C9-9E5246375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93432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Guide includes:</a:t>
            </a:r>
          </a:p>
          <a:p>
            <a:pPr lvl="1"/>
            <a:r>
              <a:rPr lang="en-US" dirty="0"/>
              <a:t>Understanding your role</a:t>
            </a:r>
          </a:p>
          <a:p>
            <a:pPr lvl="1"/>
            <a:r>
              <a:rPr lang="en-US" dirty="0"/>
              <a:t>Internal, external, and state partners</a:t>
            </a:r>
          </a:p>
          <a:p>
            <a:pPr lvl="1"/>
            <a:r>
              <a:rPr lang="en-US" dirty="0"/>
              <a:t>Policies and procedures</a:t>
            </a:r>
          </a:p>
          <a:p>
            <a:pPr lvl="1"/>
            <a:r>
              <a:rPr lang="en-US" dirty="0"/>
              <a:t>Data and surveillance</a:t>
            </a:r>
          </a:p>
          <a:p>
            <a:pPr lvl="1"/>
            <a:r>
              <a:rPr lang="en-US" dirty="0"/>
              <a:t>Understanding your IT needs</a:t>
            </a:r>
          </a:p>
          <a:p>
            <a:pPr lvl="1"/>
            <a:r>
              <a:rPr lang="en-US" dirty="0"/>
              <a:t>Reportable communicable diseases</a:t>
            </a:r>
          </a:p>
          <a:p>
            <a:pPr lvl="1"/>
            <a:r>
              <a:rPr lang="en-US" dirty="0"/>
              <a:t>HAI prevention</a:t>
            </a:r>
          </a:p>
          <a:p>
            <a:pPr lvl="1"/>
            <a:r>
              <a:rPr lang="en-US" dirty="0"/>
              <a:t>Professional development</a:t>
            </a:r>
          </a:p>
          <a:p>
            <a:r>
              <a:rPr lang="en-US" dirty="0"/>
              <a:t>Will soon be posted on the NJDOH HAI Website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0996BE-DB93-47AE-ADEA-047AA059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IP Guide and Resources</a:t>
            </a:r>
          </a:p>
        </p:txBody>
      </p:sp>
      <p:pic>
        <p:nvPicPr>
          <p:cNvPr id="2050" name="Picture 2" descr="https://upload.wikimedia.org/wikipedia/commons/thumb/c/c0/Twemoji2_1f4da.svg/480px-Twemoji2_1f4da.svg.png">
            <a:extLst>
              <a:ext uri="{FF2B5EF4-FFF2-40B4-BE49-F238E27FC236}">
                <a16:creationId xmlns:a16="http://schemas.microsoft.com/office/drawing/2014/main" id="{266AFAF6-9856-4F5D-ABDD-D78DED3319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825625"/>
            <a:ext cx="3632200" cy="32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D2FCD0-0959-462E-9EEC-ED6F66682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9046" y="4537751"/>
            <a:ext cx="4373380" cy="900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CDC stewardship training available at: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www.train.org/cdctrain/course/1075730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F218-BF39-4394-BD14-95FC9996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742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 online modules released throughout 2018</a:t>
            </a:r>
          </a:p>
          <a:p>
            <a:r>
              <a:rPr lang="en-US" dirty="0"/>
              <a:t>Free registration with 8 contact hours</a:t>
            </a:r>
          </a:p>
          <a:p>
            <a:pPr lvl="1"/>
            <a:r>
              <a:rPr lang="en-US" sz="2800" dirty="0"/>
              <a:t>Clinicians</a:t>
            </a:r>
          </a:p>
          <a:p>
            <a:pPr lvl="1"/>
            <a:r>
              <a:rPr lang="en-US" sz="2800" dirty="0"/>
              <a:t>Physician Assistants</a:t>
            </a:r>
          </a:p>
          <a:p>
            <a:pPr lvl="1"/>
            <a:r>
              <a:rPr lang="en-US" sz="2800" dirty="0"/>
              <a:t>Nurses</a:t>
            </a:r>
          </a:p>
          <a:p>
            <a:pPr lvl="1"/>
            <a:r>
              <a:rPr lang="en-US" sz="2800" dirty="0"/>
              <a:t>Health Educators</a:t>
            </a:r>
          </a:p>
          <a:p>
            <a:pPr lvl="1"/>
            <a:r>
              <a:rPr lang="en-US" sz="2800" dirty="0"/>
              <a:t>Pharmacists</a:t>
            </a:r>
          </a:p>
          <a:p>
            <a:pPr lvl="1"/>
            <a:r>
              <a:rPr lang="en-US" sz="2800" dirty="0"/>
              <a:t>Public Health Practitioners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460813-FC7F-4F05-8DB9-A785C208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Antibiotic Stewardship Training</a:t>
            </a:r>
          </a:p>
        </p:txBody>
      </p:sp>
      <p:pic>
        <p:nvPicPr>
          <p:cNvPr id="5" name="Picture 2" descr="https://files.constantcontact.com/0e0f2386001/6cc3de5e-2646-409d-9889-787c0dfdf02c.png">
            <a:extLst>
              <a:ext uri="{FF2B5EF4-FFF2-40B4-BE49-F238E27FC236}">
                <a16:creationId xmlns:a16="http://schemas.microsoft.com/office/drawing/2014/main" id="{135374C0-6842-4E3E-8F59-9304A472D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79"/>
          <a:stretch/>
        </p:blipFill>
        <p:spPr>
          <a:xfrm>
            <a:off x="7169046" y="2160714"/>
            <a:ext cx="4184754" cy="22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JDOH-CDS New Bold Theme">
  <a:themeElements>
    <a:clrScheme name="NJDOH-CDS Bol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C8"/>
      </a:accent1>
      <a:accent2>
        <a:srgbClr val="F78F1E"/>
      </a:accent2>
      <a:accent3>
        <a:srgbClr val="A5A5A5"/>
      </a:accent3>
      <a:accent4>
        <a:srgbClr val="FFC00D"/>
      </a:accent4>
      <a:accent5>
        <a:srgbClr val="4472C4"/>
      </a:accent5>
      <a:accent6>
        <a:srgbClr val="00A261"/>
      </a:accent6>
      <a:hlink>
        <a:srgbClr val="3A3838"/>
      </a:hlink>
      <a:folHlink>
        <a:srgbClr val="3A3838"/>
      </a:folHlink>
    </a:clrScheme>
    <a:fontScheme name="PMB Custom">
      <a:majorFont>
        <a:latin typeface="Ebrima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JDOH-CDS New Bold Theme" id="{A7DA3287-2212-44EE-A56D-C51DF0B8A1FD}" vid="{8A7F2481-C14A-48C7-BB1F-FBFE539860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NJDOH-CDS New Bold Theme</Template>
  <TotalTime>673</TotalTime>
  <Words>932</Words>
  <Application>Microsoft Office PowerPoint</Application>
  <PresentationFormat>Widescreen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Calibri Light</vt:lpstr>
      <vt:lpstr>Ebrima</vt:lpstr>
      <vt:lpstr>Segoe UI Emoji</vt:lpstr>
      <vt:lpstr>Times New Roman</vt:lpstr>
      <vt:lpstr>Wingdings</vt:lpstr>
      <vt:lpstr>NJDOH-CDS New Bold Theme</vt:lpstr>
      <vt:lpstr>Updates on Stewardship and Resistance</vt:lpstr>
      <vt:lpstr>Various Roles of Public Health</vt:lpstr>
      <vt:lpstr>PowerPoint Presentation</vt:lpstr>
      <vt:lpstr>Prevention</vt:lpstr>
      <vt:lpstr>Long-term Care Stewardship Toolkit</vt:lpstr>
      <vt:lpstr>Stewardship Recognition Program</vt:lpstr>
      <vt:lpstr>Reminder: Antibiotic Awareness Week</vt:lpstr>
      <vt:lpstr>New IP Guide and Resources</vt:lpstr>
      <vt:lpstr>CDC Antibiotic Stewardship Training</vt:lpstr>
      <vt:lpstr>CMS Legionella and Water Management</vt:lpstr>
      <vt:lpstr>CMS Legionella and Water Management</vt:lpstr>
      <vt:lpstr>Surveillance</vt:lpstr>
      <vt:lpstr>New TAP Report in NHSN</vt:lpstr>
      <vt:lpstr>CDC Resources for Laboratorians</vt:lpstr>
      <vt:lpstr>CRE Lab Surveillance Program</vt:lpstr>
      <vt:lpstr>Novel Resistance Lab Surveillance</vt:lpstr>
      <vt:lpstr>CRE Admission Screening</vt:lpstr>
      <vt:lpstr>Response</vt:lpstr>
      <vt:lpstr>Candida auris Reporting</vt:lpstr>
      <vt:lpstr>Drug Diversion Resources</vt:lpstr>
      <vt:lpstr>Call for Cases</vt:lpstr>
      <vt:lpstr>Infrastructure</vt:lpstr>
      <vt:lpstr>Resistance Testing in ELR</vt:lpstr>
      <vt:lpstr>PowerPoint Presentation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Patricia</dc:creator>
  <cp:lastModifiedBy>Patricia Dimino</cp:lastModifiedBy>
  <cp:revision>59</cp:revision>
  <cp:lastPrinted>2018-07-18T18:50:52Z</cp:lastPrinted>
  <dcterms:created xsi:type="dcterms:W3CDTF">2018-07-06T15:55:12Z</dcterms:created>
  <dcterms:modified xsi:type="dcterms:W3CDTF">2018-07-18T19:48:31Z</dcterms:modified>
</cp:coreProperties>
</file>