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13"/>
  </p:notesMasterIdLst>
  <p:sldIdLst>
    <p:sldId id="258" r:id="rId2"/>
    <p:sldId id="259" r:id="rId3"/>
    <p:sldId id="260" r:id="rId4"/>
    <p:sldId id="261" r:id="rId5"/>
    <p:sldId id="266" r:id="rId6"/>
    <p:sldId id="267" r:id="rId7"/>
    <p:sldId id="273" r:id="rId8"/>
    <p:sldId id="269"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5E5A08-1CA7-3933-53C1-5A0FFFB6AB30}" name="Hena Bajaj" initials="HB" userId="S::HBajaj@njha.com::39efb41f-bd05-46bf-9a07-f02c332dc47d" providerId="AD"/>
  <p188:author id="{524AA588-0E25-E093-2B59-E0590C8943B9}" name="Kerry McKean" initials="KM" userId="S::KMckean@njha.com::e9adc82c-ef8e-4291-ae15-5028b80bdfd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D6D9A"/>
    <a:srgbClr val="1E99CE"/>
    <a:srgbClr val="D3743B"/>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0"/>
    <p:restoredTop sz="95782"/>
  </p:normalViewPr>
  <p:slideViewPr>
    <p:cSldViewPr snapToGrid="0" snapToObjects="1">
      <p:cViewPr varScale="1">
        <p:scale>
          <a:sx n="72" d="100"/>
          <a:sy n="72" d="100"/>
        </p:scale>
        <p:origin x="67"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264FF-0960-43FE-815A-FBDF58DAF5DA}"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61168-6276-4AB8-8C7A-AFF408BB2E3A}" type="slidenum">
              <a:rPr lang="en-US" smtClean="0"/>
              <a:t>‹#›</a:t>
            </a:fld>
            <a:endParaRPr lang="en-US"/>
          </a:p>
        </p:txBody>
      </p:sp>
    </p:spTree>
    <p:extLst>
      <p:ext uri="{BB962C8B-B14F-4D97-AF65-F5344CB8AC3E}">
        <p14:creationId xmlns:p14="http://schemas.microsoft.com/office/powerpoint/2010/main" val="119867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X:\Sepsis Collaborative\NJ Sepsis Legislation\Sepsis Protocols (</a:t>
            </a:r>
            <a:r>
              <a:rPr lang="en-US" dirty="0" err="1"/>
              <a:t>RWJBHSepsis</a:t>
            </a:r>
            <a:r>
              <a:rPr lang="en-US" dirty="0"/>
              <a:t> </a:t>
            </a:r>
            <a:r>
              <a:rPr lang="en-US" dirty="0" err="1"/>
              <a:t>Education_General</a:t>
            </a:r>
            <a:r>
              <a:rPr lang="en-US" dirty="0"/>
              <a:t> 6-18)</a:t>
            </a:r>
          </a:p>
        </p:txBody>
      </p:sp>
      <p:sp>
        <p:nvSpPr>
          <p:cNvPr id="4" name="Slide Number Placeholder 3"/>
          <p:cNvSpPr>
            <a:spLocks noGrp="1"/>
          </p:cNvSpPr>
          <p:nvPr>
            <p:ph type="sldNum" sz="quarter" idx="5"/>
          </p:nvPr>
        </p:nvSpPr>
        <p:spPr/>
        <p:txBody>
          <a:bodyPr/>
          <a:lstStyle/>
          <a:p>
            <a:fld id="{AAE61168-6276-4AB8-8C7A-AFF408BB2E3A}" type="slidenum">
              <a:rPr lang="en-US" smtClean="0"/>
              <a:t>5</a:t>
            </a:fld>
            <a:endParaRPr lang="en-US"/>
          </a:p>
        </p:txBody>
      </p:sp>
    </p:spTree>
    <p:extLst>
      <p:ext uri="{BB962C8B-B14F-4D97-AF65-F5344CB8AC3E}">
        <p14:creationId xmlns:p14="http://schemas.microsoft.com/office/powerpoint/2010/main" val="1495608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https://www.elsevier.com/__data/assets/pdf_file/0005/991256/Sepsis,-Self-Care,-Adult_260719.pdf </a:t>
            </a:r>
          </a:p>
        </p:txBody>
      </p:sp>
      <p:sp>
        <p:nvSpPr>
          <p:cNvPr id="4" name="Slide Number Placeholder 3"/>
          <p:cNvSpPr>
            <a:spLocks noGrp="1"/>
          </p:cNvSpPr>
          <p:nvPr>
            <p:ph type="sldNum" sz="quarter" idx="5"/>
          </p:nvPr>
        </p:nvSpPr>
        <p:spPr/>
        <p:txBody>
          <a:bodyPr/>
          <a:lstStyle/>
          <a:p>
            <a:fld id="{AAE61168-6276-4AB8-8C7A-AFF408BB2E3A}" type="slidenum">
              <a:rPr lang="en-US" smtClean="0"/>
              <a:t>6</a:t>
            </a:fld>
            <a:endParaRPr lang="en-US"/>
          </a:p>
        </p:txBody>
      </p:sp>
    </p:spTree>
    <p:extLst>
      <p:ext uri="{BB962C8B-B14F-4D97-AF65-F5344CB8AC3E}">
        <p14:creationId xmlns:p14="http://schemas.microsoft.com/office/powerpoint/2010/main" val="3281020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E61168-6276-4AB8-8C7A-AFF408BB2E3A}" type="slidenum">
              <a:rPr lang="en-US" smtClean="0"/>
              <a:t>7</a:t>
            </a:fld>
            <a:endParaRPr lang="en-US"/>
          </a:p>
        </p:txBody>
      </p:sp>
    </p:spTree>
    <p:extLst>
      <p:ext uri="{BB962C8B-B14F-4D97-AF65-F5344CB8AC3E}">
        <p14:creationId xmlns:p14="http://schemas.microsoft.com/office/powerpoint/2010/main" val="344343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https://qi.ipro.org/wp-content/uploads/12SOW-EarlySignsSymptoms-Sepsis_v1.pdf </a:t>
            </a:r>
          </a:p>
        </p:txBody>
      </p:sp>
      <p:sp>
        <p:nvSpPr>
          <p:cNvPr id="4" name="Slide Number Placeholder 3"/>
          <p:cNvSpPr>
            <a:spLocks noGrp="1"/>
          </p:cNvSpPr>
          <p:nvPr>
            <p:ph type="sldNum" sz="quarter" idx="5"/>
          </p:nvPr>
        </p:nvSpPr>
        <p:spPr/>
        <p:txBody>
          <a:bodyPr/>
          <a:lstStyle/>
          <a:p>
            <a:fld id="{AAE61168-6276-4AB8-8C7A-AFF408BB2E3A}" type="slidenum">
              <a:rPr lang="en-US" smtClean="0"/>
              <a:t>8</a:t>
            </a:fld>
            <a:endParaRPr lang="en-US"/>
          </a:p>
        </p:txBody>
      </p:sp>
    </p:spTree>
    <p:extLst>
      <p:ext uri="{BB962C8B-B14F-4D97-AF65-F5344CB8AC3E}">
        <p14:creationId xmlns:p14="http://schemas.microsoft.com/office/powerpoint/2010/main" val="1436974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07067" y="2404534"/>
            <a:ext cx="8847168" cy="1646302"/>
          </a:xfrm>
        </p:spPr>
        <p:txBody>
          <a:bodyPr anchor="b">
            <a:noAutofit/>
          </a:bodyPr>
          <a:lstStyle>
            <a:lvl1pPr algn="l">
              <a:defRPr sz="600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1507066" y="4050833"/>
            <a:ext cx="8847167" cy="1096899"/>
          </a:xfrm>
        </p:spPr>
        <p:txBody>
          <a:bodyPr anchor="t"/>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8" name="Picture 27" descr="Health Research &amp; Educational Trust NJHA logo." title="Health Research &amp; Educational Trust NJHA">
            <a:extLst>
              <a:ext uri="{FF2B5EF4-FFF2-40B4-BE49-F238E27FC236}">
                <a16:creationId xmlns:a16="http://schemas.microsoft.com/office/drawing/2014/main" id="{993DD3AB-776C-2249-B0D3-CE7B4B781293}"/>
              </a:ext>
            </a:extLst>
          </p:cNvPr>
          <p:cNvPicPr>
            <a:picLocks noChangeAspect="1"/>
          </p:cNvPicPr>
          <p:nvPr userDrawn="1"/>
        </p:nvPicPr>
        <p:blipFill>
          <a:blip r:embed="rId2"/>
          <a:stretch>
            <a:fillRect/>
          </a:stretch>
        </p:blipFill>
        <p:spPr>
          <a:xfrm>
            <a:off x="335756" y="6059625"/>
            <a:ext cx="1215261" cy="444932"/>
          </a:xfrm>
          <a:prstGeom prst="rect">
            <a:avLst/>
          </a:prstGeom>
        </p:spPr>
      </p:pic>
      <p:sp>
        <p:nvSpPr>
          <p:cNvPr id="29" name="TextBox 28" title="Source: NEW JERSEY HOSPITAL ASSOCIATION Copyright: 2020 New Jersey Hospital Association">
            <a:extLst>
              <a:ext uri="{FF2B5EF4-FFF2-40B4-BE49-F238E27FC236}">
                <a16:creationId xmlns:a16="http://schemas.microsoft.com/office/drawing/2014/main" id="{6B39C7BB-B5C3-EC4A-A8BD-BBC4B852AA53}"/>
              </a:ext>
            </a:extLst>
          </p:cNvPr>
          <p:cNvSpPr txBox="1"/>
          <p:nvPr userDrawn="1"/>
        </p:nvSpPr>
        <p:spPr>
          <a:xfrm>
            <a:off x="1611514" y="6213768"/>
            <a:ext cx="3288189"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HEALTH RESEARCH &amp; EDUCATIONAL TRUST OF NJ</a:t>
            </a:r>
            <a:br>
              <a:rPr lang="en-US" sz="800" dirty="0"/>
            </a:br>
            <a:r>
              <a:rPr lang="en-US" sz="800" dirty="0"/>
              <a:t>Copyright: 2021 Health Research &amp; Educational Trust of NJ</a:t>
            </a:r>
          </a:p>
          <a:p>
            <a:endParaRPr lang="en-US" sz="1000" dirty="0"/>
          </a:p>
        </p:txBody>
      </p:sp>
    </p:spTree>
    <p:extLst>
      <p:ext uri="{BB962C8B-B14F-4D97-AF65-F5344CB8AC3E}">
        <p14:creationId xmlns:p14="http://schemas.microsoft.com/office/powerpoint/2010/main" val="3151236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5" y="609600"/>
            <a:ext cx="8596668" cy="3403600"/>
          </a:xfrm>
        </p:spPr>
        <p:txBody>
          <a:bodyPr anchor="ctr">
            <a:normAutofit/>
          </a:bodyPr>
          <a:lstStyle>
            <a:lvl1pPr algn="l">
              <a:defRPr sz="4800" b="1" i="0" cap="none">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77335" y="4470400"/>
            <a:ext cx="8596668" cy="1168400"/>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8590663" y="6236233"/>
            <a:ext cx="683339" cy="365125"/>
          </a:xfrm>
          <a:prstGeom prst="rect">
            <a:avLst/>
          </a:prstGeom>
        </p:spPr>
        <p:txBody>
          <a:bodyPr/>
          <a:lstStyle/>
          <a:p>
            <a:fld id="{F631C4DD-C591-5D47-BE42-8755E32A500C}" type="slidenum">
              <a:rPr lang="en-US" smtClean="0"/>
              <a:t>‹#›</a:t>
            </a:fld>
            <a:endParaRPr lang="en-US" dirty="0"/>
          </a:p>
        </p:txBody>
      </p:sp>
      <p:pic>
        <p:nvPicPr>
          <p:cNvPr id="5" name="Picture 4" descr="Health Research &amp; Educational Trust NJHA logo." title="Health Research &amp; Educational Trust NJHA">
            <a:extLst>
              <a:ext uri="{FF2B5EF4-FFF2-40B4-BE49-F238E27FC236}">
                <a16:creationId xmlns:a16="http://schemas.microsoft.com/office/drawing/2014/main" id="{2EA22282-FCB2-504C-B305-598BF204A311}"/>
              </a:ext>
            </a:extLst>
          </p:cNvPr>
          <p:cNvPicPr>
            <a:picLocks noChangeAspect="1"/>
          </p:cNvPicPr>
          <p:nvPr userDrawn="1"/>
        </p:nvPicPr>
        <p:blipFill>
          <a:blip r:embed="rId2"/>
          <a:stretch>
            <a:fillRect/>
          </a:stretch>
        </p:blipFill>
        <p:spPr>
          <a:xfrm>
            <a:off x="335756" y="6059625"/>
            <a:ext cx="1215261" cy="444932"/>
          </a:xfrm>
          <a:prstGeom prst="rect">
            <a:avLst/>
          </a:prstGeom>
        </p:spPr>
      </p:pic>
      <p:sp>
        <p:nvSpPr>
          <p:cNvPr id="7" name="TextBox 6" title="Source: NEW JERSEY HOSPITAL ASSOCIATION Copyright: 2020 New Jersey Hospital Association">
            <a:extLst>
              <a:ext uri="{FF2B5EF4-FFF2-40B4-BE49-F238E27FC236}">
                <a16:creationId xmlns:a16="http://schemas.microsoft.com/office/drawing/2014/main" id="{726557D5-3E96-CC42-8279-E48A561E0FA8}"/>
              </a:ext>
            </a:extLst>
          </p:cNvPr>
          <p:cNvSpPr txBox="1"/>
          <p:nvPr userDrawn="1"/>
        </p:nvSpPr>
        <p:spPr>
          <a:xfrm>
            <a:off x="1611514" y="6213768"/>
            <a:ext cx="3288189"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HEALTH RESEARCH &amp; EDUCATIONAL TRUST OF NJ</a:t>
            </a:r>
            <a:br>
              <a:rPr lang="en-US" sz="800" dirty="0"/>
            </a:br>
            <a:r>
              <a:rPr lang="en-US" sz="800" dirty="0"/>
              <a:t>Copyright: 2021 Health Research &amp; Educational Trust of NJ</a:t>
            </a:r>
          </a:p>
          <a:p>
            <a:endParaRPr lang="en-US" sz="1000" dirty="0"/>
          </a:p>
        </p:txBody>
      </p:sp>
    </p:spTree>
    <p:extLst>
      <p:ext uri="{BB962C8B-B14F-4D97-AF65-F5344CB8AC3E}">
        <p14:creationId xmlns:p14="http://schemas.microsoft.com/office/powerpoint/2010/main" val="179450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1" i="0" cap="none">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470400"/>
            <a:ext cx="8596668" cy="1029094"/>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8590663" y="6236233"/>
            <a:ext cx="683339" cy="365125"/>
          </a:xfrm>
          <a:prstGeom prst="rect">
            <a:avLst/>
          </a:prstGeom>
        </p:spPr>
        <p:txBody>
          <a:bodyPr/>
          <a:lstStyle/>
          <a:p>
            <a:fld id="{F631C4DD-C591-5D47-BE42-8755E32A500C}" type="slidenum">
              <a:rPr lang="en-US" smtClean="0"/>
              <a:t>‹#›</a:t>
            </a:fld>
            <a:endParaRPr lang="en-US" dirty="0"/>
          </a:p>
        </p:txBody>
      </p:sp>
      <p:sp>
        <p:nvSpPr>
          <p:cNvPr id="24" name="TextBox 23"/>
          <p:cNvSpPr txBox="1"/>
          <p:nvPr/>
        </p:nvSpPr>
        <p:spPr>
          <a:xfrm>
            <a:off x="541870" y="1523030"/>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C00000"/>
                </a:solidFill>
                <a:effectLst/>
                <a:latin typeface="Arial"/>
              </a:rPr>
              <a:t>“</a:t>
            </a:r>
          </a:p>
        </p:txBody>
      </p:sp>
      <p:sp>
        <p:nvSpPr>
          <p:cNvPr id="25" name="TextBox 24"/>
          <p:cNvSpPr txBox="1"/>
          <p:nvPr/>
        </p:nvSpPr>
        <p:spPr>
          <a:xfrm>
            <a:off x="8893011" y="3466524"/>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C00000"/>
                </a:solidFill>
                <a:effectLst/>
                <a:latin typeface="Arial"/>
              </a:rPr>
              <a:t>”</a:t>
            </a:r>
          </a:p>
        </p:txBody>
      </p:sp>
      <p:pic>
        <p:nvPicPr>
          <p:cNvPr id="8" name="Picture 7" descr="Health Research &amp; Educational Trust NJHA logo." title="Health Research &amp; Educational Trust NJHA">
            <a:extLst>
              <a:ext uri="{FF2B5EF4-FFF2-40B4-BE49-F238E27FC236}">
                <a16:creationId xmlns:a16="http://schemas.microsoft.com/office/drawing/2014/main" id="{D10DCC4C-35C0-2149-BDCF-7867A26FA1A6}"/>
              </a:ext>
            </a:extLst>
          </p:cNvPr>
          <p:cNvPicPr>
            <a:picLocks noChangeAspect="1"/>
          </p:cNvPicPr>
          <p:nvPr userDrawn="1"/>
        </p:nvPicPr>
        <p:blipFill>
          <a:blip r:embed="rId2"/>
          <a:stretch>
            <a:fillRect/>
          </a:stretch>
        </p:blipFill>
        <p:spPr>
          <a:xfrm>
            <a:off x="335756" y="6059625"/>
            <a:ext cx="1215261" cy="444932"/>
          </a:xfrm>
          <a:prstGeom prst="rect">
            <a:avLst/>
          </a:prstGeom>
        </p:spPr>
      </p:pic>
      <p:sp>
        <p:nvSpPr>
          <p:cNvPr id="9" name="TextBox 8" title="Source: NEW JERSEY HOSPITAL ASSOCIATION Copyright: 2020 New Jersey Hospital Association">
            <a:extLst>
              <a:ext uri="{FF2B5EF4-FFF2-40B4-BE49-F238E27FC236}">
                <a16:creationId xmlns:a16="http://schemas.microsoft.com/office/drawing/2014/main" id="{A96615D6-60D3-4944-A98C-A71EF8F58D02}"/>
              </a:ext>
            </a:extLst>
          </p:cNvPr>
          <p:cNvSpPr txBox="1"/>
          <p:nvPr userDrawn="1"/>
        </p:nvSpPr>
        <p:spPr>
          <a:xfrm>
            <a:off x="1611514" y="6213768"/>
            <a:ext cx="3288189"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HEALTH RESEARCH &amp; EDUCATIONAL TRUST OF NJ</a:t>
            </a:r>
            <a:br>
              <a:rPr lang="en-US" sz="800" dirty="0"/>
            </a:br>
            <a:r>
              <a:rPr lang="en-US" sz="800" dirty="0"/>
              <a:t>Copyright: 2021 Health Research &amp; Educational Trust of NJ</a:t>
            </a:r>
          </a:p>
          <a:p>
            <a:endParaRPr lang="en-US" sz="1000" dirty="0"/>
          </a:p>
        </p:txBody>
      </p:sp>
    </p:spTree>
    <p:extLst>
      <p:ext uri="{BB962C8B-B14F-4D97-AF65-F5344CB8AC3E}">
        <p14:creationId xmlns:p14="http://schemas.microsoft.com/office/powerpoint/2010/main" val="4037779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5" y="1931988"/>
            <a:ext cx="8596668" cy="2595460"/>
          </a:xfrm>
        </p:spPr>
        <p:txBody>
          <a:bodyPr anchor="b">
            <a:normAutofit/>
          </a:bodyPr>
          <a:lstStyle>
            <a:lvl1pPr algn="l">
              <a:defRPr sz="4800" b="1" i="0" cap="none">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77335" y="4527448"/>
            <a:ext cx="8596668" cy="1124052"/>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8590663" y="6236233"/>
            <a:ext cx="683339" cy="365125"/>
          </a:xfrm>
          <a:prstGeom prst="rect">
            <a:avLst/>
          </a:prstGeom>
        </p:spPr>
        <p:txBody>
          <a:bodyPr/>
          <a:lstStyle/>
          <a:p>
            <a:fld id="{F631C4DD-C591-5D47-BE42-8755E32A500C}" type="slidenum">
              <a:rPr lang="en-US" smtClean="0"/>
              <a:t>‹#›</a:t>
            </a:fld>
            <a:endParaRPr lang="en-US" dirty="0"/>
          </a:p>
        </p:txBody>
      </p:sp>
      <p:pic>
        <p:nvPicPr>
          <p:cNvPr id="5" name="Picture 4" descr="Health Research &amp; Educational Trust NJHA logo." title="Health Research &amp; Educational Trust NJHA">
            <a:extLst>
              <a:ext uri="{FF2B5EF4-FFF2-40B4-BE49-F238E27FC236}">
                <a16:creationId xmlns:a16="http://schemas.microsoft.com/office/drawing/2014/main" id="{3C4D7056-3F5D-CB4F-B32D-B0190418EA3E}"/>
              </a:ext>
            </a:extLst>
          </p:cNvPr>
          <p:cNvPicPr>
            <a:picLocks noChangeAspect="1"/>
          </p:cNvPicPr>
          <p:nvPr userDrawn="1"/>
        </p:nvPicPr>
        <p:blipFill>
          <a:blip r:embed="rId2"/>
          <a:stretch>
            <a:fillRect/>
          </a:stretch>
        </p:blipFill>
        <p:spPr>
          <a:xfrm>
            <a:off x="335756" y="6059625"/>
            <a:ext cx="1215261" cy="444932"/>
          </a:xfrm>
          <a:prstGeom prst="rect">
            <a:avLst/>
          </a:prstGeom>
        </p:spPr>
      </p:pic>
      <p:sp>
        <p:nvSpPr>
          <p:cNvPr id="7" name="TextBox 6" title="Source: NEW JERSEY HOSPITAL ASSOCIATION Copyright: 2020 New Jersey Hospital Association">
            <a:extLst>
              <a:ext uri="{FF2B5EF4-FFF2-40B4-BE49-F238E27FC236}">
                <a16:creationId xmlns:a16="http://schemas.microsoft.com/office/drawing/2014/main" id="{00422249-601C-234D-A487-83B47540D639}"/>
              </a:ext>
            </a:extLst>
          </p:cNvPr>
          <p:cNvSpPr txBox="1"/>
          <p:nvPr userDrawn="1"/>
        </p:nvSpPr>
        <p:spPr>
          <a:xfrm>
            <a:off x="1611514" y="6213768"/>
            <a:ext cx="3288189"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HEALTH RESEARCH &amp; EDUCATIONAL TRUST OF NJ</a:t>
            </a:r>
            <a:br>
              <a:rPr lang="en-US" sz="800" dirty="0"/>
            </a:br>
            <a:r>
              <a:rPr lang="en-US" sz="800" dirty="0"/>
              <a:t>Copyright: 2021 Health Research &amp; Educational Trust of NJ</a:t>
            </a:r>
          </a:p>
          <a:p>
            <a:endParaRPr lang="en-US" sz="1000" dirty="0"/>
          </a:p>
        </p:txBody>
      </p:sp>
    </p:spTree>
    <p:extLst>
      <p:ext uri="{BB962C8B-B14F-4D97-AF65-F5344CB8AC3E}">
        <p14:creationId xmlns:p14="http://schemas.microsoft.com/office/powerpoint/2010/main" val="2041813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1" i="0" cap="none">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527448"/>
            <a:ext cx="8596668" cy="1073252"/>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8590663" y="6236233"/>
            <a:ext cx="683339" cy="365125"/>
          </a:xfrm>
          <a:prstGeom prst="rect">
            <a:avLst/>
          </a:prstGeom>
        </p:spPr>
        <p:txBody>
          <a:bodyPr/>
          <a:lstStyle/>
          <a:p>
            <a:fld id="{F631C4DD-C591-5D47-BE42-8755E32A500C}" type="slidenum">
              <a:rPr lang="en-US" smtClean="0"/>
              <a:t>‹#›</a:t>
            </a:fld>
            <a:endParaRPr lang="en-US" dirty="0"/>
          </a:p>
        </p:txBody>
      </p:sp>
      <p:sp>
        <p:nvSpPr>
          <p:cNvPr id="24" name="TextBox 23"/>
          <p:cNvSpPr txBox="1"/>
          <p:nvPr/>
        </p:nvSpPr>
        <p:spPr>
          <a:xfrm>
            <a:off x="541870" y="1536124"/>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C00000"/>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C00000"/>
                </a:solidFill>
                <a:effectLst/>
                <a:latin typeface="Arial"/>
              </a:rPr>
              <a:t>”</a:t>
            </a:r>
          </a:p>
        </p:txBody>
      </p:sp>
      <p:pic>
        <p:nvPicPr>
          <p:cNvPr id="8" name="Picture 7" descr="Health Research &amp; Educational Trust NJHA logo." title="Health Research &amp; Educational Trust NJHA">
            <a:extLst>
              <a:ext uri="{FF2B5EF4-FFF2-40B4-BE49-F238E27FC236}">
                <a16:creationId xmlns:a16="http://schemas.microsoft.com/office/drawing/2014/main" id="{9B3E3D1C-76A0-A642-91B9-62AEB7EE908F}"/>
              </a:ext>
            </a:extLst>
          </p:cNvPr>
          <p:cNvPicPr>
            <a:picLocks noChangeAspect="1"/>
          </p:cNvPicPr>
          <p:nvPr userDrawn="1"/>
        </p:nvPicPr>
        <p:blipFill>
          <a:blip r:embed="rId2"/>
          <a:stretch>
            <a:fillRect/>
          </a:stretch>
        </p:blipFill>
        <p:spPr>
          <a:xfrm>
            <a:off x="335756" y="6059625"/>
            <a:ext cx="1215261" cy="444932"/>
          </a:xfrm>
          <a:prstGeom prst="rect">
            <a:avLst/>
          </a:prstGeom>
        </p:spPr>
      </p:pic>
      <p:sp>
        <p:nvSpPr>
          <p:cNvPr id="9" name="TextBox 8" title="Source: NEW JERSEY HOSPITAL ASSOCIATION Copyright: 2020 New Jersey Hospital Association">
            <a:extLst>
              <a:ext uri="{FF2B5EF4-FFF2-40B4-BE49-F238E27FC236}">
                <a16:creationId xmlns:a16="http://schemas.microsoft.com/office/drawing/2014/main" id="{71F719D7-C12F-7D42-8AA6-7D5B9E867469}"/>
              </a:ext>
            </a:extLst>
          </p:cNvPr>
          <p:cNvSpPr txBox="1"/>
          <p:nvPr userDrawn="1"/>
        </p:nvSpPr>
        <p:spPr>
          <a:xfrm>
            <a:off x="1611514" y="6213768"/>
            <a:ext cx="3288189"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HEALTH RESEARCH &amp; EDUCATIONAL TRUST OF NJ</a:t>
            </a:r>
            <a:br>
              <a:rPr lang="en-US" sz="800" dirty="0"/>
            </a:br>
            <a:r>
              <a:rPr lang="en-US" sz="800" dirty="0"/>
              <a:t>Copyright: 2021 Health Research &amp; Educational Trust of NJ</a:t>
            </a:r>
          </a:p>
          <a:p>
            <a:endParaRPr lang="en-US" sz="1000" dirty="0"/>
          </a:p>
        </p:txBody>
      </p:sp>
    </p:spTree>
    <p:extLst>
      <p:ext uri="{BB962C8B-B14F-4D97-AF65-F5344CB8AC3E}">
        <p14:creationId xmlns:p14="http://schemas.microsoft.com/office/powerpoint/2010/main" val="2163877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799" y="609600"/>
            <a:ext cx="8588203" cy="3022600"/>
          </a:xfrm>
        </p:spPr>
        <p:txBody>
          <a:bodyPr anchor="ctr">
            <a:normAutofit/>
          </a:bodyPr>
          <a:lstStyle>
            <a:lvl1pPr algn="l">
              <a:defRPr sz="4800" b="1" i="0" cap="none">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527448"/>
            <a:ext cx="8596668" cy="1035152"/>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8590663" y="6236233"/>
            <a:ext cx="683339" cy="365125"/>
          </a:xfrm>
          <a:prstGeom prst="rect">
            <a:avLst/>
          </a:prstGeom>
        </p:spPr>
        <p:txBody>
          <a:bodyPr/>
          <a:lstStyle/>
          <a:p>
            <a:fld id="{F631C4DD-C591-5D47-BE42-8755E32A500C}" type="slidenum">
              <a:rPr lang="en-US" smtClean="0"/>
              <a:t>‹#›</a:t>
            </a:fld>
            <a:endParaRPr lang="en-US" dirty="0"/>
          </a:p>
        </p:txBody>
      </p:sp>
      <p:pic>
        <p:nvPicPr>
          <p:cNvPr id="7" name="Picture 6" descr="Health Research &amp; Educational Trust NJHA logo." title="Health Research &amp; Educational Trust NJHA">
            <a:extLst>
              <a:ext uri="{FF2B5EF4-FFF2-40B4-BE49-F238E27FC236}">
                <a16:creationId xmlns:a16="http://schemas.microsoft.com/office/drawing/2014/main" id="{E5D07983-F4C6-D348-820E-062FAE3E882E}"/>
              </a:ext>
            </a:extLst>
          </p:cNvPr>
          <p:cNvPicPr>
            <a:picLocks noChangeAspect="1"/>
          </p:cNvPicPr>
          <p:nvPr userDrawn="1"/>
        </p:nvPicPr>
        <p:blipFill>
          <a:blip r:embed="rId2"/>
          <a:stretch>
            <a:fillRect/>
          </a:stretch>
        </p:blipFill>
        <p:spPr>
          <a:xfrm>
            <a:off x="335756" y="6059625"/>
            <a:ext cx="1215261" cy="444932"/>
          </a:xfrm>
          <a:prstGeom prst="rect">
            <a:avLst/>
          </a:prstGeom>
        </p:spPr>
      </p:pic>
      <p:sp>
        <p:nvSpPr>
          <p:cNvPr id="8" name="TextBox 7" title="Source: NEW JERSEY HOSPITAL ASSOCIATION Copyright: 2020 New Jersey Hospital Association">
            <a:extLst>
              <a:ext uri="{FF2B5EF4-FFF2-40B4-BE49-F238E27FC236}">
                <a16:creationId xmlns:a16="http://schemas.microsoft.com/office/drawing/2014/main" id="{6F8057FE-1076-7B4D-BF66-A4249EF0569D}"/>
              </a:ext>
            </a:extLst>
          </p:cNvPr>
          <p:cNvSpPr txBox="1"/>
          <p:nvPr userDrawn="1"/>
        </p:nvSpPr>
        <p:spPr>
          <a:xfrm>
            <a:off x="1611514" y="6213768"/>
            <a:ext cx="3288189"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HEALTH RESEARCH &amp; EDUCATIONAL TRUST OF NJ</a:t>
            </a:r>
            <a:br>
              <a:rPr lang="en-US" sz="800" dirty="0"/>
            </a:br>
            <a:r>
              <a:rPr lang="en-US" sz="800" dirty="0"/>
              <a:t>Copyright: 2021 Health Research &amp; Educational Trust of NJ</a:t>
            </a:r>
          </a:p>
          <a:p>
            <a:endParaRPr lang="en-US" sz="1000" dirty="0"/>
          </a:p>
        </p:txBody>
      </p:sp>
    </p:spTree>
    <p:extLst>
      <p:ext uri="{BB962C8B-B14F-4D97-AF65-F5344CB8AC3E}">
        <p14:creationId xmlns:p14="http://schemas.microsoft.com/office/powerpoint/2010/main" val="183799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677334" y="2160589"/>
            <a:ext cx="8596668" cy="3402011"/>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marL="1143000" indent="-228600">
              <a:buClr>
                <a:srgbClr val="C00000"/>
              </a:buClr>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590663" y="6236233"/>
            <a:ext cx="683339" cy="365125"/>
          </a:xfrm>
          <a:prstGeom prst="rect">
            <a:avLst/>
          </a:prstGeom>
        </p:spPr>
        <p:txBody>
          <a:bodyPr/>
          <a:lstStyle/>
          <a:p>
            <a:fld id="{F631C4DD-C591-5D47-BE42-8755E32A500C}" type="slidenum">
              <a:rPr lang="en-US" smtClean="0"/>
              <a:t>‹#›</a:t>
            </a:fld>
            <a:endParaRPr lang="en-US" dirty="0"/>
          </a:p>
        </p:txBody>
      </p:sp>
      <p:pic>
        <p:nvPicPr>
          <p:cNvPr id="5" name="Picture 4" descr="Health Research &amp; Educational Trust NJHA logo." title="Health Research &amp; Educational Trust NJHA">
            <a:extLst>
              <a:ext uri="{FF2B5EF4-FFF2-40B4-BE49-F238E27FC236}">
                <a16:creationId xmlns:a16="http://schemas.microsoft.com/office/drawing/2014/main" id="{409A76C4-B063-3344-AECA-20112895AF98}"/>
              </a:ext>
            </a:extLst>
          </p:cNvPr>
          <p:cNvPicPr>
            <a:picLocks noChangeAspect="1"/>
          </p:cNvPicPr>
          <p:nvPr userDrawn="1"/>
        </p:nvPicPr>
        <p:blipFill>
          <a:blip r:embed="rId2"/>
          <a:stretch>
            <a:fillRect/>
          </a:stretch>
        </p:blipFill>
        <p:spPr>
          <a:xfrm>
            <a:off x="335756" y="6059625"/>
            <a:ext cx="1215261" cy="444932"/>
          </a:xfrm>
          <a:prstGeom prst="rect">
            <a:avLst/>
          </a:prstGeom>
        </p:spPr>
      </p:pic>
      <p:sp>
        <p:nvSpPr>
          <p:cNvPr id="7" name="TextBox 6" title="Source: NEW JERSEY HOSPITAL ASSOCIATION Copyright: 2020 New Jersey Hospital Association">
            <a:extLst>
              <a:ext uri="{FF2B5EF4-FFF2-40B4-BE49-F238E27FC236}">
                <a16:creationId xmlns:a16="http://schemas.microsoft.com/office/drawing/2014/main" id="{7D9C8B1C-F1A2-DC40-B6F4-8FF88585C96E}"/>
              </a:ext>
            </a:extLst>
          </p:cNvPr>
          <p:cNvSpPr txBox="1"/>
          <p:nvPr userDrawn="1"/>
        </p:nvSpPr>
        <p:spPr>
          <a:xfrm>
            <a:off x="1611514" y="6213768"/>
            <a:ext cx="3288189"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HEALTH RESEARCH &amp; EDUCATIONAL TRUST OF NJ</a:t>
            </a:r>
            <a:br>
              <a:rPr lang="en-US" sz="800" dirty="0"/>
            </a:br>
            <a:r>
              <a:rPr lang="en-US" sz="800" dirty="0"/>
              <a:t>Copyright: 2021 Health Research &amp; Educational Trust of NJ</a:t>
            </a:r>
          </a:p>
          <a:p>
            <a:endParaRPr lang="en-US" sz="1000" dirty="0"/>
          </a:p>
        </p:txBody>
      </p:sp>
    </p:spTree>
    <p:extLst>
      <p:ext uri="{BB962C8B-B14F-4D97-AF65-F5344CB8AC3E}">
        <p14:creationId xmlns:p14="http://schemas.microsoft.com/office/powerpoint/2010/main" val="43081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5" y="2700867"/>
            <a:ext cx="8596668" cy="1826581"/>
          </a:xfrm>
        </p:spPr>
        <p:txBody>
          <a:bodyPr anchor="b">
            <a:normAutofit/>
          </a:bodyPr>
          <a:lstStyle>
            <a:lvl1pPr algn="l">
              <a:defRPr sz="4400" b="1" i="0" cap="none">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8590663" y="6236233"/>
            <a:ext cx="683339" cy="365125"/>
          </a:xfrm>
          <a:prstGeom prst="rect">
            <a:avLst/>
          </a:prstGeom>
        </p:spPr>
        <p:txBody>
          <a:bodyPr/>
          <a:lstStyle/>
          <a:p>
            <a:fld id="{F631C4DD-C591-5D47-BE42-8755E32A500C}" type="slidenum">
              <a:rPr lang="en-US" smtClean="0"/>
              <a:t>‹#›</a:t>
            </a:fld>
            <a:endParaRPr lang="en-US" dirty="0"/>
          </a:p>
        </p:txBody>
      </p:sp>
      <p:pic>
        <p:nvPicPr>
          <p:cNvPr id="5" name="Picture 4" descr="Health Research &amp; Educational Trust NJHA logo." title="Health Research &amp; Educational Trust NJHA">
            <a:extLst>
              <a:ext uri="{FF2B5EF4-FFF2-40B4-BE49-F238E27FC236}">
                <a16:creationId xmlns:a16="http://schemas.microsoft.com/office/drawing/2014/main" id="{E856BB0E-63D5-504A-94BD-4A9EB64D5678}"/>
              </a:ext>
            </a:extLst>
          </p:cNvPr>
          <p:cNvPicPr>
            <a:picLocks noChangeAspect="1"/>
          </p:cNvPicPr>
          <p:nvPr userDrawn="1"/>
        </p:nvPicPr>
        <p:blipFill>
          <a:blip r:embed="rId2"/>
          <a:stretch>
            <a:fillRect/>
          </a:stretch>
        </p:blipFill>
        <p:spPr>
          <a:xfrm>
            <a:off x="335756" y="6059625"/>
            <a:ext cx="1215261" cy="444932"/>
          </a:xfrm>
          <a:prstGeom prst="rect">
            <a:avLst/>
          </a:prstGeom>
        </p:spPr>
      </p:pic>
      <p:sp>
        <p:nvSpPr>
          <p:cNvPr id="7" name="TextBox 6" title="Source: NEW JERSEY HOSPITAL ASSOCIATION Copyright: 2020 New Jersey Hospital Association">
            <a:extLst>
              <a:ext uri="{FF2B5EF4-FFF2-40B4-BE49-F238E27FC236}">
                <a16:creationId xmlns:a16="http://schemas.microsoft.com/office/drawing/2014/main" id="{01326F7A-9959-C348-8182-4F97401C5EE6}"/>
              </a:ext>
            </a:extLst>
          </p:cNvPr>
          <p:cNvSpPr txBox="1"/>
          <p:nvPr userDrawn="1"/>
        </p:nvSpPr>
        <p:spPr>
          <a:xfrm>
            <a:off x="1611514" y="6213768"/>
            <a:ext cx="3288189"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HEALTH RESEARCH &amp; EDUCATIONAL TRUST OF NJ</a:t>
            </a:r>
            <a:br>
              <a:rPr lang="en-US" sz="800" dirty="0"/>
            </a:br>
            <a:r>
              <a:rPr lang="en-US" sz="800" dirty="0"/>
              <a:t>Copyright: 2021 Health Research &amp; Educational Trust of NJ</a:t>
            </a:r>
          </a:p>
          <a:p>
            <a:endParaRPr lang="en-US" sz="1000" dirty="0"/>
          </a:p>
        </p:txBody>
      </p:sp>
    </p:spTree>
    <p:extLst>
      <p:ext uri="{BB962C8B-B14F-4D97-AF65-F5344CB8AC3E}">
        <p14:creationId xmlns:p14="http://schemas.microsoft.com/office/powerpoint/2010/main" val="3954581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77334" y="2160589"/>
            <a:ext cx="4184035" cy="3376611"/>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marL="1143000" indent="-228600">
              <a:buClr>
                <a:srgbClr val="1E99CE"/>
              </a:buClr>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5089970" y="2160590"/>
            <a:ext cx="4184034" cy="3376610"/>
          </a:xfrm>
        </p:spPr>
        <p:txBody>
          <a:bodyPr/>
          <a:lstStyle>
            <a:lvl3pPr marL="1143000" indent="-228600">
              <a:buClr>
                <a:srgbClr val="1E99CE"/>
              </a:buClr>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8590663" y="6236233"/>
            <a:ext cx="683339" cy="365125"/>
          </a:xfrm>
          <a:prstGeom prst="rect">
            <a:avLst/>
          </a:prstGeom>
        </p:spPr>
        <p:txBody>
          <a:bodyPr/>
          <a:lstStyle/>
          <a:p>
            <a:fld id="{F631C4DD-C591-5D47-BE42-8755E32A500C}" type="slidenum">
              <a:rPr lang="en-US" smtClean="0"/>
              <a:t>‹#›</a:t>
            </a:fld>
            <a:endParaRPr lang="en-US" dirty="0"/>
          </a:p>
        </p:txBody>
      </p:sp>
      <p:pic>
        <p:nvPicPr>
          <p:cNvPr id="6" name="Picture 5" descr="Health Research &amp; Educational Trust NJHA logo." title="Health Research &amp; Educational Trust NJHA">
            <a:extLst>
              <a:ext uri="{FF2B5EF4-FFF2-40B4-BE49-F238E27FC236}">
                <a16:creationId xmlns:a16="http://schemas.microsoft.com/office/drawing/2014/main" id="{AFD30506-6725-644E-AA45-719DBD84B9AB}"/>
              </a:ext>
            </a:extLst>
          </p:cNvPr>
          <p:cNvPicPr>
            <a:picLocks noChangeAspect="1"/>
          </p:cNvPicPr>
          <p:nvPr userDrawn="1"/>
        </p:nvPicPr>
        <p:blipFill>
          <a:blip r:embed="rId2"/>
          <a:stretch>
            <a:fillRect/>
          </a:stretch>
        </p:blipFill>
        <p:spPr>
          <a:xfrm>
            <a:off x="335756" y="6059625"/>
            <a:ext cx="1215261" cy="444932"/>
          </a:xfrm>
          <a:prstGeom prst="rect">
            <a:avLst/>
          </a:prstGeom>
        </p:spPr>
      </p:pic>
      <p:sp>
        <p:nvSpPr>
          <p:cNvPr id="8" name="TextBox 7" title="Source: NEW JERSEY HOSPITAL ASSOCIATION Copyright: 2020 New Jersey Hospital Association">
            <a:extLst>
              <a:ext uri="{FF2B5EF4-FFF2-40B4-BE49-F238E27FC236}">
                <a16:creationId xmlns:a16="http://schemas.microsoft.com/office/drawing/2014/main" id="{73E15ADE-DD67-1940-98B5-03672FEFDE87}"/>
              </a:ext>
            </a:extLst>
          </p:cNvPr>
          <p:cNvSpPr txBox="1"/>
          <p:nvPr userDrawn="1"/>
        </p:nvSpPr>
        <p:spPr>
          <a:xfrm>
            <a:off x="1611514" y="6213768"/>
            <a:ext cx="3288189"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HEALTH RESEARCH &amp; EDUCATIONAL TRUST OF NJ</a:t>
            </a:r>
            <a:br>
              <a:rPr lang="en-US" sz="800" dirty="0"/>
            </a:br>
            <a:r>
              <a:rPr lang="en-US" sz="800" dirty="0"/>
              <a:t>Copyright: 2021 Health Research &amp; Educational Trust of NJ</a:t>
            </a:r>
          </a:p>
          <a:p>
            <a:endParaRPr lang="en-US" sz="1000" dirty="0"/>
          </a:p>
        </p:txBody>
      </p:sp>
    </p:spTree>
    <p:extLst>
      <p:ext uri="{BB962C8B-B14F-4D97-AF65-F5344CB8AC3E}">
        <p14:creationId xmlns:p14="http://schemas.microsoft.com/office/powerpoint/2010/main" val="285991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2914255"/>
          </a:xfrm>
        </p:spPr>
        <p:txBody>
          <a:bodyPr>
            <a:normAutofit/>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marL="1143000" indent="-228600">
              <a:buClr>
                <a:srgbClr val="2D6D9A"/>
              </a:buClr>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088384" y="2737245"/>
            <a:ext cx="4185617" cy="2914255"/>
          </a:xfrm>
        </p:spPr>
        <p:txBody>
          <a:bodyPr>
            <a:normAutofit/>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marL="1143000" indent="-228600">
              <a:buClr>
                <a:srgbClr val="1E99CE"/>
              </a:buClr>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3pPr>
            <a:lvl4pPr>
              <a:buClr>
                <a:srgbClr val="1E99CE"/>
              </a:buClr>
              <a:defRPr/>
            </a:lvl4pPr>
          </a:lstStyle>
          <a:p>
            <a:pPr lvl="0"/>
            <a:r>
              <a:rPr lang="en-US" dirty="0"/>
              <a:t>Edit Master text styles</a:t>
            </a:r>
          </a:p>
          <a:p>
            <a:pPr lvl="1"/>
            <a:r>
              <a:rPr lang="en-US" dirty="0"/>
              <a:t>Second level</a:t>
            </a:r>
          </a:p>
          <a:p>
            <a:pPr lvl="2"/>
            <a:r>
              <a:rPr lang="en-US" dirty="0"/>
              <a:t>Third level</a:t>
            </a:r>
          </a:p>
          <a:p>
            <a:pPr lvl="3"/>
            <a:endParaRPr lang="en-US" dirty="0"/>
          </a:p>
        </p:txBody>
      </p:sp>
      <p:sp>
        <p:nvSpPr>
          <p:cNvPr id="9" name="Slide Number Placeholder 8"/>
          <p:cNvSpPr>
            <a:spLocks noGrp="1"/>
          </p:cNvSpPr>
          <p:nvPr>
            <p:ph type="sldNum" sz="quarter" idx="12"/>
          </p:nvPr>
        </p:nvSpPr>
        <p:spPr>
          <a:xfrm>
            <a:off x="8590663" y="6236233"/>
            <a:ext cx="683339" cy="365125"/>
          </a:xfrm>
          <a:prstGeom prst="rect">
            <a:avLst/>
          </a:prstGeom>
        </p:spPr>
        <p:txBody>
          <a:bodyPr/>
          <a:lstStyle/>
          <a:p>
            <a:fld id="{F631C4DD-C591-5D47-BE42-8755E32A500C}" type="slidenum">
              <a:rPr lang="en-US" smtClean="0"/>
              <a:t>‹#›</a:t>
            </a:fld>
            <a:endParaRPr lang="en-US" dirty="0"/>
          </a:p>
        </p:txBody>
      </p:sp>
      <p:pic>
        <p:nvPicPr>
          <p:cNvPr id="8" name="Picture 7" descr="Health Research &amp; Educational Trust NJHA logo." title="Health Research &amp; Educational Trust NJHA">
            <a:extLst>
              <a:ext uri="{FF2B5EF4-FFF2-40B4-BE49-F238E27FC236}">
                <a16:creationId xmlns:a16="http://schemas.microsoft.com/office/drawing/2014/main" id="{B524FF75-DE05-B043-B1AC-67329CCA6145}"/>
              </a:ext>
            </a:extLst>
          </p:cNvPr>
          <p:cNvPicPr>
            <a:picLocks noChangeAspect="1"/>
          </p:cNvPicPr>
          <p:nvPr userDrawn="1"/>
        </p:nvPicPr>
        <p:blipFill>
          <a:blip r:embed="rId2"/>
          <a:stretch>
            <a:fillRect/>
          </a:stretch>
        </p:blipFill>
        <p:spPr>
          <a:xfrm>
            <a:off x="335756" y="6059625"/>
            <a:ext cx="1215261" cy="444932"/>
          </a:xfrm>
          <a:prstGeom prst="rect">
            <a:avLst/>
          </a:prstGeom>
        </p:spPr>
      </p:pic>
      <p:sp>
        <p:nvSpPr>
          <p:cNvPr id="10" name="TextBox 9" title="Source: NEW JERSEY HOSPITAL ASSOCIATION Copyright: 2020 New Jersey Hospital Association">
            <a:extLst>
              <a:ext uri="{FF2B5EF4-FFF2-40B4-BE49-F238E27FC236}">
                <a16:creationId xmlns:a16="http://schemas.microsoft.com/office/drawing/2014/main" id="{2B286607-3423-BB41-AD90-19EB157DBFF9}"/>
              </a:ext>
            </a:extLst>
          </p:cNvPr>
          <p:cNvSpPr txBox="1"/>
          <p:nvPr userDrawn="1"/>
        </p:nvSpPr>
        <p:spPr>
          <a:xfrm>
            <a:off x="1611514" y="6213768"/>
            <a:ext cx="3288189"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HEALTH RESEARCH &amp; EDUCATIONAL TRUST OF NJ</a:t>
            </a:r>
            <a:br>
              <a:rPr lang="en-US" sz="800" dirty="0"/>
            </a:br>
            <a:r>
              <a:rPr lang="en-US" sz="800" dirty="0"/>
              <a:t>Copyright: 2021 Health Research &amp; Educational Trust of NJ</a:t>
            </a:r>
          </a:p>
          <a:p>
            <a:endParaRPr lang="en-US" sz="1000" dirty="0"/>
          </a:p>
        </p:txBody>
      </p:sp>
    </p:spTree>
    <p:extLst>
      <p:ext uri="{BB962C8B-B14F-4D97-AF65-F5344CB8AC3E}">
        <p14:creationId xmlns:p14="http://schemas.microsoft.com/office/powerpoint/2010/main" val="1717556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09600"/>
            <a:ext cx="8596668" cy="1320800"/>
          </a:xfrm>
        </p:spPr>
        <p:txBody>
          <a:bodyPr>
            <a:normAutofit/>
          </a:bodyPr>
          <a:lstStyle>
            <a:lvl1pPr>
              <a:defRPr sz="4000"/>
            </a:lvl1pPr>
          </a:lstStyle>
          <a:p>
            <a:r>
              <a:rPr lang="en-US" dirty="0"/>
              <a:t>CLICK TO EDIT MASTER TITLE STYLE</a:t>
            </a:r>
          </a:p>
        </p:txBody>
      </p:sp>
      <p:sp>
        <p:nvSpPr>
          <p:cNvPr id="5" name="Slide Number Placeholder 4"/>
          <p:cNvSpPr>
            <a:spLocks noGrp="1"/>
          </p:cNvSpPr>
          <p:nvPr>
            <p:ph type="sldNum" sz="quarter" idx="12"/>
          </p:nvPr>
        </p:nvSpPr>
        <p:spPr>
          <a:xfrm>
            <a:off x="8590663" y="6236233"/>
            <a:ext cx="683339" cy="365125"/>
          </a:xfrm>
          <a:prstGeom prst="rect">
            <a:avLst/>
          </a:prstGeom>
        </p:spPr>
        <p:txBody>
          <a:bodyPr/>
          <a:lstStyle/>
          <a:p>
            <a:fld id="{F631C4DD-C591-5D47-BE42-8755E32A500C}" type="slidenum">
              <a:rPr lang="en-US" smtClean="0"/>
              <a:t>‹#›</a:t>
            </a:fld>
            <a:endParaRPr lang="en-US" dirty="0"/>
          </a:p>
        </p:txBody>
      </p:sp>
      <p:pic>
        <p:nvPicPr>
          <p:cNvPr id="4" name="Picture 3" descr="Health Research &amp; Educational Trust NJHA logo." title="Health Research &amp; Educational Trust NJHA">
            <a:extLst>
              <a:ext uri="{FF2B5EF4-FFF2-40B4-BE49-F238E27FC236}">
                <a16:creationId xmlns:a16="http://schemas.microsoft.com/office/drawing/2014/main" id="{BD61A9DC-6565-D647-9EAB-BEC4C9D36ED7}"/>
              </a:ext>
            </a:extLst>
          </p:cNvPr>
          <p:cNvPicPr>
            <a:picLocks noChangeAspect="1"/>
          </p:cNvPicPr>
          <p:nvPr userDrawn="1"/>
        </p:nvPicPr>
        <p:blipFill>
          <a:blip r:embed="rId2"/>
          <a:stretch>
            <a:fillRect/>
          </a:stretch>
        </p:blipFill>
        <p:spPr>
          <a:xfrm>
            <a:off x="335756" y="6059625"/>
            <a:ext cx="1215261" cy="444932"/>
          </a:xfrm>
          <a:prstGeom prst="rect">
            <a:avLst/>
          </a:prstGeom>
        </p:spPr>
      </p:pic>
      <p:sp>
        <p:nvSpPr>
          <p:cNvPr id="6" name="TextBox 5" title="Source: NEW JERSEY HOSPITAL ASSOCIATION Copyright: 2020 New Jersey Hospital Association">
            <a:extLst>
              <a:ext uri="{FF2B5EF4-FFF2-40B4-BE49-F238E27FC236}">
                <a16:creationId xmlns:a16="http://schemas.microsoft.com/office/drawing/2014/main" id="{37F05A60-D749-DC4F-A3B8-B0330F41ED0B}"/>
              </a:ext>
            </a:extLst>
          </p:cNvPr>
          <p:cNvSpPr txBox="1"/>
          <p:nvPr userDrawn="1"/>
        </p:nvSpPr>
        <p:spPr>
          <a:xfrm>
            <a:off x="1611514" y="6213768"/>
            <a:ext cx="3288189"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HEALTH RESEARCH &amp; EDUCATIONAL TRUST OF NJ</a:t>
            </a:r>
            <a:br>
              <a:rPr lang="en-US" sz="800" dirty="0"/>
            </a:br>
            <a:r>
              <a:rPr lang="en-US" sz="800" dirty="0"/>
              <a:t>Copyright: 2021 Health Research &amp; Educational Trust of NJ</a:t>
            </a:r>
          </a:p>
          <a:p>
            <a:endParaRPr lang="en-US" sz="1000" dirty="0"/>
          </a:p>
        </p:txBody>
      </p:sp>
    </p:spTree>
    <p:extLst>
      <p:ext uri="{BB962C8B-B14F-4D97-AF65-F5344CB8AC3E}">
        <p14:creationId xmlns:p14="http://schemas.microsoft.com/office/powerpoint/2010/main" val="310238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90663" y="6236233"/>
            <a:ext cx="683339" cy="365125"/>
          </a:xfrm>
          <a:prstGeom prst="rect">
            <a:avLst/>
          </a:prstGeom>
        </p:spPr>
        <p:txBody>
          <a:bodyPr/>
          <a:lstStyle/>
          <a:p>
            <a:fld id="{F631C4DD-C591-5D47-BE42-8755E32A500C}" type="slidenum">
              <a:rPr lang="en-US" smtClean="0"/>
              <a:t>‹#›</a:t>
            </a:fld>
            <a:endParaRPr lang="en-US" dirty="0"/>
          </a:p>
        </p:txBody>
      </p:sp>
      <p:pic>
        <p:nvPicPr>
          <p:cNvPr id="3" name="Picture 2" descr="Health Research &amp; Educational Trust NJHA logo." title="Health Research &amp; Educational Trust NJHA">
            <a:extLst>
              <a:ext uri="{FF2B5EF4-FFF2-40B4-BE49-F238E27FC236}">
                <a16:creationId xmlns:a16="http://schemas.microsoft.com/office/drawing/2014/main" id="{C85BAED5-7806-8749-A081-F48F6A688F44}"/>
              </a:ext>
            </a:extLst>
          </p:cNvPr>
          <p:cNvPicPr>
            <a:picLocks noChangeAspect="1"/>
          </p:cNvPicPr>
          <p:nvPr userDrawn="1"/>
        </p:nvPicPr>
        <p:blipFill>
          <a:blip r:embed="rId2"/>
          <a:stretch>
            <a:fillRect/>
          </a:stretch>
        </p:blipFill>
        <p:spPr>
          <a:xfrm>
            <a:off x="335756" y="6059625"/>
            <a:ext cx="1215261" cy="444932"/>
          </a:xfrm>
          <a:prstGeom prst="rect">
            <a:avLst/>
          </a:prstGeom>
        </p:spPr>
      </p:pic>
      <p:sp>
        <p:nvSpPr>
          <p:cNvPr id="5" name="TextBox 4" title="Source: NEW JERSEY HOSPITAL ASSOCIATION Copyright: 2020 New Jersey Hospital Association">
            <a:extLst>
              <a:ext uri="{FF2B5EF4-FFF2-40B4-BE49-F238E27FC236}">
                <a16:creationId xmlns:a16="http://schemas.microsoft.com/office/drawing/2014/main" id="{2C169A73-86A4-2F43-99C7-CB1D8B0AD5C1}"/>
              </a:ext>
            </a:extLst>
          </p:cNvPr>
          <p:cNvSpPr txBox="1"/>
          <p:nvPr userDrawn="1"/>
        </p:nvSpPr>
        <p:spPr>
          <a:xfrm>
            <a:off x="1611514" y="6213768"/>
            <a:ext cx="3288189"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HEALTH RESEARCH &amp; EDUCATIONAL TRUST OF NJ</a:t>
            </a:r>
            <a:br>
              <a:rPr lang="en-US" sz="800" dirty="0"/>
            </a:br>
            <a:r>
              <a:rPr lang="en-US" sz="800" dirty="0"/>
              <a:t>Copyright: 2021 Health Research &amp; Educational Trust of NJ</a:t>
            </a:r>
          </a:p>
          <a:p>
            <a:endParaRPr lang="en-US" sz="1000" dirty="0"/>
          </a:p>
        </p:txBody>
      </p:sp>
    </p:spTree>
    <p:extLst>
      <p:ext uri="{BB962C8B-B14F-4D97-AF65-F5344CB8AC3E}">
        <p14:creationId xmlns:p14="http://schemas.microsoft.com/office/powerpoint/2010/main" val="193788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1498604"/>
            <a:ext cx="3854528" cy="1278466"/>
          </a:xfrm>
        </p:spPr>
        <p:txBody>
          <a:bodyPr anchor="b">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760461" y="514925"/>
            <a:ext cx="4513541" cy="4846594"/>
          </a:xfrm>
        </p:spPr>
        <p:txBody>
          <a:bodyPr>
            <a:normAutofit/>
          </a:bodyPr>
          <a:lstStyle>
            <a:lvl3pPr marL="1143000" indent="-228600">
              <a:buClr>
                <a:srgbClr val="1E99CE"/>
              </a:buClr>
              <a:buFont typeface="Arial" panose="020B0604020202020204" pitchFamily="34" charset="0"/>
              <a:buChar char="•"/>
              <a:defRPr>
                <a:solidFill>
                  <a:schemeClr val="tx1"/>
                </a:solidFill>
              </a:defRPr>
            </a:lvl3pPr>
          </a:lstStyle>
          <a:p>
            <a:pPr lvl="0"/>
            <a:r>
              <a:rPr lang="en-US" dirty="0"/>
              <a:t>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Edit Master text styles</a:t>
            </a:r>
          </a:p>
        </p:txBody>
      </p:sp>
      <p:sp>
        <p:nvSpPr>
          <p:cNvPr id="7" name="Slide Number Placeholder 6"/>
          <p:cNvSpPr>
            <a:spLocks noGrp="1"/>
          </p:cNvSpPr>
          <p:nvPr>
            <p:ph type="sldNum" sz="quarter" idx="12"/>
          </p:nvPr>
        </p:nvSpPr>
        <p:spPr>
          <a:xfrm>
            <a:off x="8590663" y="6236233"/>
            <a:ext cx="683339" cy="365125"/>
          </a:xfrm>
          <a:prstGeom prst="rect">
            <a:avLst/>
          </a:prstGeom>
        </p:spPr>
        <p:txBody>
          <a:bodyPr/>
          <a:lstStyle/>
          <a:p>
            <a:fld id="{F631C4DD-C591-5D47-BE42-8755E32A500C}" type="slidenum">
              <a:rPr lang="en-US" smtClean="0"/>
              <a:t>‹#›</a:t>
            </a:fld>
            <a:endParaRPr lang="en-US" dirty="0"/>
          </a:p>
        </p:txBody>
      </p:sp>
      <p:pic>
        <p:nvPicPr>
          <p:cNvPr id="6" name="Picture 5" descr="Health Research &amp; Educational Trust NJHA logo." title="Health Research &amp; Educational Trust NJHA">
            <a:extLst>
              <a:ext uri="{FF2B5EF4-FFF2-40B4-BE49-F238E27FC236}">
                <a16:creationId xmlns:a16="http://schemas.microsoft.com/office/drawing/2014/main" id="{BE0DCC98-791F-904B-9A70-CB0D3C17ABC9}"/>
              </a:ext>
            </a:extLst>
          </p:cNvPr>
          <p:cNvPicPr>
            <a:picLocks noChangeAspect="1"/>
          </p:cNvPicPr>
          <p:nvPr userDrawn="1"/>
        </p:nvPicPr>
        <p:blipFill>
          <a:blip r:embed="rId2"/>
          <a:stretch>
            <a:fillRect/>
          </a:stretch>
        </p:blipFill>
        <p:spPr>
          <a:xfrm>
            <a:off x="335756" y="6059625"/>
            <a:ext cx="1215261" cy="444932"/>
          </a:xfrm>
          <a:prstGeom prst="rect">
            <a:avLst/>
          </a:prstGeom>
        </p:spPr>
      </p:pic>
      <p:sp>
        <p:nvSpPr>
          <p:cNvPr id="8" name="TextBox 7" title="Source: NEW JERSEY HOSPITAL ASSOCIATION Copyright: 2020 New Jersey Hospital Association">
            <a:extLst>
              <a:ext uri="{FF2B5EF4-FFF2-40B4-BE49-F238E27FC236}">
                <a16:creationId xmlns:a16="http://schemas.microsoft.com/office/drawing/2014/main" id="{4C516EC6-55BD-1147-BEBE-F8B717E94A30}"/>
              </a:ext>
            </a:extLst>
          </p:cNvPr>
          <p:cNvSpPr txBox="1"/>
          <p:nvPr userDrawn="1"/>
        </p:nvSpPr>
        <p:spPr>
          <a:xfrm>
            <a:off x="1611514" y="6213768"/>
            <a:ext cx="3288189"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HEALTH RESEARCH &amp; EDUCATIONAL TRUST OF NJ</a:t>
            </a:r>
            <a:br>
              <a:rPr lang="en-US" sz="800" dirty="0"/>
            </a:br>
            <a:r>
              <a:rPr lang="en-US" sz="800" dirty="0"/>
              <a:t>Copyright: 2021 Health Research &amp; Educational Trust of NJ</a:t>
            </a:r>
          </a:p>
          <a:p>
            <a:endParaRPr lang="en-US" sz="1000" dirty="0"/>
          </a:p>
        </p:txBody>
      </p:sp>
    </p:spTree>
    <p:extLst>
      <p:ext uri="{BB962C8B-B14F-4D97-AF65-F5344CB8AC3E}">
        <p14:creationId xmlns:p14="http://schemas.microsoft.com/office/powerpoint/2010/main" val="411261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4711700"/>
            <a:ext cx="8596667" cy="566738"/>
          </a:xfrm>
        </p:spPr>
        <p:txBody>
          <a:bodyPr anchor="b">
            <a:normAutofit/>
          </a:bodyPr>
          <a:lstStyle>
            <a:lvl1pPr algn="l">
              <a:defRPr sz="2800" b="1"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278438"/>
            <a:ext cx="8596667" cy="34528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7" name="Slide Number Placeholder 6"/>
          <p:cNvSpPr>
            <a:spLocks noGrp="1"/>
          </p:cNvSpPr>
          <p:nvPr>
            <p:ph type="sldNum" sz="quarter" idx="12"/>
          </p:nvPr>
        </p:nvSpPr>
        <p:spPr>
          <a:xfrm>
            <a:off x="8590663" y="6236233"/>
            <a:ext cx="683339" cy="365125"/>
          </a:xfrm>
          <a:prstGeom prst="rect">
            <a:avLst/>
          </a:prstGeom>
        </p:spPr>
        <p:txBody>
          <a:bodyPr/>
          <a:lstStyle/>
          <a:p>
            <a:fld id="{F631C4DD-C591-5D47-BE42-8755E32A500C}" type="slidenum">
              <a:rPr lang="en-US" smtClean="0"/>
              <a:t>‹#›</a:t>
            </a:fld>
            <a:endParaRPr lang="en-US" dirty="0"/>
          </a:p>
        </p:txBody>
      </p:sp>
      <p:pic>
        <p:nvPicPr>
          <p:cNvPr id="6" name="Picture 5" descr="Health Research &amp; Educational Trust NJHA logo." title="Health Research &amp; Educational Trust NJHA">
            <a:extLst>
              <a:ext uri="{FF2B5EF4-FFF2-40B4-BE49-F238E27FC236}">
                <a16:creationId xmlns:a16="http://schemas.microsoft.com/office/drawing/2014/main" id="{D39690B5-DBFD-9A4A-A84A-26FB4CE2AE86}"/>
              </a:ext>
            </a:extLst>
          </p:cNvPr>
          <p:cNvPicPr>
            <a:picLocks noChangeAspect="1"/>
          </p:cNvPicPr>
          <p:nvPr userDrawn="1"/>
        </p:nvPicPr>
        <p:blipFill>
          <a:blip r:embed="rId2"/>
          <a:stretch>
            <a:fillRect/>
          </a:stretch>
        </p:blipFill>
        <p:spPr>
          <a:xfrm>
            <a:off x="335756" y="6059625"/>
            <a:ext cx="1215261" cy="444932"/>
          </a:xfrm>
          <a:prstGeom prst="rect">
            <a:avLst/>
          </a:prstGeom>
        </p:spPr>
      </p:pic>
      <p:sp>
        <p:nvSpPr>
          <p:cNvPr id="8" name="TextBox 7" title="Source: NEW JERSEY HOSPITAL ASSOCIATION Copyright: 2020 New Jersey Hospital Association">
            <a:extLst>
              <a:ext uri="{FF2B5EF4-FFF2-40B4-BE49-F238E27FC236}">
                <a16:creationId xmlns:a16="http://schemas.microsoft.com/office/drawing/2014/main" id="{79D33DB1-F763-FC4B-BA03-EF5B3FAE2AE6}"/>
              </a:ext>
            </a:extLst>
          </p:cNvPr>
          <p:cNvSpPr txBox="1"/>
          <p:nvPr userDrawn="1"/>
        </p:nvSpPr>
        <p:spPr>
          <a:xfrm>
            <a:off x="1611514" y="6213768"/>
            <a:ext cx="3288189"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HEALTH RESEARCH &amp; EDUCATIONAL TRUST OF NJ</a:t>
            </a:r>
            <a:br>
              <a:rPr lang="en-US" sz="800" dirty="0"/>
            </a:br>
            <a:r>
              <a:rPr lang="en-US" sz="800" dirty="0"/>
              <a:t>Copyright: 2021 Health Research &amp; Educational Trust of NJ</a:t>
            </a:r>
          </a:p>
          <a:p>
            <a:endParaRPr lang="en-US" sz="1000" dirty="0"/>
          </a:p>
        </p:txBody>
      </p:sp>
    </p:spTree>
    <p:extLst>
      <p:ext uri="{BB962C8B-B14F-4D97-AF65-F5344CB8AC3E}">
        <p14:creationId xmlns:p14="http://schemas.microsoft.com/office/powerpoint/2010/main" val="340139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1194527"/>
            <a:ext cx="8596668" cy="661167"/>
          </a:xfrm>
          <a:prstGeom prst="rect">
            <a:avLst/>
          </a:prstGeom>
        </p:spPr>
        <p:txBody>
          <a:bodyPr vert="horz" lIns="91440" tIns="45720" rIns="91440" bIns="45720" rtlCol="0" anchor="t">
            <a:normAutofit/>
          </a:bodyPr>
          <a:lstStyle/>
          <a:p>
            <a:r>
              <a:rPr lang="en-US" dirty="0"/>
              <a:t>Click to Edit Master Title Style </a:t>
            </a:r>
          </a:p>
        </p:txBody>
      </p:sp>
      <p:sp>
        <p:nvSpPr>
          <p:cNvPr id="3" name="Text Placeholder 2"/>
          <p:cNvSpPr>
            <a:spLocks noGrp="1"/>
          </p:cNvSpPr>
          <p:nvPr>
            <p:ph type="body" idx="1"/>
          </p:nvPr>
        </p:nvSpPr>
        <p:spPr>
          <a:xfrm>
            <a:off x="677334" y="2160589"/>
            <a:ext cx="8596668" cy="32877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pic>
        <p:nvPicPr>
          <p:cNvPr id="30" name="Picture 29" descr="Health Research &amp; Educational Trust NJHA logo." title="Health Research &amp; Educational Trust NJHA">
            <a:extLst>
              <a:ext uri="{FF2B5EF4-FFF2-40B4-BE49-F238E27FC236}">
                <a16:creationId xmlns:a16="http://schemas.microsoft.com/office/drawing/2014/main" id="{62232768-EE3B-2547-BE0C-E8FCA26011BB}"/>
              </a:ext>
            </a:extLst>
          </p:cNvPr>
          <p:cNvPicPr>
            <a:picLocks noChangeAspect="1"/>
          </p:cNvPicPr>
          <p:nvPr userDrawn="1"/>
        </p:nvPicPr>
        <p:blipFill>
          <a:blip r:embed="rId17"/>
          <a:stretch>
            <a:fillRect/>
          </a:stretch>
        </p:blipFill>
        <p:spPr>
          <a:xfrm>
            <a:off x="618642" y="6059625"/>
            <a:ext cx="1215261" cy="444932"/>
          </a:xfrm>
          <a:prstGeom prst="rect">
            <a:avLst/>
          </a:prstGeom>
        </p:spPr>
      </p:pic>
      <p:sp>
        <p:nvSpPr>
          <p:cNvPr id="18" name="TextBox 17" title="Source: NEW JERSEY HOSPITAL ASSOCIATION Copyright: 2020 New Jersey Hospital Association">
            <a:extLst>
              <a:ext uri="{FF2B5EF4-FFF2-40B4-BE49-F238E27FC236}">
                <a16:creationId xmlns:a16="http://schemas.microsoft.com/office/drawing/2014/main" id="{6B39C7BB-B5C3-EC4A-A8BD-BBC4B852AA53}"/>
              </a:ext>
            </a:extLst>
          </p:cNvPr>
          <p:cNvSpPr txBox="1"/>
          <p:nvPr userDrawn="1"/>
        </p:nvSpPr>
        <p:spPr>
          <a:xfrm>
            <a:off x="1858040" y="6235252"/>
            <a:ext cx="3288189"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rgbClr val="002060"/>
                </a:solidFill>
                <a:latin typeface="Arial Narrow" panose="020B0604020202020204" pitchFamily="34" charset="0"/>
                <a:cs typeface="Arial Narrow" panose="020B0604020202020204" pitchFamily="34" charset="0"/>
              </a:rPr>
              <a:t>Source: HEALTH RESEARCH &amp; EDUCATIONAL TRUST OF NJ</a:t>
            </a:r>
            <a:br>
              <a:rPr lang="en-US" sz="800" b="0" i="0" dirty="0">
                <a:solidFill>
                  <a:srgbClr val="002060"/>
                </a:solidFill>
                <a:latin typeface="Arial Narrow" panose="020B0604020202020204" pitchFamily="34" charset="0"/>
                <a:cs typeface="Arial Narrow" panose="020B0604020202020204" pitchFamily="34" charset="0"/>
              </a:rPr>
            </a:br>
            <a:r>
              <a:rPr lang="en-US" sz="800" b="0" i="0" dirty="0">
                <a:solidFill>
                  <a:srgbClr val="002060"/>
                </a:solidFill>
                <a:latin typeface="Arial Narrow" panose="020B0604020202020204" pitchFamily="34" charset="0"/>
                <a:cs typeface="Arial Narrow" panose="020B0604020202020204" pitchFamily="34" charset="0"/>
              </a:rPr>
              <a:t>Copyright: 2021 Health Research &amp; Educational Trust of NJ</a:t>
            </a:r>
          </a:p>
          <a:p>
            <a:endParaRPr lang="en-US" sz="1000" dirty="0"/>
          </a:p>
        </p:txBody>
      </p:sp>
      <p:pic>
        <p:nvPicPr>
          <p:cNvPr id="5" name="Picture 4" descr="Shape&#10;&#10;Description automatically generated with low confidence">
            <a:extLst>
              <a:ext uri="{FF2B5EF4-FFF2-40B4-BE49-F238E27FC236}">
                <a16:creationId xmlns:a16="http://schemas.microsoft.com/office/drawing/2014/main" id="{07EEC6EB-255D-4D42-964D-30D5E3AC9504}"/>
              </a:ext>
            </a:extLst>
          </p:cNvPr>
          <p:cNvPicPr>
            <a:picLocks noChangeAspect="1"/>
          </p:cNvPicPr>
          <p:nvPr userDrawn="1"/>
        </p:nvPicPr>
        <p:blipFill>
          <a:blip r:embed="rId16"/>
          <a:stretch>
            <a:fillRect/>
          </a:stretch>
        </p:blipFill>
        <p:spPr>
          <a:xfrm>
            <a:off x="0" y="0"/>
            <a:ext cx="12192000" cy="6858000"/>
          </a:xfrm>
          <a:prstGeom prst="rect">
            <a:avLst/>
          </a:prstGeom>
        </p:spPr>
      </p:pic>
    </p:spTree>
    <p:extLst>
      <p:ext uri="{BB962C8B-B14F-4D97-AF65-F5344CB8AC3E}">
        <p14:creationId xmlns:p14="http://schemas.microsoft.com/office/powerpoint/2010/main" val="36931310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txStyles>
    <p:titleStyle>
      <a:lvl1pPr algn="l" defTabSz="457200" rtl="0" eaLnBrk="1" latinLnBrk="0" hangingPunct="1">
        <a:spcBef>
          <a:spcPct val="0"/>
        </a:spcBef>
        <a:buNone/>
        <a:defRPr sz="3600" b="1" i="0" kern="1200" baseline="0">
          <a:solidFill>
            <a:srgbClr val="C00000"/>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C00000"/>
        </a:buClr>
        <a:buSzPct val="80000"/>
        <a:buFont typeface="Wingdings" pitchFamily="2" charset="2"/>
        <a:buChar char="§"/>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rgbClr val="C00000"/>
        </a:buClr>
        <a:buSzPct val="80000"/>
        <a:buFont typeface="Wingdings" pitchFamily="2" charset="2"/>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mailto:scayo@njha.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www.survivingsepsis.org/Resources/Pages/Media.aspx" TargetMode="External"/><Relationship Id="rId13" Type="http://schemas.openxmlformats.org/officeDocument/2006/relationships/hyperlink" Target="https://www.cdc.gov/sepsis/" TargetMode="External"/><Relationship Id="rId3" Type="http://schemas.openxmlformats.org/officeDocument/2006/relationships/hyperlink" Target="http://www.njha.com/CQI/njtools/sepsis/ob-sepsis/" TargetMode="External"/><Relationship Id="rId7" Type="http://schemas.openxmlformats.org/officeDocument/2006/relationships/hyperlink" Target="http://www.survivingsepsis.org/Pages/default.aspx" TargetMode="External"/><Relationship Id="rId12" Type="http://schemas.openxmlformats.org/officeDocument/2006/relationships/hyperlink" Target="https://link.springer.com/article/10.1007/s00134-017-4683-6" TargetMode="External"/><Relationship Id="rId2" Type="http://schemas.openxmlformats.org/officeDocument/2006/relationships/hyperlink" Target="http://www.njha.com/CQI/njtools/sepsis/" TargetMode="External"/><Relationship Id="rId1" Type="http://schemas.openxmlformats.org/officeDocument/2006/relationships/slideLayout" Target="../slideLayouts/slideLayout2.xml"/><Relationship Id="rId6" Type="http://schemas.openxmlformats.org/officeDocument/2006/relationships/hyperlink" Target="http://www.njha.com/media/474418/spwhat-you-know-about-sepsis-19.pdf" TargetMode="External"/><Relationship Id="rId11" Type="http://schemas.openxmlformats.org/officeDocument/2006/relationships/hyperlink" Target="https://www.sepsis.org/espanol/" TargetMode="External"/><Relationship Id="rId5" Type="http://schemas.openxmlformats.org/officeDocument/2006/relationships/hyperlink" Target="http://www.njha.com/media/469020/engwhat-you-know-about-sepsis19.pdf" TargetMode="External"/><Relationship Id="rId10" Type="http://schemas.openxmlformats.org/officeDocument/2006/relationships/hyperlink" Target="http://www.sepsis.org/patients-and-family/" TargetMode="External"/><Relationship Id="rId4" Type="http://schemas.openxmlformats.org/officeDocument/2006/relationships/hyperlink" Target="http://www.njha.com/media/328416/NJSepsisLACToolkitPost-AcuteCareSettings.pdf" TargetMode="External"/><Relationship Id="rId9" Type="http://schemas.openxmlformats.org/officeDocument/2006/relationships/hyperlink" Target="https://www.sepsi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9017D374-D44A-9347-8012-C43672A035C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8193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2467A3-5EEE-4C05-897B-DE93661820EA}"/>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5278041" y="1054494"/>
            <a:ext cx="5474042" cy="5073037"/>
          </a:xfrm>
          <a:prstGeom prst="rect">
            <a:avLst/>
          </a:prstGeom>
        </p:spPr>
      </p:pic>
      <p:sp>
        <p:nvSpPr>
          <p:cNvPr id="3" name="Content Placeholder 2">
            <a:extLst>
              <a:ext uri="{FF2B5EF4-FFF2-40B4-BE49-F238E27FC236}">
                <a16:creationId xmlns:a16="http://schemas.microsoft.com/office/drawing/2014/main" id="{A91612B3-5559-4C57-96BA-7510EA8AF395}"/>
              </a:ext>
            </a:extLst>
          </p:cNvPr>
          <p:cNvSpPr txBox="1">
            <a:spLocks/>
          </p:cNvSpPr>
          <p:nvPr/>
        </p:nvSpPr>
        <p:spPr>
          <a:xfrm>
            <a:off x="-798521" y="1448034"/>
            <a:ext cx="5976945" cy="1660880"/>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rgbClr val="1E99CE"/>
              </a:buClr>
              <a:buSzPct val="80000"/>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rgbClr val="1E99CE"/>
              </a:buClr>
              <a:buSzPct val="80000"/>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spcBef>
                <a:spcPct val="0"/>
              </a:spcBef>
              <a:buFont typeface="Arial" panose="020B0604020202020204" pitchFamily="34" charset="0"/>
              <a:buNone/>
            </a:pPr>
            <a:r>
              <a:rPr lang="en-US" sz="6000" b="1" dirty="0">
                <a:solidFill>
                  <a:srgbClr val="002060"/>
                </a:solidFill>
                <a:ea typeface="+mj-ea"/>
              </a:rPr>
              <a:t>			</a:t>
            </a:r>
          </a:p>
          <a:p>
            <a:pPr algn="ctr">
              <a:spcBef>
                <a:spcPct val="0"/>
              </a:spcBef>
              <a:buFont typeface="Arial" panose="020B0604020202020204" pitchFamily="34" charset="0"/>
              <a:buNone/>
            </a:pPr>
            <a:r>
              <a:rPr lang="en-US" sz="6000" b="1" dirty="0">
                <a:solidFill>
                  <a:srgbClr val="C00000"/>
                </a:solidFill>
                <a:ea typeface="+mj-ea"/>
              </a:rPr>
              <a:t>			QUESTIONS?</a:t>
            </a:r>
          </a:p>
        </p:txBody>
      </p:sp>
    </p:spTree>
    <p:extLst>
      <p:ext uri="{BB962C8B-B14F-4D97-AF65-F5344CB8AC3E}">
        <p14:creationId xmlns:p14="http://schemas.microsoft.com/office/powerpoint/2010/main" val="2383015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60A0-3FFC-4685-ADB9-8ED22E553524}"/>
              </a:ext>
            </a:extLst>
          </p:cNvPr>
          <p:cNvSpPr>
            <a:spLocks noGrp="1"/>
          </p:cNvSpPr>
          <p:nvPr>
            <p:ph type="title"/>
          </p:nvPr>
        </p:nvSpPr>
        <p:spPr/>
        <p:txBody>
          <a:bodyPr>
            <a:normAutofit fontScale="90000"/>
          </a:bodyPr>
          <a:lstStyle/>
          <a:p>
            <a:r>
              <a:rPr lang="en-US" dirty="0"/>
              <a:t>Contact</a:t>
            </a:r>
          </a:p>
        </p:txBody>
      </p:sp>
      <p:sp>
        <p:nvSpPr>
          <p:cNvPr id="3" name="Content Placeholder 2">
            <a:extLst>
              <a:ext uri="{FF2B5EF4-FFF2-40B4-BE49-F238E27FC236}">
                <a16:creationId xmlns:a16="http://schemas.microsoft.com/office/drawing/2014/main" id="{A46049E8-6D2D-4E47-A58D-D41A4745164C}"/>
              </a:ext>
            </a:extLst>
          </p:cNvPr>
          <p:cNvSpPr>
            <a:spLocks noGrp="1"/>
          </p:cNvSpPr>
          <p:nvPr>
            <p:ph idx="1"/>
          </p:nvPr>
        </p:nvSpPr>
        <p:spPr>
          <a:xfrm>
            <a:off x="677334" y="1930400"/>
            <a:ext cx="8596668" cy="3402011"/>
          </a:xfrm>
        </p:spPr>
        <p:txBody>
          <a:bodyPr>
            <a:normAutofit lnSpcReduction="10000"/>
          </a:bodyPr>
          <a:lstStyle/>
          <a:p>
            <a:pPr marL="0" indent="0">
              <a:buNone/>
            </a:pPr>
            <a:r>
              <a:rPr lang="en-US" dirty="0">
                <a:solidFill>
                  <a:schemeClr val="tx1"/>
                </a:solidFill>
              </a:rPr>
              <a:t>Sandy Cayo, DNP, FNP-BC</a:t>
            </a:r>
          </a:p>
          <a:p>
            <a:pPr marL="0" indent="0">
              <a:buNone/>
            </a:pPr>
            <a:r>
              <a:rPr lang="en-US" dirty="0">
                <a:solidFill>
                  <a:schemeClr val="tx1"/>
                </a:solidFill>
              </a:rPr>
              <a:t>Vice President of Clinical Performance and Transformation </a:t>
            </a:r>
          </a:p>
          <a:p>
            <a:pPr marL="0" indent="0">
              <a:buNone/>
            </a:pPr>
            <a:r>
              <a:rPr lang="en-US" dirty="0">
                <a:solidFill>
                  <a:schemeClr val="tx1"/>
                </a:solidFill>
              </a:rPr>
              <a:t>New Jersey Hospital Association </a:t>
            </a:r>
          </a:p>
          <a:p>
            <a:pPr marL="0" indent="0">
              <a:buNone/>
            </a:pPr>
            <a:r>
              <a:rPr lang="en-US" dirty="0">
                <a:solidFill>
                  <a:schemeClr val="tx1"/>
                </a:solidFill>
              </a:rPr>
              <a:t>760 Alexander Road, PO BOX 1</a:t>
            </a:r>
          </a:p>
          <a:p>
            <a:pPr marL="0" indent="0">
              <a:buNone/>
            </a:pPr>
            <a:r>
              <a:rPr lang="en-US" dirty="0">
                <a:solidFill>
                  <a:schemeClr val="tx1"/>
                </a:solidFill>
              </a:rPr>
              <a:t>Princeton, NJ 08543-0001</a:t>
            </a:r>
          </a:p>
          <a:p>
            <a:pPr marL="0" indent="0">
              <a:buNone/>
            </a:pPr>
            <a:r>
              <a:rPr lang="en-US" dirty="0">
                <a:solidFill>
                  <a:schemeClr val="tx1"/>
                </a:solidFill>
              </a:rPr>
              <a:t>Phone: (609) 578-0722</a:t>
            </a:r>
          </a:p>
          <a:p>
            <a:pPr marL="0" indent="0">
              <a:buNone/>
            </a:pPr>
            <a:r>
              <a:rPr lang="en-US" dirty="0">
                <a:solidFill>
                  <a:schemeClr val="tx1"/>
                </a:solidFill>
              </a:rPr>
              <a:t>E-mail: </a:t>
            </a:r>
            <a:r>
              <a:rPr lang="en-US" dirty="0">
                <a:solidFill>
                  <a:srgbClr val="2D6D9A"/>
                </a:solidFill>
                <a:hlinkClick r:id="rId2">
                  <a:extLst>
                    <a:ext uri="{A12FA001-AC4F-418D-AE19-62706E023703}">
                      <ahyp:hlinkClr xmlns:ahyp="http://schemas.microsoft.com/office/drawing/2018/hyperlinkcolor" val="tx"/>
                    </a:ext>
                  </a:extLst>
                </a:hlinkClick>
              </a:rPr>
              <a:t>scayo@njha.com</a:t>
            </a:r>
            <a:r>
              <a:rPr lang="en-US" dirty="0">
                <a:solidFill>
                  <a:srgbClr val="2D6D9A"/>
                </a:solidFill>
              </a:rPr>
              <a:t>  </a:t>
            </a:r>
          </a:p>
          <a:p>
            <a:pPr marL="0" indent="0">
              <a:buNone/>
            </a:pPr>
            <a:endParaRPr lang="en-US" dirty="0"/>
          </a:p>
        </p:txBody>
      </p:sp>
    </p:spTree>
    <p:extLst>
      <p:ext uri="{BB962C8B-B14F-4D97-AF65-F5344CB8AC3E}">
        <p14:creationId xmlns:p14="http://schemas.microsoft.com/office/powerpoint/2010/main" val="270999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2ADB-F1C1-43D0-9B3B-3A3FD8EB3DDE}"/>
              </a:ext>
            </a:extLst>
          </p:cNvPr>
          <p:cNvSpPr>
            <a:spLocks noGrp="1"/>
          </p:cNvSpPr>
          <p:nvPr>
            <p:ph type="title"/>
          </p:nvPr>
        </p:nvSpPr>
        <p:spPr/>
        <p:txBody>
          <a:bodyPr>
            <a:normAutofit fontScale="90000"/>
          </a:bodyPr>
          <a:lstStyle/>
          <a:p>
            <a:r>
              <a:rPr lang="en-US" dirty="0"/>
              <a:t>Background</a:t>
            </a:r>
          </a:p>
        </p:txBody>
      </p:sp>
      <p:sp>
        <p:nvSpPr>
          <p:cNvPr id="3" name="Content Placeholder 2">
            <a:extLst>
              <a:ext uri="{FF2B5EF4-FFF2-40B4-BE49-F238E27FC236}">
                <a16:creationId xmlns:a16="http://schemas.microsoft.com/office/drawing/2014/main" id="{E826D149-AAA3-453A-809D-98BAC147785C}"/>
              </a:ext>
            </a:extLst>
          </p:cNvPr>
          <p:cNvSpPr>
            <a:spLocks noGrp="1"/>
          </p:cNvSpPr>
          <p:nvPr>
            <p:ph idx="1"/>
          </p:nvPr>
        </p:nvSpPr>
        <p:spPr>
          <a:xfrm>
            <a:off x="677334" y="1930399"/>
            <a:ext cx="8596668" cy="3914815"/>
          </a:xfrm>
        </p:spPr>
        <p:txBody>
          <a:bodyPr>
            <a:normAutofit fontScale="85000" lnSpcReduction="20000"/>
          </a:bodyPr>
          <a:lstStyle/>
          <a:p>
            <a:pPr marR="0" lvl="0" algn="l" defTabSz="457200" rtl="0" eaLnBrk="1" fontAlgn="auto" latinLnBrk="0" hangingPunct="1">
              <a:lnSpc>
                <a:spcPct val="120000"/>
              </a:lnSpc>
              <a:spcBef>
                <a:spcPts val="0"/>
              </a:spcBef>
              <a:spcAft>
                <a:spcPts val="1200"/>
              </a:spcAft>
              <a:buSzPct val="80000"/>
              <a:tabLst/>
              <a:defRPr/>
            </a:pPr>
            <a:r>
              <a:rPr kumimoji="0" lang="en-US" sz="2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Sepsis is the body's overwhelming and life-threatening response to infection which can lead to systemic inflammation, tissue damage, organ failure and death.</a:t>
            </a:r>
          </a:p>
          <a:p>
            <a:pPr marR="0" lvl="0" algn="l" defTabSz="457200" rtl="0" eaLnBrk="1" fontAlgn="auto" latinLnBrk="0" hangingPunct="1">
              <a:lnSpc>
                <a:spcPct val="120000"/>
              </a:lnSpc>
              <a:spcBef>
                <a:spcPts val="0"/>
              </a:spcBef>
              <a:spcAft>
                <a:spcPts val="1200"/>
              </a:spcAft>
              <a:buSzPct val="80000"/>
              <a:tabLst/>
              <a:defRPr/>
            </a:pPr>
            <a:r>
              <a:rPr kumimoji="0" lang="en-US" sz="2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Sepsis continues to be one of the leading causes of death among critically ill people. </a:t>
            </a:r>
          </a:p>
          <a:p>
            <a:pPr marR="0" lvl="0" algn="l" defTabSz="457200" rtl="0" eaLnBrk="1" fontAlgn="auto" latinLnBrk="0" hangingPunct="1">
              <a:lnSpc>
                <a:spcPct val="120000"/>
              </a:lnSpc>
              <a:spcBef>
                <a:spcPts val="0"/>
              </a:spcBef>
              <a:spcAft>
                <a:spcPts val="1200"/>
              </a:spcAft>
              <a:buSzPct val="80000"/>
              <a:tabLst/>
              <a:defRPr/>
            </a:pPr>
            <a:r>
              <a:rPr kumimoji="0" lang="en-US" sz="2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Sepsis is often seen in the respiratory system include respiratory tract, gastrointestinal and genitourinary tract. </a:t>
            </a:r>
          </a:p>
          <a:p>
            <a:pPr marR="0" lvl="0" algn="l" defTabSz="457200" rtl="0" eaLnBrk="1" fontAlgn="auto" latinLnBrk="0" hangingPunct="1">
              <a:lnSpc>
                <a:spcPct val="120000"/>
              </a:lnSpc>
              <a:spcBef>
                <a:spcPts val="0"/>
              </a:spcBef>
              <a:spcAft>
                <a:spcPts val="1200"/>
              </a:spcAft>
              <a:buSzPct val="80000"/>
              <a:tabLst/>
              <a:defRPr/>
            </a:pPr>
            <a:r>
              <a:rPr kumimoji="0" lang="en-US" sz="2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Often times can worsen pre-existing conditions. </a:t>
            </a:r>
          </a:p>
          <a:p>
            <a:pPr marR="0" lvl="0" algn="l" defTabSz="457200" rtl="0" eaLnBrk="1" fontAlgn="auto" latinLnBrk="0" hangingPunct="1">
              <a:lnSpc>
                <a:spcPct val="120000"/>
              </a:lnSpc>
              <a:spcBef>
                <a:spcPts val="0"/>
              </a:spcBef>
              <a:spcAft>
                <a:spcPts val="1200"/>
              </a:spcAft>
              <a:buSzPct val="80000"/>
              <a:tabLst/>
              <a:defRPr/>
            </a:pPr>
            <a:r>
              <a:rPr kumimoji="0" lang="en-US" sz="2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 2016 - Sepsis cost = </a:t>
            </a:r>
            <a:r>
              <a:rPr kumimoji="0" lang="en-US" sz="2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$38 billion </a:t>
            </a:r>
          </a:p>
          <a:p>
            <a:endParaRPr lang="en-US" dirty="0"/>
          </a:p>
        </p:txBody>
      </p:sp>
    </p:spTree>
    <p:extLst>
      <p:ext uri="{BB962C8B-B14F-4D97-AF65-F5344CB8AC3E}">
        <p14:creationId xmlns:p14="http://schemas.microsoft.com/office/powerpoint/2010/main" val="26534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AB81-8A20-4120-9254-571E9907258B}"/>
              </a:ext>
            </a:extLst>
          </p:cNvPr>
          <p:cNvSpPr>
            <a:spLocks noGrp="1"/>
          </p:cNvSpPr>
          <p:nvPr>
            <p:ph type="title"/>
          </p:nvPr>
        </p:nvSpPr>
        <p:spPr/>
        <p:txBody>
          <a:bodyPr>
            <a:normAutofit fontScale="90000"/>
          </a:bodyPr>
          <a:lstStyle/>
          <a:p>
            <a:r>
              <a:rPr lang="en-US" dirty="0"/>
              <a:t>Background</a:t>
            </a:r>
          </a:p>
        </p:txBody>
      </p:sp>
      <p:sp>
        <p:nvSpPr>
          <p:cNvPr id="3" name="Content Placeholder 2">
            <a:extLst>
              <a:ext uri="{FF2B5EF4-FFF2-40B4-BE49-F238E27FC236}">
                <a16:creationId xmlns:a16="http://schemas.microsoft.com/office/drawing/2014/main" id="{A0CDA880-11A1-4264-ABF4-81A9B1FE986D}"/>
              </a:ext>
            </a:extLst>
          </p:cNvPr>
          <p:cNvSpPr>
            <a:spLocks noGrp="1"/>
          </p:cNvSpPr>
          <p:nvPr>
            <p:ph idx="1"/>
          </p:nvPr>
        </p:nvSpPr>
        <p:spPr>
          <a:xfrm>
            <a:off x="677334" y="1930400"/>
            <a:ext cx="8596668" cy="3799068"/>
          </a:xfrm>
        </p:spPr>
        <p:txBody>
          <a:bodyPr>
            <a:normAutofit/>
          </a:bodyPr>
          <a:lstStyle/>
          <a:p>
            <a:pPr marL="342900" marR="0" lvl="0" indent="-342900" algn="l" defTabSz="457200" rtl="0" eaLnBrk="1" fontAlgn="auto" latinLnBrk="0" hangingPunct="1">
              <a:lnSpc>
                <a:spcPct val="120000"/>
              </a:lnSpc>
              <a:spcBef>
                <a:spcPts val="0"/>
              </a:spcBef>
              <a:spcAft>
                <a:spcPts val="600"/>
              </a:spcAft>
              <a:buSzPct val="80000"/>
              <a:buFont typeface="Wingdings 3" charset="2"/>
              <a:buChar char=""/>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Some of the most vulnerable populations at risk for  developing sepsis include:</a:t>
            </a:r>
          </a:p>
          <a:p>
            <a:pPr marL="742950" marR="0" lvl="1" indent="-285750" algn="l" defTabSz="457200" rtl="0" eaLnBrk="1" fontAlgn="auto" latinLnBrk="0" hangingPunct="1">
              <a:lnSpc>
                <a:spcPct val="100000"/>
              </a:lnSpc>
              <a:spcBef>
                <a:spcPts val="0"/>
              </a:spcBef>
              <a:spcAft>
                <a:spcPts val="600"/>
              </a:spcAft>
              <a:buSzPct val="80000"/>
              <a:buFont typeface="Wingdings" panose="05000000000000000000" pitchFamily="2" charset="2"/>
              <a:buChar char="§"/>
              <a:tabLst/>
              <a:defRPr/>
            </a:pPr>
            <a:r>
              <a:rPr kumimoji="0" lang="en-US" sz="2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Older adults </a:t>
            </a:r>
          </a:p>
          <a:p>
            <a:pPr marL="742950" marR="0" lvl="1" indent="-285750" algn="l" defTabSz="457200" rtl="0" eaLnBrk="1" fontAlgn="auto" latinLnBrk="0" hangingPunct="1">
              <a:lnSpc>
                <a:spcPct val="100000"/>
              </a:lnSpc>
              <a:spcBef>
                <a:spcPts val="0"/>
              </a:spcBef>
              <a:spcAft>
                <a:spcPts val="600"/>
              </a:spcAft>
              <a:buSzPct val="80000"/>
              <a:buFont typeface="Wingdings" panose="05000000000000000000" pitchFamily="2" charset="2"/>
              <a:buChar char="§"/>
              <a:tabLst/>
              <a:defRPr/>
            </a:pPr>
            <a:r>
              <a:rPr kumimoji="0" lang="en-US" sz="2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Males </a:t>
            </a:r>
          </a:p>
          <a:p>
            <a:pPr marL="742950" marR="0" lvl="1" indent="-285750" algn="l" defTabSz="457200" rtl="0" eaLnBrk="1" fontAlgn="auto" latinLnBrk="0" hangingPunct="1">
              <a:lnSpc>
                <a:spcPct val="100000"/>
              </a:lnSpc>
              <a:spcBef>
                <a:spcPts val="0"/>
              </a:spcBef>
              <a:spcAft>
                <a:spcPts val="600"/>
              </a:spcAft>
              <a:buSzPct val="80000"/>
              <a:buFont typeface="Wingdings" panose="05000000000000000000" pitchFamily="2" charset="2"/>
              <a:buChar char="§"/>
              <a:tabLst/>
              <a:defRPr/>
            </a:pPr>
            <a:r>
              <a:rPr kumimoji="0" lang="en-US" sz="2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People who are immunocompromised </a:t>
            </a:r>
          </a:p>
          <a:p>
            <a:pPr marL="742950" marR="0" lvl="1" indent="-285750" algn="l" defTabSz="457200" rtl="0" eaLnBrk="1" fontAlgn="auto" latinLnBrk="0" hangingPunct="1">
              <a:lnSpc>
                <a:spcPct val="100000"/>
              </a:lnSpc>
              <a:spcBef>
                <a:spcPts val="0"/>
              </a:spcBef>
              <a:spcAft>
                <a:spcPts val="600"/>
              </a:spcAft>
              <a:buSzPct val="80000"/>
              <a:buFont typeface="Wingdings" panose="05000000000000000000" pitchFamily="2" charset="2"/>
              <a:buChar char="§"/>
              <a:tabLst/>
              <a:defRPr/>
            </a:pPr>
            <a:r>
              <a:rPr kumimoji="0" lang="en-US" sz="2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People with chronic conditions</a:t>
            </a:r>
          </a:p>
          <a:p>
            <a:pPr marL="742950" marR="0" lvl="1" indent="-285750" algn="l" defTabSz="457200" rtl="0" eaLnBrk="1" fontAlgn="auto" latinLnBrk="0" hangingPunct="1">
              <a:lnSpc>
                <a:spcPct val="100000"/>
              </a:lnSpc>
              <a:spcBef>
                <a:spcPts val="0"/>
              </a:spcBef>
              <a:spcAft>
                <a:spcPts val="600"/>
              </a:spcAft>
              <a:buSzPct val="80000"/>
              <a:buFont typeface="Wingdings" panose="05000000000000000000" pitchFamily="2" charset="2"/>
              <a:buChar char="§"/>
              <a:tabLst/>
              <a:defRPr/>
            </a:pPr>
            <a:r>
              <a:rPr kumimoji="0" lang="en-US" sz="2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Blacks/African-Americans  </a:t>
            </a:r>
          </a:p>
        </p:txBody>
      </p:sp>
    </p:spTree>
    <p:extLst>
      <p:ext uri="{BB962C8B-B14F-4D97-AF65-F5344CB8AC3E}">
        <p14:creationId xmlns:p14="http://schemas.microsoft.com/office/powerpoint/2010/main" val="62684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5D10-7D53-44FC-88FC-61609A4D27B9}"/>
              </a:ext>
            </a:extLst>
          </p:cNvPr>
          <p:cNvSpPr>
            <a:spLocks noGrp="1"/>
          </p:cNvSpPr>
          <p:nvPr>
            <p:ph type="title"/>
          </p:nvPr>
        </p:nvSpPr>
        <p:spPr/>
        <p:txBody>
          <a:bodyPr>
            <a:normAutofit fontScale="90000"/>
          </a:bodyPr>
          <a:lstStyle/>
          <a:p>
            <a:r>
              <a:rPr lang="en-US" dirty="0"/>
              <a:t>Background</a:t>
            </a:r>
          </a:p>
        </p:txBody>
      </p:sp>
      <p:sp>
        <p:nvSpPr>
          <p:cNvPr id="3" name="Content Placeholder 2">
            <a:extLst>
              <a:ext uri="{FF2B5EF4-FFF2-40B4-BE49-F238E27FC236}">
                <a16:creationId xmlns:a16="http://schemas.microsoft.com/office/drawing/2014/main" id="{E016E1C8-197D-426A-BEA6-50ED71357F14}"/>
              </a:ext>
            </a:extLst>
          </p:cNvPr>
          <p:cNvSpPr>
            <a:spLocks noGrp="1"/>
          </p:cNvSpPr>
          <p:nvPr>
            <p:ph idx="1"/>
          </p:nvPr>
        </p:nvSpPr>
        <p:spPr>
          <a:xfrm>
            <a:off x="677334" y="1930400"/>
            <a:ext cx="9274740" cy="3868516"/>
          </a:xfrm>
        </p:spPr>
        <p:txBody>
          <a:bodyPr>
            <a:normAutofit/>
          </a:bodyPr>
          <a:lstStyle/>
          <a:p>
            <a:pPr marR="0" lvl="0" algn="l" defTabSz="457200" rtl="0" eaLnBrk="1" fontAlgn="auto" latinLnBrk="0" hangingPunct="1">
              <a:lnSpc>
                <a:spcPct val="120000"/>
              </a:lnSpc>
              <a:spcBef>
                <a:spcPts val="0"/>
              </a:spcBef>
              <a:spcAft>
                <a:spcPts val="1200"/>
              </a:spcAft>
              <a:buSzPct val="80000"/>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Typically older age presents as a risk factor, however, sepsis impacts all ages from newborns to elderly. </a:t>
            </a:r>
          </a:p>
          <a:p>
            <a:pPr marR="0" lvl="0" algn="l" defTabSz="457200" rtl="0" eaLnBrk="1" fontAlgn="auto" latinLnBrk="0" hangingPunct="1">
              <a:lnSpc>
                <a:spcPct val="120000"/>
              </a:lnSpc>
              <a:spcBef>
                <a:spcPts val="0"/>
              </a:spcBef>
              <a:spcAft>
                <a:spcPts val="1200"/>
              </a:spcAft>
              <a:buSzPct val="80000"/>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Typically, older age is a risk factor, however, sepsis impacts all ages from newborns to the elderly. Unfortunately, sepsis death is reported in higher levels based on issues like income, race and insurance status. That’s why sepsis education is important for all.</a:t>
            </a:r>
          </a:p>
        </p:txBody>
      </p:sp>
    </p:spTree>
    <p:extLst>
      <p:ext uri="{BB962C8B-B14F-4D97-AF65-F5344CB8AC3E}">
        <p14:creationId xmlns:p14="http://schemas.microsoft.com/office/powerpoint/2010/main" val="159495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599D-0831-4C8B-8DCE-397DA9DDBA3A}"/>
              </a:ext>
            </a:extLst>
          </p:cNvPr>
          <p:cNvSpPr>
            <a:spLocks noGrp="1"/>
          </p:cNvSpPr>
          <p:nvPr>
            <p:ph type="title"/>
          </p:nvPr>
        </p:nvSpPr>
        <p:spPr/>
        <p:txBody>
          <a:bodyPr>
            <a:normAutofit fontScale="90000"/>
          </a:bodyPr>
          <a:lstStyle/>
          <a:p>
            <a:r>
              <a:rPr lang="en-US" dirty="0"/>
              <a:t>Signs and Symptoms</a:t>
            </a:r>
          </a:p>
        </p:txBody>
      </p:sp>
      <p:pic>
        <p:nvPicPr>
          <p:cNvPr id="4" name="Picture 2">
            <a:extLst>
              <a:ext uri="{FF2B5EF4-FFF2-40B4-BE49-F238E27FC236}">
                <a16:creationId xmlns:a16="http://schemas.microsoft.com/office/drawing/2014/main" id="{E31D6290-905D-489A-87EF-8870A4F4D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620" y="1301510"/>
            <a:ext cx="6312045" cy="4430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606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E6334-AF34-4B50-AC70-913E4B2F86BA}"/>
              </a:ext>
            </a:extLst>
          </p:cNvPr>
          <p:cNvSpPr>
            <a:spLocks noGrp="1"/>
          </p:cNvSpPr>
          <p:nvPr>
            <p:ph type="title"/>
          </p:nvPr>
        </p:nvSpPr>
        <p:spPr/>
        <p:txBody>
          <a:bodyPr>
            <a:normAutofit fontScale="90000"/>
          </a:bodyPr>
          <a:lstStyle/>
          <a:p>
            <a:r>
              <a:rPr lang="en-US" dirty="0"/>
              <a:t>Sepsis Self-Management</a:t>
            </a:r>
          </a:p>
        </p:txBody>
      </p:sp>
      <p:sp>
        <p:nvSpPr>
          <p:cNvPr id="3" name="Content Placeholder 2">
            <a:extLst>
              <a:ext uri="{FF2B5EF4-FFF2-40B4-BE49-F238E27FC236}">
                <a16:creationId xmlns:a16="http://schemas.microsoft.com/office/drawing/2014/main" id="{C606088C-FA7B-4B5D-915B-B41ABB0F952E}"/>
              </a:ext>
            </a:extLst>
          </p:cNvPr>
          <p:cNvSpPr>
            <a:spLocks noGrp="1"/>
          </p:cNvSpPr>
          <p:nvPr>
            <p:ph idx="1"/>
          </p:nvPr>
        </p:nvSpPr>
        <p:spPr>
          <a:xfrm>
            <a:off x="677334" y="1930399"/>
            <a:ext cx="8399432" cy="4002567"/>
          </a:xfrm>
        </p:spPr>
        <p:txBody>
          <a:bodyPr>
            <a:normAutofit fontScale="85000" lnSpcReduction="10000"/>
          </a:bodyPr>
          <a:lstStyle/>
          <a:p>
            <a:pPr marR="0" lvl="0" algn="l" defTabSz="457200" rtl="0" eaLnBrk="1" fontAlgn="auto" latinLnBrk="0" hangingPunct="1">
              <a:lnSpc>
                <a:spcPct val="100000"/>
              </a:lnSpc>
              <a:spcBef>
                <a:spcPts val="1000"/>
              </a:spcBef>
              <a:spcAft>
                <a:spcPts val="0"/>
              </a:spcAft>
              <a:buSzPct val="80000"/>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Taking medications as instructed by your healthcare provider</a:t>
            </a:r>
          </a:p>
          <a:p>
            <a:pPr marR="0" lvl="0" algn="l" defTabSz="457200" rtl="0" eaLnBrk="1" fontAlgn="auto" latinLnBrk="0" hangingPunct="1">
              <a:lnSpc>
                <a:spcPct val="100000"/>
              </a:lnSpc>
              <a:spcBef>
                <a:spcPts val="1000"/>
              </a:spcBef>
              <a:spcAft>
                <a:spcPts val="0"/>
              </a:spcAft>
              <a:buSzPct val="80000"/>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Eating a healthy diet and drinking enough fluid (water)</a:t>
            </a:r>
          </a:p>
          <a:p>
            <a:pPr marR="0" lvl="0" algn="l" defTabSz="457200" rtl="0" eaLnBrk="1" fontAlgn="auto" latinLnBrk="0" hangingPunct="1">
              <a:lnSpc>
                <a:spcPct val="100000"/>
              </a:lnSpc>
              <a:spcBef>
                <a:spcPts val="1000"/>
              </a:spcBef>
              <a:spcAft>
                <a:spcPts val="0"/>
              </a:spcAft>
              <a:buSzPct val="80000"/>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Limiting alcohol use</a:t>
            </a:r>
          </a:p>
          <a:p>
            <a:pPr marR="0" lvl="0" algn="l" defTabSz="457200" rtl="0" eaLnBrk="1" fontAlgn="auto" latinLnBrk="0" hangingPunct="1">
              <a:lnSpc>
                <a:spcPct val="100000"/>
              </a:lnSpc>
              <a:spcBef>
                <a:spcPts val="1000"/>
              </a:spcBef>
              <a:spcAft>
                <a:spcPts val="0"/>
              </a:spcAft>
              <a:buSzPct val="80000"/>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Gradually returning to normal activities as advised by your healthcare provider </a:t>
            </a:r>
          </a:p>
          <a:p>
            <a:pPr marR="0" lvl="0" algn="l" defTabSz="457200" rtl="0" eaLnBrk="1" fontAlgn="auto" latinLnBrk="0" hangingPunct="1">
              <a:lnSpc>
                <a:spcPct val="100000"/>
              </a:lnSpc>
              <a:spcBef>
                <a:spcPts val="1000"/>
              </a:spcBef>
              <a:spcAft>
                <a:spcPts val="0"/>
              </a:spcAft>
              <a:buSzPct val="80000"/>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Preventing infections by practicing good hygiene </a:t>
            </a:r>
          </a:p>
          <a:p>
            <a:pPr marR="0" lvl="0" algn="l" defTabSz="457200" rtl="0" eaLnBrk="1" fontAlgn="auto" latinLnBrk="0" hangingPunct="1">
              <a:lnSpc>
                <a:spcPct val="100000"/>
              </a:lnSpc>
              <a:spcBef>
                <a:spcPts val="1000"/>
              </a:spcBef>
              <a:spcAft>
                <a:spcPts val="0"/>
              </a:spcAft>
              <a:buSzPct val="80000"/>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Managing stress in ways such as meditation, breathing exercises and muscle relaxation</a:t>
            </a:r>
          </a:p>
          <a:p>
            <a:pPr marL="0" indent="0">
              <a:buNone/>
            </a:pPr>
            <a:endParaRPr lang="en-US" dirty="0"/>
          </a:p>
          <a:p>
            <a:pPr marL="0" indent="0">
              <a:buNone/>
            </a:pPr>
            <a:r>
              <a:rPr lang="en-US" sz="1100" dirty="0"/>
              <a:t>Document Released: 07/26/2019 Document Revised: 07/26/2019 Document Reviewed: 07/26/2019 Elsevier Interactive Patient Education © 2020 Elsevier Inc.</a:t>
            </a:r>
          </a:p>
        </p:txBody>
      </p:sp>
      <p:pic>
        <p:nvPicPr>
          <p:cNvPr id="5" name="Picture 4" descr="A bowl of cereal with fruits">
            <a:extLst>
              <a:ext uri="{FF2B5EF4-FFF2-40B4-BE49-F238E27FC236}">
                <a16:creationId xmlns:a16="http://schemas.microsoft.com/office/drawing/2014/main" id="{FDCDC58E-35E0-754B-B211-67E58185DF38}"/>
              </a:ext>
            </a:extLst>
          </p:cNvPr>
          <p:cNvPicPr>
            <a:picLocks noChangeAspect="1"/>
          </p:cNvPicPr>
          <p:nvPr/>
        </p:nvPicPr>
        <p:blipFill>
          <a:blip r:embed="rId3"/>
          <a:stretch>
            <a:fillRect/>
          </a:stretch>
        </p:blipFill>
        <p:spPr>
          <a:xfrm>
            <a:off x="8930027" y="2043952"/>
            <a:ext cx="2898903" cy="2070847"/>
          </a:xfrm>
          <a:prstGeom prst="rect">
            <a:avLst/>
          </a:prstGeom>
        </p:spPr>
      </p:pic>
    </p:spTree>
    <p:extLst>
      <p:ext uri="{BB962C8B-B14F-4D97-AF65-F5344CB8AC3E}">
        <p14:creationId xmlns:p14="http://schemas.microsoft.com/office/powerpoint/2010/main" val="654513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E6334-AF34-4B50-AC70-913E4B2F86BA}"/>
              </a:ext>
            </a:extLst>
          </p:cNvPr>
          <p:cNvSpPr>
            <a:spLocks noGrp="1"/>
          </p:cNvSpPr>
          <p:nvPr>
            <p:ph type="title"/>
          </p:nvPr>
        </p:nvSpPr>
        <p:spPr/>
        <p:txBody>
          <a:bodyPr>
            <a:normAutofit fontScale="90000"/>
          </a:bodyPr>
          <a:lstStyle/>
          <a:p>
            <a:r>
              <a:rPr lang="en-US" dirty="0"/>
              <a:t>Take Action </a:t>
            </a:r>
          </a:p>
        </p:txBody>
      </p:sp>
      <p:sp>
        <p:nvSpPr>
          <p:cNvPr id="3" name="Content Placeholder 2">
            <a:extLst>
              <a:ext uri="{FF2B5EF4-FFF2-40B4-BE49-F238E27FC236}">
                <a16:creationId xmlns:a16="http://schemas.microsoft.com/office/drawing/2014/main" id="{C606088C-FA7B-4B5D-915B-B41ABB0F952E}"/>
              </a:ext>
            </a:extLst>
          </p:cNvPr>
          <p:cNvSpPr>
            <a:spLocks noGrp="1"/>
          </p:cNvSpPr>
          <p:nvPr>
            <p:ph idx="1"/>
          </p:nvPr>
        </p:nvSpPr>
        <p:spPr>
          <a:xfrm>
            <a:off x="677334" y="1930399"/>
            <a:ext cx="7580862" cy="4002567"/>
          </a:xfrm>
        </p:spPr>
        <p:txBody>
          <a:bodyPr>
            <a:normAutofit fontScale="92500" lnSpcReduction="10000"/>
          </a:bodyPr>
          <a:lstStyle/>
          <a:p>
            <a:pPr marL="342900" marR="0" lvl="0" indent="-342900" algn="l" defTabSz="457200" rtl="0" eaLnBrk="1" fontAlgn="auto" latinLnBrk="0" hangingPunct="1">
              <a:lnSpc>
                <a:spcPct val="100000"/>
              </a:lnSpc>
              <a:spcBef>
                <a:spcPts val="1000"/>
              </a:spcBef>
              <a:spcAft>
                <a:spcPts val="0"/>
              </a:spcAft>
              <a:buSzPct val="80000"/>
              <a:buFont typeface="Wingdings 3" charset="2"/>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Sepsis is a medical emergency. If you think you or a loved one has sepsis, contact your doctor or medical provider, call 911 or go to the nearest emergency room. Tell the medical provider that you are concerned this may be sepsis. You may even want to bring this brochure with you to help describe the symptoms.</a:t>
            </a:r>
          </a:p>
          <a:p>
            <a:pPr marL="342900" marR="0" lvl="0" indent="-342900" algn="l" defTabSz="457200" rtl="0" eaLnBrk="1" fontAlgn="auto" latinLnBrk="0" hangingPunct="1">
              <a:lnSpc>
                <a:spcPct val="100000"/>
              </a:lnSpc>
              <a:spcBef>
                <a:spcPts val="1000"/>
              </a:spcBef>
              <a:spcAft>
                <a:spcPts val="0"/>
              </a:spcAft>
              <a:buSzPct val="80000"/>
              <a:buFont typeface="Wingdings 3" charset="2"/>
              <a:buChar char=""/>
              <a:tabLst/>
              <a:defRPr/>
            </a:pP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SzPct val="80000"/>
              <a:buFont typeface="Wingdings 3" charset="2"/>
              <a:buChar char=""/>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REMEMBER: </a:t>
            </a:r>
          </a:p>
          <a:p>
            <a:pPr lvl="1" indent="-342900">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REPORT symptoms</a:t>
            </a:r>
          </a:p>
          <a:p>
            <a:pPr lvl="1" indent="-342900">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lang="en-US" sz="2200" dirty="0">
                <a:solidFill>
                  <a:srgbClr val="000000"/>
                </a:solidFill>
              </a:rPr>
              <a:t> </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RECEIVE treatment </a:t>
            </a:r>
          </a:p>
          <a:p>
            <a:pPr lvl="1" indent="-342900">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RECOVER quickly</a:t>
            </a:r>
          </a:p>
          <a:p>
            <a:pPr marL="0" indent="0">
              <a:buNone/>
            </a:pPr>
            <a:endParaRPr lang="en-US" dirty="0"/>
          </a:p>
        </p:txBody>
      </p:sp>
      <p:pic>
        <p:nvPicPr>
          <p:cNvPr id="5" name="Picture 4" descr="Police car red lights in night time">
            <a:extLst>
              <a:ext uri="{FF2B5EF4-FFF2-40B4-BE49-F238E27FC236}">
                <a16:creationId xmlns:a16="http://schemas.microsoft.com/office/drawing/2014/main" id="{DE855535-C4D9-EA4D-8FA2-1EC8C9B60AD8}"/>
              </a:ext>
            </a:extLst>
          </p:cNvPr>
          <p:cNvPicPr>
            <a:picLocks noChangeAspect="1"/>
          </p:cNvPicPr>
          <p:nvPr/>
        </p:nvPicPr>
        <p:blipFill>
          <a:blip r:embed="rId3"/>
          <a:stretch>
            <a:fillRect/>
          </a:stretch>
        </p:blipFill>
        <p:spPr>
          <a:xfrm>
            <a:off x="8258196" y="1930399"/>
            <a:ext cx="3728727" cy="2672740"/>
          </a:xfrm>
          <a:prstGeom prst="rect">
            <a:avLst/>
          </a:prstGeom>
        </p:spPr>
      </p:pic>
    </p:spTree>
    <p:extLst>
      <p:ext uri="{BB962C8B-B14F-4D97-AF65-F5344CB8AC3E}">
        <p14:creationId xmlns:p14="http://schemas.microsoft.com/office/powerpoint/2010/main" val="181759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03A3-2559-4ACB-9126-F3D94289D38C}"/>
              </a:ext>
            </a:extLst>
          </p:cNvPr>
          <p:cNvSpPr>
            <a:spLocks noGrp="1"/>
          </p:cNvSpPr>
          <p:nvPr>
            <p:ph type="title"/>
          </p:nvPr>
        </p:nvSpPr>
        <p:spPr>
          <a:xfrm>
            <a:off x="793081" y="914558"/>
            <a:ext cx="3721046" cy="964557"/>
          </a:xfrm>
        </p:spPr>
        <p:txBody>
          <a:bodyPr>
            <a:normAutofit fontScale="90000"/>
          </a:bodyPr>
          <a:lstStyle/>
          <a:p>
            <a:pPr algn="ctr"/>
            <a:r>
              <a:rPr lang="en-US" sz="5400" dirty="0"/>
              <a:t>Sepsis Recap</a:t>
            </a:r>
          </a:p>
        </p:txBody>
      </p:sp>
      <p:pic>
        <p:nvPicPr>
          <p:cNvPr id="3" name="Picture 2">
            <a:extLst>
              <a:ext uri="{FF2B5EF4-FFF2-40B4-BE49-F238E27FC236}">
                <a16:creationId xmlns:a16="http://schemas.microsoft.com/office/drawing/2014/main" id="{FDEAEC08-B798-4008-B549-CFC5C53B3F93}"/>
              </a:ext>
            </a:extLst>
          </p:cNvPr>
          <p:cNvPicPr>
            <a:picLocks noChangeAspect="1"/>
          </p:cNvPicPr>
          <p:nvPr/>
        </p:nvPicPr>
        <p:blipFill>
          <a:blip r:embed="rId3"/>
          <a:stretch>
            <a:fillRect/>
          </a:stretch>
        </p:blipFill>
        <p:spPr>
          <a:xfrm>
            <a:off x="4823822" y="914558"/>
            <a:ext cx="4351709" cy="5943441"/>
          </a:xfrm>
          <a:prstGeom prst="rect">
            <a:avLst/>
          </a:prstGeom>
        </p:spPr>
      </p:pic>
    </p:spTree>
    <p:extLst>
      <p:ext uri="{BB962C8B-B14F-4D97-AF65-F5344CB8AC3E}">
        <p14:creationId xmlns:p14="http://schemas.microsoft.com/office/powerpoint/2010/main" val="206688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F68F-24FD-42D5-9B5F-2BE4D06C8582}"/>
              </a:ext>
            </a:extLst>
          </p:cNvPr>
          <p:cNvSpPr>
            <a:spLocks noGrp="1"/>
          </p:cNvSpPr>
          <p:nvPr>
            <p:ph type="title"/>
          </p:nvPr>
        </p:nvSpPr>
        <p:spPr/>
        <p:txBody>
          <a:bodyPr>
            <a:normAutofit fontScale="90000"/>
          </a:bodyPr>
          <a:lstStyle/>
          <a:p>
            <a:r>
              <a:rPr lang="en-US" dirty="0"/>
              <a:t>Resources</a:t>
            </a:r>
          </a:p>
        </p:txBody>
      </p:sp>
      <p:sp>
        <p:nvSpPr>
          <p:cNvPr id="4" name="Content Placeholder 2">
            <a:extLst>
              <a:ext uri="{FF2B5EF4-FFF2-40B4-BE49-F238E27FC236}">
                <a16:creationId xmlns:a16="http://schemas.microsoft.com/office/drawing/2014/main" id="{63F0DC34-883B-4D4B-800D-C7961A974BCF}"/>
              </a:ext>
            </a:extLst>
          </p:cNvPr>
          <p:cNvSpPr>
            <a:spLocks noGrp="1"/>
          </p:cNvSpPr>
          <p:nvPr>
            <p:ph idx="1"/>
          </p:nvPr>
        </p:nvSpPr>
        <p:spPr>
          <a:xfrm>
            <a:off x="677863" y="1733631"/>
            <a:ext cx="9357388" cy="4204182"/>
          </a:xfrm>
        </p:spPr>
        <p:txBody>
          <a:bodyPr vert="horz" lIns="91440" tIns="45720" rIns="91440" bIns="45720" rtlCol="0">
            <a:noAutofit/>
          </a:bodyPr>
          <a:lstStyle/>
          <a:p>
            <a:pPr marR="0" lvl="0" algn="l" defTabSz="457200" rtl="0" eaLnBrk="1" fontAlgn="auto" latinLnBrk="0" hangingPunct="1">
              <a:lnSpc>
                <a:spcPct val="100000"/>
              </a:lnSpc>
              <a:spcBef>
                <a:spcPts val="0"/>
              </a:spcBef>
              <a:spcAft>
                <a:spcPts val="600"/>
              </a:spcAft>
              <a:buSzPct val="80000"/>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http://www.njha.com/CQI/njtools/sepsis/</a:t>
            </a: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R="0" lvl="0" algn="l" defTabSz="457200" rtl="0" eaLnBrk="1" fontAlgn="auto" latinLnBrk="0" hangingPunct="1">
              <a:lnSpc>
                <a:spcPct val="100000"/>
              </a:lnSpc>
              <a:spcBef>
                <a:spcPts val="0"/>
              </a:spcBef>
              <a:spcAft>
                <a:spcPts val="600"/>
              </a:spcAft>
              <a:buSzPct val="80000"/>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http://www.njha.com/CQI/njtools/sepsis/ob-sepsis/</a:t>
            </a: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R="0" lvl="0" algn="l" defTabSz="457200" rtl="0" eaLnBrk="1" fontAlgn="auto" latinLnBrk="0" hangingPunct="1">
              <a:lnSpc>
                <a:spcPct val="100000"/>
              </a:lnSpc>
              <a:spcBef>
                <a:spcPts val="0"/>
              </a:spcBef>
              <a:spcAft>
                <a:spcPts val="600"/>
              </a:spcAft>
              <a:buSzPct val="80000"/>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NJHA Toolkit for Post-Acute Care Settings</a:t>
            </a: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R="0" lvl="0" algn="l" defTabSz="457200" rtl="0" eaLnBrk="1" fontAlgn="auto" latinLnBrk="0" hangingPunct="1">
              <a:lnSpc>
                <a:spcPct val="100000"/>
              </a:lnSpc>
              <a:spcBef>
                <a:spcPts val="0"/>
              </a:spcBef>
              <a:spcAft>
                <a:spcPts val="600"/>
              </a:spcAft>
              <a:buSzPct val="80000"/>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NJHA Sepsis Patient Education</a:t>
            </a: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R="0" lvl="0" algn="l" defTabSz="457200" rtl="0" eaLnBrk="1" fontAlgn="auto" latinLnBrk="0" hangingPunct="1">
              <a:lnSpc>
                <a:spcPct val="100000"/>
              </a:lnSpc>
              <a:spcBef>
                <a:spcPts val="0"/>
              </a:spcBef>
              <a:spcAft>
                <a:spcPts val="600"/>
              </a:spcAft>
              <a:buSzPct val="80000"/>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hlinkClick r:id="rId6">
                  <a:extLst>
                    <a:ext uri="{A12FA001-AC4F-418D-AE19-62706E023703}">
                      <ahyp:hlinkClr xmlns:ahyp="http://schemas.microsoft.com/office/drawing/2018/hyperlinkcolor" val="tx"/>
                    </a:ext>
                  </a:extLst>
                </a:hlinkClick>
              </a:rPr>
              <a:t>NJHA Sepsis Patient Education (Spanish)</a:t>
            </a: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R="0" lvl="0" algn="l" defTabSz="457200" rtl="0" eaLnBrk="1" fontAlgn="auto" latinLnBrk="0" hangingPunct="1">
              <a:lnSpc>
                <a:spcPct val="100000"/>
              </a:lnSpc>
              <a:spcBef>
                <a:spcPts val="0"/>
              </a:spcBef>
              <a:spcAft>
                <a:spcPts val="600"/>
              </a:spcAft>
              <a:buSzPct val="80000"/>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hlinkClick r:id="rId7">
                  <a:extLst>
                    <a:ext uri="{A12FA001-AC4F-418D-AE19-62706E023703}">
                      <ahyp:hlinkClr xmlns:ahyp="http://schemas.microsoft.com/office/drawing/2018/hyperlinkcolor" val="tx"/>
                    </a:ext>
                  </a:extLst>
                </a:hlinkClick>
              </a:rPr>
              <a:t>Surviving Sepsis Campaign</a:t>
            </a: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R="0" lvl="1" algn="l" defTabSz="457200" rtl="0" eaLnBrk="1" fontAlgn="auto" latinLnBrk="0" hangingPunct="1">
              <a:lnSpc>
                <a:spcPct val="100000"/>
              </a:lnSpc>
              <a:spcBef>
                <a:spcPts val="0"/>
              </a:spcBef>
              <a:spcAft>
                <a:spcPts val="600"/>
              </a:spcAft>
              <a:buSzPct val="80000"/>
              <a:tabLst/>
              <a:defRPr/>
            </a:pPr>
            <a:r>
              <a:rPr kumimoji="0" lang="en-US" sz="1800" b="0" i="0" u="none" strike="noStrike" kern="1200" cap="none" spc="0" normalizeH="0" baseline="0" noProof="0" dirty="0">
                <a:ln>
                  <a:noFill/>
                </a:ln>
                <a:solidFill>
                  <a:srgbClr val="002060"/>
                </a:solidFill>
                <a:effectLst/>
                <a:uLnTx/>
                <a:uFillTx/>
                <a:latin typeface="Trebuchet MS" panose="020B0603020202020204"/>
                <a:ea typeface="+mn-ea"/>
                <a:cs typeface="+mn-cs"/>
                <a:hlinkClick r:id="rId8">
                  <a:extLst>
                    <a:ext uri="{A12FA001-AC4F-418D-AE19-62706E023703}">
                      <ahyp:hlinkClr xmlns:ahyp="http://schemas.microsoft.com/office/drawing/2018/hyperlinkcolor" val="tx"/>
                    </a:ext>
                  </a:extLst>
                </a:hlinkClick>
              </a:rPr>
              <a:t>Educational resources</a:t>
            </a:r>
            <a:endParaRPr kumimoji="0" lang="en-US" sz="1800" b="0" i="0" u="none" strike="noStrike" kern="1200" cap="none" spc="0" normalizeH="0" baseline="0" noProof="0" dirty="0">
              <a:ln>
                <a:noFill/>
              </a:ln>
              <a:solidFill>
                <a:srgbClr val="002060"/>
              </a:solidFill>
              <a:effectLst/>
              <a:uLnTx/>
              <a:uFillTx/>
              <a:latin typeface="Trebuchet MS" panose="020B0603020202020204"/>
              <a:ea typeface="+mn-ea"/>
              <a:cs typeface="+mn-cs"/>
            </a:endParaRPr>
          </a:p>
          <a:p>
            <a:pPr marR="0" lvl="0" algn="l" defTabSz="457200" rtl="0" eaLnBrk="1" fontAlgn="auto" latinLnBrk="0" hangingPunct="1">
              <a:lnSpc>
                <a:spcPct val="100000"/>
              </a:lnSpc>
              <a:spcBef>
                <a:spcPts val="0"/>
              </a:spcBef>
              <a:spcAft>
                <a:spcPts val="600"/>
              </a:spcAft>
              <a:buSzPct val="80000"/>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hlinkClick r:id="rId9">
                  <a:extLst>
                    <a:ext uri="{A12FA001-AC4F-418D-AE19-62706E023703}">
                      <ahyp:hlinkClr xmlns:ahyp="http://schemas.microsoft.com/office/drawing/2018/hyperlinkcolor" val="tx"/>
                    </a:ext>
                  </a:extLst>
                </a:hlinkClick>
              </a:rPr>
              <a:t>Sepsis Alliance</a:t>
            </a: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R="0" lvl="1" algn="l" defTabSz="457200" rtl="0" eaLnBrk="1" fontAlgn="auto" latinLnBrk="0" hangingPunct="1">
              <a:lnSpc>
                <a:spcPct val="100000"/>
              </a:lnSpc>
              <a:spcBef>
                <a:spcPts val="0"/>
              </a:spcBef>
              <a:spcAft>
                <a:spcPts val="600"/>
              </a:spcAft>
              <a:buSzPct val="80000"/>
              <a:tabLst/>
              <a:defRPr/>
            </a:pPr>
            <a:r>
              <a:rPr kumimoji="0" lang="en-US" sz="1800" b="0" i="0" u="none" strike="noStrike" kern="1200" cap="none" spc="0" normalizeH="0" baseline="0" noProof="0" dirty="0">
                <a:ln>
                  <a:noFill/>
                </a:ln>
                <a:solidFill>
                  <a:srgbClr val="002060"/>
                </a:solidFill>
                <a:effectLst/>
                <a:uLnTx/>
                <a:uFillTx/>
                <a:latin typeface="Trebuchet MS" panose="020B0603020202020204"/>
                <a:ea typeface="+mn-ea"/>
                <a:cs typeface="+mn-cs"/>
                <a:hlinkClick r:id="rId10">
                  <a:extLst>
                    <a:ext uri="{A12FA001-AC4F-418D-AE19-62706E023703}">
                      <ahyp:hlinkClr xmlns:ahyp="http://schemas.microsoft.com/office/drawing/2018/hyperlinkcolor" val="tx"/>
                    </a:ext>
                  </a:extLst>
                </a:hlinkClick>
              </a:rPr>
              <a:t>Patient and family resources</a:t>
            </a:r>
            <a:endParaRPr kumimoji="0" lang="en-US" sz="1800" b="0" i="0" u="none" strike="noStrike" kern="1200" cap="none" spc="0" normalizeH="0" baseline="0" noProof="0" dirty="0">
              <a:ln>
                <a:noFill/>
              </a:ln>
              <a:solidFill>
                <a:srgbClr val="002060"/>
              </a:solidFill>
              <a:effectLst/>
              <a:uLnTx/>
              <a:uFillTx/>
              <a:latin typeface="Trebuchet MS" panose="020B0603020202020204"/>
              <a:ea typeface="+mn-ea"/>
              <a:cs typeface="+mn-cs"/>
            </a:endParaRPr>
          </a:p>
          <a:p>
            <a:pPr marR="0" lvl="1" algn="l" defTabSz="457200" rtl="0" eaLnBrk="1" fontAlgn="auto" latinLnBrk="0" hangingPunct="1">
              <a:lnSpc>
                <a:spcPct val="100000"/>
              </a:lnSpc>
              <a:spcBef>
                <a:spcPts val="0"/>
              </a:spcBef>
              <a:spcAft>
                <a:spcPts val="600"/>
              </a:spcAft>
              <a:buSzPct val="80000"/>
              <a:tabLst/>
              <a:defRPr/>
            </a:pPr>
            <a:r>
              <a:rPr kumimoji="0" lang="en-US" sz="1800" b="0" i="0" u="none" strike="noStrike" kern="1200" cap="none" spc="0" normalizeH="0" baseline="0" noProof="0" dirty="0">
                <a:ln>
                  <a:noFill/>
                </a:ln>
                <a:solidFill>
                  <a:srgbClr val="002060"/>
                </a:solidFill>
                <a:effectLst/>
                <a:uLnTx/>
                <a:uFillTx/>
                <a:latin typeface="Trebuchet MS" panose="020B0603020202020204"/>
                <a:ea typeface="+mn-ea"/>
                <a:cs typeface="+mn-cs"/>
                <a:hlinkClick r:id="rId11">
                  <a:extLst>
                    <a:ext uri="{A12FA001-AC4F-418D-AE19-62706E023703}">
                      <ahyp:hlinkClr xmlns:ahyp="http://schemas.microsoft.com/office/drawing/2018/hyperlinkcolor" val="tx"/>
                    </a:ext>
                  </a:extLst>
                </a:hlinkClick>
              </a:rPr>
              <a:t>Educational resources for Spanish-speaking patients and families</a:t>
            </a:r>
            <a:endParaRPr kumimoji="0" lang="en-US" sz="1800" b="0" i="0" u="none" strike="noStrike" kern="1200" cap="none" spc="0" normalizeH="0" baseline="0" noProof="0" dirty="0">
              <a:ln>
                <a:noFill/>
              </a:ln>
              <a:solidFill>
                <a:srgbClr val="002060"/>
              </a:solidFill>
              <a:effectLst/>
              <a:uLnTx/>
              <a:uFillTx/>
              <a:latin typeface="Trebuchet MS" panose="020B0603020202020204"/>
              <a:ea typeface="+mn-ea"/>
              <a:cs typeface="+mn-cs"/>
            </a:endParaRPr>
          </a:p>
          <a:p>
            <a:pPr marR="0" lvl="0" algn="l" defTabSz="457200" rtl="0" eaLnBrk="1" fontAlgn="auto" latinLnBrk="0" hangingPunct="1">
              <a:lnSpc>
                <a:spcPct val="100000"/>
              </a:lnSpc>
              <a:spcBef>
                <a:spcPts val="0"/>
              </a:spcBef>
              <a:spcAft>
                <a:spcPts val="600"/>
              </a:spcAft>
              <a:buSzPct val="80000"/>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hlinkClick r:id="rId12">
                  <a:extLst>
                    <a:ext uri="{A12FA001-AC4F-418D-AE19-62706E023703}">
                      <ahyp:hlinkClr xmlns:ahyp="http://schemas.microsoft.com/office/drawing/2018/hyperlinkcolor" val="tx"/>
                    </a:ext>
                  </a:extLst>
                </a:hlinkClick>
              </a:rPr>
              <a:t>Surviving Sepsis Campaign: International Guidelines for Management of Severe Sepsis and Septic Shock: 2016</a:t>
            </a: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R="0" lvl="0" algn="l" defTabSz="457200" rtl="0" eaLnBrk="1" fontAlgn="auto" latinLnBrk="0" hangingPunct="1">
              <a:lnSpc>
                <a:spcPct val="100000"/>
              </a:lnSpc>
              <a:spcBef>
                <a:spcPts val="0"/>
              </a:spcBef>
              <a:spcAft>
                <a:spcPts val="600"/>
              </a:spcAft>
              <a:buSzPct val="80000"/>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hlinkClick r:id="rId13">
                  <a:extLst>
                    <a:ext uri="{A12FA001-AC4F-418D-AE19-62706E023703}">
                      <ahyp:hlinkClr xmlns:ahyp="http://schemas.microsoft.com/office/drawing/2018/hyperlinkcolor" val="tx"/>
                    </a:ext>
                  </a:extLst>
                </a:hlinkClick>
              </a:rPr>
              <a:t>Centers for Disease Control and Prevention Sepsis Information</a:t>
            </a: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indent="0">
              <a:spcBef>
                <a:spcPts val="0"/>
              </a:spcBef>
              <a:spcAft>
                <a:spcPts val="600"/>
              </a:spcAft>
              <a:buNone/>
            </a:pPr>
            <a:endParaRPr lang="en-US" sz="1600" dirty="0">
              <a:solidFill>
                <a:srgbClr val="002060"/>
              </a:solidFill>
              <a:latin typeface="Arial" panose="020B0604020202020204" pitchFamily="34" charset="0"/>
            </a:endParaRPr>
          </a:p>
        </p:txBody>
      </p:sp>
    </p:spTree>
    <p:extLst>
      <p:ext uri="{BB962C8B-B14F-4D97-AF65-F5344CB8AC3E}">
        <p14:creationId xmlns:p14="http://schemas.microsoft.com/office/powerpoint/2010/main" val="528930437"/>
      </p:ext>
    </p:extLst>
  </p:cSld>
  <p:clrMapOvr>
    <a:masterClrMapping/>
  </p:clrMapOvr>
</p:sld>
</file>

<file path=ppt/theme/theme1.xml><?xml version="1.0" encoding="utf-8"?>
<a:theme xmlns:a="http://schemas.openxmlformats.org/drawingml/2006/main" name="2_Facet">
  <a:themeElements>
    <a:clrScheme name="Custom 2">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{85B43002-D1BB-4742-AA6C-F73B7655FB48}tf10001060</Template>
  <TotalTime>2839</TotalTime>
  <Words>545</Words>
  <Application>Microsoft Office PowerPoint</Application>
  <PresentationFormat>Widescreen</PresentationFormat>
  <Paragraphs>64</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Narrow</vt:lpstr>
      <vt:lpstr>Calibri</vt:lpstr>
      <vt:lpstr>Trebuchet MS</vt:lpstr>
      <vt:lpstr>Wingdings</vt:lpstr>
      <vt:lpstr>Wingdings 3</vt:lpstr>
      <vt:lpstr>2_Facet</vt:lpstr>
      <vt:lpstr>PowerPoint Presentation</vt:lpstr>
      <vt:lpstr>Background</vt:lpstr>
      <vt:lpstr>Background</vt:lpstr>
      <vt:lpstr>Background</vt:lpstr>
      <vt:lpstr>Signs and Symptoms</vt:lpstr>
      <vt:lpstr>Sepsis Self-Management</vt:lpstr>
      <vt:lpstr>Take Action </vt:lpstr>
      <vt:lpstr>Sepsis Recap</vt:lpstr>
      <vt:lpstr>Resources</vt:lpstr>
      <vt:lpstr>PowerPoint Presentation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dc:title>
  <dc:creator>Microsoft Office User</dc:creator>
  <cp:lastModifiedBy>Hena Bajaj</cp:lastModifiedBy>
  <cp:revision>59</cp:revision>
  <dcterms:created xsi:type="dcterms:W3CDTF">2020-08-20T17:17:41Z</dcterms:created>
  <dcterms:modified xsi:type="dcterms:W3CDTF">2022-01-25T19:23:17Z</dcterms:modified>
</cp:coreProperties>
</file>