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 id="2147483692" r:id="rId2"/>
  </p:sldMasterIdLst>
  <p:notesMasterIdLst>
    <p:notesMasterId r:id="rId26"/>
  </p:notesMasterIdLst>
  <p:sldIdLst>
    <p:sldId id="258" r:id="rId3"/>
    <p:sldId id="259" r:id="rId4"/>
    <p:sldId id="260" r:id="rId5"/>
    <p:sldId id="276" r:id="rId6"/>
    <p:sldId id="285" r:id="rId7"/>
    <p:sldId id="261" r:id="rId8"/>
    <p:sldId id="272" r:id="rId9"/>
    <p:sldId id="262" r:id="rId10"/>
    <p:sldId id="277" r:id="rId11"/>
    <p:sldId id="284" r:id="rId12"/>
    <p:sldId id="273" r:id="rId13"/>
    <p:sldId id="274" r:id="rId14"/>
    <p:sldId id="279" r:id="rId15"/>
    <p:sldId id="275" r:id="rId16"/>
    <p:sldId id="280" r:id="rId17"/>
    <p:sldId id="281" r:id="rId18"/>
    <p:sldId id="282" r:id="rId19"/>
    <p:sldId id="263" r:id="rId20"/>
    <p:sldId id="264" r:id="rId21"/>
    <p:sldId id="265" r:id="rId22"/>
    <p:sldId id="266" r:id="rId23"/>
    <p:sldId id="26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resa Edelstein" initials="TE" lastIdx="15" clrIdx="0">
    <p:extLst>
      <p:ext uri="{19B8F6BF-5375-455C-9EA6-DF929625EA0E}">
        <p15:presenceInfo xmlns:p15="http://schemas.microsoft.com/office/powerpoint/2012/main" userId="S-1-5-21-1406889407-131533285-1844936127-1287" providerId="AD"/>
      </p:ext>
    </p:extLst>
  </p:cmAuthor>
  <p:cmAuthor id="2" name="Sandy Cayo" initials="SC" lastIdx="3" clrIdx="1">
    <p:extLst>
      <p:ext uri="{19B8F6BF-5375-455C-9EA6-DF929625EA0E}">
        <p15:presenceInfo xmlns:p15="http://schemas.microsoft.com/office/powerpoint/2012/main" userId="S::SCayo@njha.com::52e59e9d-b6b0-4cd9-9c36-1308cc543f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D9A"/>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1"/>
    <p:restoredTop sz="95707"/>
  </p:normalViewPr>
  <p:slideViewPr>
    <p:cSldViewPr snapToGrid="0" snapToObjects="1">
      <p:cViewPr varScale="1">
        <p:scale>
          <a:sx n="42" d="100"/>
          <a:sy n="42" d="100"/>
        </p:scale>
        <p:origin x="60" y="666"/>
      </p:cViewPr>
      <p:guideLst/>
    </p:cSldViewPr>
  </p:slideViewPr>
  <p:notesTextViewPr>
    <p:cViewPr>
      <p:scale>
        <a:sx n="1" d="1"/>
        <a:sy n="1" d="1"/>
      </p:scale>
      <p:origin x="0" y="0"/>
    </p:cViewPr>
  </p:notesTextViewPr>
  <p:notesViewPr>
    <p:cSldViewPr snapToGrid="0" snapToObjects="1">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3FE43-0A01-574D-BEAB-68592F89D403}"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41A804-D252-B84A-BFF7-6CAAFFE2A23D}" type="slidenum">
              <a:rPr lang="en-US" smtClean="0"/>
              <a:t>‹#›</a:t>
            </a:fld>
            <a:endParaRPr lang="en-US"/>
          </a:p>
        </p:txBody>
      </p:sp>
    </p:spTree>
    <p:extLst>
      <p:ext uri="{BB962C8B-B14F-4D97-AF65-F5344CB8AC3E}">
        <p14:creationId xmlns:p14="http://schemas.microsoft.com/office/powerpoint/2010/main" val="240545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https://www.cdc.gov/vaccines/pandemic-guidance/index.html</a:t>
            </a:r>
          </a:p>
        </p:txBody>
      </p:sp>
      <p:sp>
        <p:nvSpPr>
          <p:cNvPr id="4" name="Slide Number Placeholder 3"/>
          <p:cNvSpPr>
            <a:spLocks noGrp="1"/>
          </p:cNvSpPr>
          <p:nvPr>
            <p:ph type="sldNum" sz="quarter" idx="5"/>
          </p:nvPr>
        </p:nvSpPr>
        <p:spPr/>
        <p:txBody>
          <a:bodyPr/>
          <a:lstStyle/>
          <a:p>
            <a:fld id="{CF41A804-D252-B84A-BFF7-6CAAFFE2A23D}" type="slidenum">
              <a:rPr lang="en-US" smtClean="0"/>
              <a:t>7</a:t>
            </a:fld>
            <a:endParaRPr lang="en-US"/>
          </a:p>
        </p:txBody>
      </p:sp>
    </p:spTree>
    <p:extLst>
      <p:ext uri="{BB962C8B-B14F-4D97-AF65-F5344CB8AC3E}">
        <p14:creationId xmlns:p14="http://schemas.microsoft.com/office/powerpoint/2010/main" val="156028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41A804-D252-B84A-BFF7-6CAAFFE2A23D}" type="slidenum">
              <a:rPr lang="en-US" smtClean="0"/>
              <a:t>10</a:t>
            </a:fld>
            <a:endParaRPr lang="en-US"/>
          </a:p>
        </p:txBody>
      </p:sp>
    </p:spTree>
    <p:extLst>
      <p:ext uri="{BB962C8B-B14F-4D97-AF65-F5344CB8AC3E}">
        <p14:creationId xmlns:p14="http://schemas.microsoft.com/office/powerpoint/2010/main" val="287904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2D6D9A"/>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pic>
        <p:nvPicPr>
          <p:cNvPr id="30" name="Picture 29" descr="New Jersey Hospital Association logo." title="NJHA New Jersey Hospital Association To Health!">
            <a:extLst>
              <a:ext uri="{FF2B5EF4-FFF2-40B4-BE49-F238E27FC236}">
                <a16:creationId xmlns:a16="http://schemas.microsoft.com/office/drawing/2014/main" xmlns="" id="{59B5B1DC-79C1-EB4A-BEE6-A882D995CC9D}"/>
              </a:ext>
            </a:extLst>
          </p:cNvPr>
          <p:cNvPicPr>
            <a:picLocks noChangeAspect="1"/>
          </p:cNvPicPr>
          <p:nvPr userDrawn="1"/>
        </p:nvPicPr>
        <p:blipFill>
          <a:blip r:embed="rId2"/>
          <a:stretch>
            <a:fillRect/>
          </a:stretch>
        </p:blipFill>
        <p:spPr>
          <a:xfrm>
            <a:off x="448733" y="5910645"/>
            <a:ext cx="1179383" cy="651176"/>
          </a:xfrm>
          <a:prstGeom prst="rect">
            <a:avLst/>
          </a:prstGeom>
        </p:spPr>
      </p:pic>
      <p:pic>
        <p:nvPicPr>
          <p:cNvPr id="5" name="Picture 4">
            <a:extLst>
              <a:ext uri="{FF2B5EF4-FFF2-40B4-BE49-F238E27FC236}">
                <a16:creationId xmlns:a16="http://schemas.microsoft.com/office/drawing/2014/main" xmlns="" id="{B71ECF54-D635-9943-B234-7FB463F4F738}"/>
              </a:ext>
            </a:extLst>
          </p:cNvPr>
          <p:cNvPicPr>
            <a:picLocks noChangeAspect="1"/>
          </p:cNvPicPr>
          <p:nvPr userDrawn="1"/>
        </p:nvPicPr>
        <p:blipFill>
          <a:blip r:embed="rId3"/>
          <a:stretch>
            <a:fillRect/>
          </a:stretch>
        </p:blipFill>
        <p:spPr>
          <a:xfrm>
            <a:off x="1781140" y="6205560"/>
            <a:ext cx="4594260" cy="511684"/>
          </a:xfrm>
          <a:prstGeom prst="rect">
            <a:avLst/>
          </a:prstGeom>
        </p:spPr>
      </p:pic>
    </p:spTree>
    <p:extLst>
      <p:ext uri="{BB962C8B-B14F-4D97-AF65-F5344CB8AC3E}">
        <p14:creationId xmlns:p14="http://schemas.microsoft.com/office/powerpoint/2010/main" val="45488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168400"/>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366490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470400"/>
            <a:ext cx="8596668" cy="1029094"/>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2D6D9A"/>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2D6D9A"/>
                </a:solidFill>
                <a:effectLst/>
                <a:latin typeface="Arial"/>
              </a:rPr>
              <a:t>”</a:t>
            </a:r>
          </a:p>
        </p:txBody>
      </p:sp>
    </p:spTree>
    <p:extLst>
      <p:ext uri="{BB962C8B-B14F-4D97-AF65-F5344CB8AC3E}">
        <p14:creationId xmlns:p14="http://schemas.microsoft.com/office/powerpoint/2010/main" val="2707067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124052"/>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2209152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073252"/>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2D6D9A"/>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2D6D9A"/>
                </a:solidFill>
                <a:effectLst/>
                <a:latin typeface="Arial"/>
              </a:rPr>
              <a:t>”</a:t>
            </a:r>
          </a:p>
        </p:txBody>
      </p:sp>
    </p:spTree>
    <p:extLst>
      <p:ext uri="{BB962C8B-B14F-4D97-AF65-F5344CB8AC3E}">
        <p14:creationId xmlns:p14="http://schemas.microsoft.com/office/powerpoint/2010/main" val="534692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rgbClr val="2D6D9A"/>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035152"/>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3094857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B433B-1181-2248-83F6-B2E6D1DB1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FEC9B7C-11AB-DB47-B43D-25BF09B663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1146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44BAC3-0351-EC43-9FA0-0CABF4926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46FECB3-ECDE-AC41-8997-EF9B225E0F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xmlns="" id="{497BF390-7FE8-B349-B1E0-23FFEA1E3BD2}"/>
              </a:ext>
            </a:extLst>
          </p:cNvPr>
          <p:cNvSpPr>
            <a:spLocks noGrp="1"/>
          </p:cNvSpPr>
          <p:nvPr>
            <p:ph type="ftr" sz="quarter" idx="3"/>
          </p:nvPr>
        </p:nvSpPr>
        <p:spPr>
          <a:xfrm>
            <a:off x="1917536" y="6236233"/>
            <a:ext cx="5336896" cy="365125"/>
          </a:xfrm>
          <a:prstGeom prst="rect">
            <a:avLst/>
          </a:prstGeom>
        </p:spPr>
        <p:txBody>
          <a:bodyPr vert="horz" lIns="91440" tIns="45720" rIns="91440" bIns="45720" rtlCol="0" anchor="ctr"/>
          <a:lstStyle>
            <a:lvl1pPr algn="l">
              <a:defRPr sz="1400">
                <a:solidFill>
                  <a:schemeClr val="tx1"/>
                </a:solidFill>
              </a:defRPr>
            </a:lvl1pPr>
          </a:lstStyle>
          <a:p>
            <a:r>
              <a:rPr lang="en-US" dirty="0"/>
              <a:t>Source: NEW JERSEY HOSPITAL ASSOCIATION</a:t>
            </a:r>
            <a:br>
              <a:rPr lang="en-US" dirty="0"/>
            </a:br>
            <a:r>
              <a:rPr lang="en-US" dirty="0"/>
              <a:t>Copyright: 2020 New Jersey Hospital Association</a:t>
            </a:r>
          </a:p>
          <a:p>
            <a:endParaRPr lang="en-US" dirty="0"/>
          </a:p>
        </p:txBody>
      </p:sp>
    </p:spTree>
    <p:extLst>
      <p:ext uri="{BB962C8B-B14F-4D97-AF65-F5344CB8AC3E}">
        <p14:creationId xmlns:p14="http://schemas.microsoft.com/office/powerpoint/2010/main" val="2959293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B1DB8-2677-5740-B242-638CA782A6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64D7064-D571-7B42-8D46-B05D99325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Footer Placeholder 4">
            <a:extLst>
              <a:ext uri="{FF2B5EF4-FFF2-40B4-BE49-F238E27FC236}">
                <a16:creationId xmlns:a16="http://schemas.microsoft.com/office/drawing/2014/main" xmlns="" id="{6A2C74E5-52AB-B944-9068-123609E79537}"/>
              </a:ext>
            </a:extLst>
          </p:cNvPr>
          <p:cNvSpPr>
            <a:spLocks noGrp="1"/>
          </p:cNvSpPr>
          <p:nvPr>
            <p:ph type="ftr" sz="quarter" idx="3"/>
          </p:nvPr>
        </p:nvSpPr>
        <p:spPr>
          <a:xfrm>
            <a:off x="1917536" y="6236233"/>
            <a:ext cx="5336896" cy="365125"/>
          </a:xfrm>
          <a:prstGeom prst="rect">
            <a:avLst/>
          </a:prstGeom>
        </p:spPr>
        <p:txBody>
          <a:bodyPr vert="horz" lIns="91440" tIns="45720" rIns="91440" bIns="45720" rtlCol="0" anchor="ctr"/>
          <a:lstStyle>
            <a:lvl1pPr algn="l">
              <a:defRPr sz="1400">
                <a:solidFill>
                  <a:schemeClr val="tx1"/>
                </a:solidFill>
              </a:defRPr>
            </a:lvl1pPr>
          </a:lstStyle>
          <a:p>
            <a:r>
              <a:rPr lang="en-US" dirty="0"/>
              <a:t>Source: NEW JERSEY HOSPITAL ASSOCIATION</a:t>
            </a:r>
            <a:br>
              <a:rPr lang="en-US" dirty="0"/>
            </a:br>
            <a:r>
              <a:rPr lang="en-US" dirty="0"/>
              <a:t>Copyright: 2020 New Jersey Hospital Association</a:t>
            </a:r>
          </a:p>
          <a:p>
            <a:endParaRPr lang="en-US" dirty="0"/>
          </a:p>
        </p:txBody>
      </p:sp>
    </p:spTree>
    <p:extLst>
      <p:ext uri="{BB962C8B-B14F-4D97-AF65-F5344CB8AC3E}">
        <p14:creationId xmlns:p14="http://schemas.microsoft.com/office/powerpoint/2010/main" val="2398861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BC3EB-8631-B947-9D11-B74BF2DAD1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E2FBF8A-1152-7C45-9155-939CE5179453}"/>
              </a:ext>
            </a:extLst>
          </p:cNvPr>
          <p:cNvSpPr>
            <a:spLocks noGrp="1"/>
          </p:cNvSpPr>
          <p:nvPr>
            <p:ph sz="half" idx="1"/>
          </p:nvPr>
        </p:nvSpPr>
        <p:spPr>
          <a:xfrm>
            <a:off x="838200" y="1825625"/>
            <a:ext cx="5181600"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82F74A7-1842-5B4C-AF39-7FE1FB9C2A1A}"/>
              </a:ext>
            </a:extLst>
          </p:cNvPr>
          <p:cNvSpPr>
            <a:spLocks noGrp="1"/>
          </p:cNvSpPr>
          <p:nvPr>
            <p:ph sz="half" idx="2"/>
          </p:nvPr>
        </p:nvSpPr>
        <p:spPr>
          <a:xfrm>
            <a:off x="6172200" y="1825625"/>
            <a:ext cx="5181600"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58A49F71-7103-A341-A7CC-21D0528509C3}"/>
              </a:ext>
            </a:extLst>
          </p:cNvPr>
          <p:cNvSpPr>
            <a:spLocks noGrp="1"/>
          </p:cNvSpPr>
          <p:nvPr>
            <p:ph type="ftr" sz="quarter" idx="3"/>
          </p:nvPr>
        </p:nvSpPr>
        <p:spPr>
          <a:xfrm>
            <a:off x="1917536" y="6236233"/>
            <a:ext cx="5336896" cy="365125"/>
          </a:xfrm>
          <a:prstGeom prst="rect">
            <a:avLst/>
          </a:prstGeom>
        </p:spPr>
        <p:txBody>
          <a:bodyPr vert="horz" lIns="91440" tIns="45720" rIns="91440" bIns="45720" rtlCol="0" anchor="ctr"/>
          <a:lstStyle>
            <a:lvl1pPr algn="l">
              <a:defRPr sz="1400">
                <a:solidFill>
                  <a:schemeClr val="tx1"/>
                </a:solidFill>
              </a:defRPr>
            </a:lvl1pPr>
          </a:lstStyle>
          <a:p>
            <a:r>
              <a:rPr lang="en-US" dirty="0"/>
              <a:t>Source: NEW JERSEY HOSPITAL ASSOCIATION</a:t>
            </a:r>
            <a:br>
              <a:rPr lang="en-US" dirty="0"/>
            </a:br>
            <a:r>
              <a:rPr lang="en-US" dirty="0"/>
              <a:t>Copyright: 2020 New Jersey Hospital Association</a:t>
            </a:r>
          </a:p>
          <a:p>
            <a:endParaRPr lang="en-US" dirty="0"/>
          </a:p>
        </p:txBody>
      </p:sp>
    </p:spTree>
    <p:extLst>
      <p:ext uri="{BB962C8B-B14F-4D97-AF65-F5344CB8AC3E}">
        <p14:creationId xmlns:p14="http://schemas.microsoft.com/office/powerpoint/2010/main" val="1748535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B40738-6EA5-BA4E-8186-A2EBE2D17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CE1E2F8-2C43-E846-B28A-1F6AAB5310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5ED8E29-5F78-B440-8F24-957072708FD2}"/>
              </a:ext>
            </a:extLst>
          </p:cNvPr>
          <p:cNvSpPr>
            <a:spLocks noGrp="1"/>
          </p:cNvSpPr>
          <p:nvPr>
            <p:ph sz="half" idx="2"/>
          </p:nvPr>
        </p:nvSpPr>
        <p:spPr>
          <a:xfrm>
            <a:off x="839788" y="2505075"/>
            <a:ext cx="5157787" cy="31462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016320D-19FD-5B41-80F0-190F2DCD2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4086CC2-671A-C14B-A932-D8859BD70737}"/>
              </a:ext>
            </a:extLst>
          </p:cNvPr>
          <p:cNvSpPr>
            <a:spLocks noGrp="1"/>
          </p:cNvSpPr>
          <p:nvPr>
            <p:ph sz="quarter" idx="4"/>
          </p:nvPr>
        </p:nvSpPr>
        <p:spPr>
          <a:xfrm>
            <a:off x="6172200" y="2505075"/>
            <a:ext cx="5183188" cy="31462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xmlns="" id="{A2300716-AD24-3341-B807-F255DADC7D06}"/>
              </a:ext>
            </a:extLst>
          </p:cNvPr>
          <p:cNvSpPr>
            <a:spLocks noGrp="1"/>
          </p:cNvSpPr>
          <p:nvPr>
            <p:ph type="ftr" sz="quarter" idx="10"/>
          </p:nvPr>
        </p:nvSpPr>
        <p:spPr>
          <a:xfrm>
            <a:off x="1917536" y="6236233"/>
            <a:ext cx="5336896" cy="365125"/>
          </a:xfrm>
          <a:prstGeom prst="rect">
            <a:avLst/>
          </a:prstGeom>
        </p:spPr>
        <p:txBody>
          <a:bodyPr vert="horz" lIns="91440" tIns="45720" rIns="91440" bIns="45720" rtlCol="0" anchor="ctr"/>
          <a:lstStyle>
            <a:lvl1pPr algn="l">
              <a:defRPr sz="1400">
                <a:solidFill>
                  <a:schemeClr val="tx1"/>
                </a:solidFill>
              </a:defRPr>
            </a:lvl1pPr>
          </a:lstStyle>
          <a:p>
            <a:r>
              <a:rPr lang="en-US" dirty="0"/>
              <a:t>Source: NEW JERSEY HOSPITAL ASSOCIATION</a:t>
            </a:r>
            <a:br>
              <a:rPr lang="en-US" dirty="0"/>
            </a:br>
            <a:r>
              <a:rPr lang="en-US" dirty="0"/>
              <a:t>Copyright: 2020 New Jersey Hospital Association</a:t>
            </a:r>
          </a:p>
          <a:p>
            <a:endParaRPr lang="en-US" dirty="0"/>
          </a:p>
        </p:txBody>
      </p:sp>
    </p:spTree>
    <p:extLst>
      <p:ext uri="{BB962C8B-B14F-4D97-AF65-F5344CB8AC3E}">
        <p14:creationId xmlns:p14="http://schemas.microsoft.com/office/powerpoint/2010/main" val="31442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2160589"/>
            <a:ext cx="8596668" cy="3402011"/>
          </a:xfrm>
        </p:spPr>
        <p:txBody>
          <a:bodyPr/>
          <a:lstStyle>
            <a:lvl3pPr>
              <a:buClr>
                <a:srgbClr val="2D6D9A"/>
              </a:buClr>
              <a:defRPr>
                <a:solidFill>
                  <a:schemeClr val="tx1"/>
                </a:solidFill>
              </a:defRPr>
            </a:lvl3pPr>
          </a:lstStyle>
          <a:p>
            <a:pPr lvl="0"/>
            <a:r>
              <a:rPr lang="en-US" dirty="0"/>
              <a:t>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pic>
        <p:nvPicPr>
          <p:cNvPr id="8" name="Picture 7" descr="New Jersey Hospital Association logo." title="NJHA New Jersey Hospital Association To Health!">
            <a:extLst>
              <a:ext uri="{FF2B5EF4-FFF2-40B4-BE49-F238E27FC236}">
                <a16:creationId xmlns:a16="http://schemas.microsoft.com/office/drawing/2014/main" xmlns="" id="{7F08C1E4-535B-C44F-A8EA-5CF92A279B54}"/>
              </a:ext>
            </a:extLst>
          </p:cNvPr>
          <p:cNvPicPr>
            <a:picLocks noChangeAspect="1"/>
          </p:cNvPicPr>
          <p:nvPr userDrawn="1"/>
        </p:nvPicPr>
        <p:blipFill>
          <a:blip r:embed="rId2"/>
          <a:stretch>
            <a:fillRect/>
          </a:stretch>
        </p:blipFill>
        <p:spPr>
          <a:xfrm>
            <a:off x="448733" y="5910645"/>
            <a:ext cx="1179383" cy="651176"/>
          </a:xfrm>
          <a:prstGeom prst="rect">
            <a:avLst/>
          </a:prstGeom>
        </p:spPr>
      </p:pic>
    </p:spTree>
    <p:extLst>
      <p:ext uri="{BB962C8B-B14F-4D97-AF65-F5344CB8AC3E}">
        <p14:creationId xmlns:p14="http://schemas.microsoft.com/office/powerpoint/2010/main" val="8763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D957AA-8199-5548-B76C-29D8217B4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99CA39A-C1E6-494E-A4DF-A42CDDBB14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12E61CE-075B-E04A-856F-1381F736E2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67875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28D5F-E203-6B44-AD51-1BF0C7BAD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3CE5B6D-E8FC-F541-91B0-AF1A9A623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5026FD9-FF2A-E948-9A10-E67250D7B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473079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E82BE-92F3-1440-B0F2-26203D6568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D8E0319-D702-7547-BEFA-95230C1653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4351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1FA33EE-8C90-1344-9A23-14B72E47B0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3E5C8DD-55E5-FE4D-A767-493D56B35922}"/>
              </a:ext>
            </a:extLst>
          </p:cNvPr>
          <p:cNvSpPr>
            <a:spLocks noGrp="1"/>
          </p:cNvSpPr>
          <p:nvPr>
            <p:ph type="body" orient="vert" idx="1"/>
          </p:nvPr>
        </p:nvSpPr>
        <p:spPr>
          <a:xfrm>
            <a:off x="838200" y="365125"/>
            <a:ext cx="7734300" cy="5296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015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331361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376611"/>
          </a:xfrm>
        </p:spPr>
        <p:txBody>
          <a:bodyPr/>
          <a:lstStyle>
            <a:lvl3pPr>
              <a:buClr>
                <a:srgbClr val="2D6D9A"/>
              </a:buClr>
              <a:defRPr>
                <a:solidFill>
                  <a:schemeClr val="tx1"/>
                </a:solidFill>
              </a:defRPr>
            </a:lvl3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5089970" y="2160590"/>
            <a:ext cx="4184034" cy="3376610"/>
          </a:xfrm>
        </p:spPr>
        <p:txBody>
          <a:bodyPr/>
          <a:lstStyle/>
          <a:p>
            <a:pPr lvl="0"/>
            <a:r>
              <a:rPr lang="en-US" dirty="0"/>
              <a:t>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74197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2914255"/>
          </a:xfrm>
        </p:spPr>
        <p:txBody>
          <a:bodyPr>
            <a:normAutofit/>
          </a:bodyPr>
          <a:lstStyle>
            <a:lvl3pPr>
              <a:buClr>
                <a:srgbClr val="2D6D9A"/>
              </a:buClr>
              <a:defRPr>
                <a:solidFill>
                  <a:schemeClr val="tx1"/>
                </a:solidFill>
              </a:defRPr>
            </a:lvl3pPr>
          </a:lstStyle>
          <a:p>
            <a:pPr lvl="0"/>
            <a:r>
              <a:rPr lang="en-US" dirty="0"/>
              <a:t>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2914255"/>
          </a:xfrm>
        </p:spPr>
        <p:txBody>
          <a:bodyPr>
            <a:normAutofit/>
          </a:bodyPr>
          <a:lstStyle>
            <a:lvl3pPr>
              <a:buClr>
                <a:srgbClr val="2D6D9A"/>
              </a:buClr>
              <a:defRPr>
                <a:solidFill>
                  <a:schemeClr val="tx1"/>
                </a:solidFill>
              </a:defRPr>
            </a:lvl3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9" name="Slide Number Placeholder 8"/>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192123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41032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31C4DD-C591-5D47-BE42-8755E32A500C}" type="slidenum">
              <a:rPr lang="en-US" smtClean="0"/>
              <a:t>‹#›</a:t>
            </a:fld>
            <a:endParaRPr lang="en-US"/>
          </a:p>
        </p:txBody>
      </p:sp>
      <p:sp>
        <p:nvSpPr>
          <p:cNvPr id="5" name="Footer Placeholder 4">
            <a:extLst>
              <a:ext uri="{FF2B5EF4-FFF2-40B4-BE49-F238E27FC236}">
                <a16:creationId xmlns:a16="http://schemas.microsoft.com/office/drawing/2014/main" xmlns="" id="{E8506E0F-B969-534D-86FE-01F12A368BEB}"/>
              </a:ext>
            </a:extLst>
          </p:cNvPr>
          <p:cNvSpPr>
            <a:spLocks noGrp="1"/>
          </p:cNvSpPr>
          <p:nvPr>
            <p:ph type="ftr" sz="quarter" idx="3"/>
          </p:nvPr>
        </p:nvSpPr>
        <p:spPr>
          <a:xfrm>
            <a:off x="1917536" y="6236233"/>
            <a:ext cx="5336896" cy="365125"/>
          </a:xfrm>
          <a:prstGeom prst="rect">
            <a:avLst/>
          </a:prstGeom>
        </p:spPr>
        <p:txBody>
          <a:bodyPr vert="horz" lIns="91440" tIns="45720" rIns="91440" bIns="45720" rtlCol="0" anchor="ctr"/>
          <a:lstStyle>
            <a:lvl1pPr algn="l">
              <a:defRPr sz="1400">
                <a:solidFill>
                  <a:schemeClr val="tx1"/>
                </a:solidFill>
              </a:defRPr>
            </a:lvl1pPr>
          </a:lstStyle>
          <a:p>
            <a:r>
              <a:rPr lang="en-US" dirty="0"/>
              <a:t>Source: NEW JERSEY HOSPITAL ASSOCIATION</a:t>
            </a:r>
            <a:br>
              <a:rPr lang="en-US" dirty="0"/>
            </a:br>
            <a:r>
              <a:rPr lang="en-US" dirty="0"/>
              <a:t>Copyright: 2020 New Jersey Hospital Association</a:t>
            </a:r>
          </a:p>
          <a:p>
            <a:endParaRPr lang="en-US" dirty="0"/>
          </a:p>
        </p:txBody>
      </p:sp>
    </p:spTree>
    <p:extLst>
      <p:ext uri="{BB962C8B-B14F-4D97-AF65-F5344CB8AC3E}">
        <p14:creationId xmlns:p14="http://schemas.microsoft.com/office/powerpoint/2010/main" val="372938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5"/>
            <a:ext cx="4513541" cy="4846594"/>
          </a:xfrm>
        </p:spPr>
        <p:txBody>
          <a:bodyPr>
            <a:normAutofit/>
          </a:bodyPr>
          <a:lstStyle>
            <a:lvl3pPr>
              <a:buClr>
                <a:srgbClr val="2D6D9A"/>
              </a:buClr>
              <a:defRPr>
                <a:solidFill>
                  <a:schemeClr val="tx1"/>
                </a:solidFill>
              </a:defRPr>
            </a:lvl3pPr>
          </a:lstStyle>
          <a:p>
            <a:pPr lvl="0"/>
            <a:r>
              <a:rPr lang="en-US" dirty="0"/>
              <a:t>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38090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7117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278438"/>
            <a:ext cx="8596667" cy="34528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F631C4DD-C591-5D47-BE42-8755E32A500C}" type="slidenum">
              <a:rPr lang="en-US" smtClean="0"/>
              <a:t>‹#›</a:t>
            </a:fld>
            <a:endParaRPr lang="en-US"/>
          </a:p>
        </p:txBody>
      </p:sp>
    </p:spTree>
    <p:extLst>
      <p:ext uri="{BB962C8B-B14F-4D97-AF65-F5344CB8AC3E}">
        <p14:creationId xmlns:p14="http://schemas.microsoft.com/office/powerpoint/2010/main" val="159680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1.gif"/><Relationship Id="rId5" Type="http://schemas.openxmlformats.org/officeDocument/2006/relationships/slideLayout" Target="../slideLayouts/slideLayout19.xml"/><Relationship Id="rId10"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2877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p:txBody>
      </p:sp>
      <p:sp>
        <p:nvSpPr>
          <p:cNvPr id="6" name="Slide Number Placeholder 5"/>
          <p:cNvSpPr>
            <a:spLocks noGrp="1"/>
          </p:cNvSpPr>
          <p:nvPr>
            <p:ph type="sldNum" sz="quarter" idx="4"/>
          </p:nvPr>
        </p:nvSpPr>
        <p:spPr>
          <a:xfrm>
            <a:off x="8590663" y="6236233"/>
            <a:ext cx="683339" cy="365125"/>
          </a:xfrm>
          <a:prstGeom prst="rect">
            <a:avLst/>
          </a:prstGeom>
        </p:spPr>
        <p:txBody>
          <a:bodyPr vert="horz" lIns="91440" tIns="45720" rIns="91440" bIns="45720" rtlCol="0" anchor="ctr"/>
          <a:lstStyle>
            <a:lvl1pPr algn="r">
              <a:defRPr sz="900">
                <a:solidFill>
                  <a:schemeClr val="accent1"/>
                </a:solidFill>
              </a:defRPr>
            </a:lvl1pPr>
          </a:lstStyle>
          <a:p>
            <a:fld id="{F631C4DD-C591-5D47-BE42-8755E32A500C}" type="slidenum">
              <a:rPr lang="en-US" smtClean="0"/>
              <a:t>‹#›</a:t>
            </a:fld>
            <a:endParaRPr lang="en-US"/>
          </a:p>
        </p:txBody>
      </p:sp>
      <p:pic>
        <p:nvPicPr>
          <p:cNvPr id="18" name="Picture 17" descr="New Jersey Hospital Association logo." title="NJHA New Jersey Hospital Association To Health!">
            <a:extLst>
              <a:ext uri="{FF2B5EF4-FFF2-40B4-BE49-F238E27FC236}">
                <a16:creationId xmlns:a16="http://schemas.microsoft.com/office/drawing/2014/main" xmlns="" id="{FEE846BC-2823-4141-B851-CBBAF4A34D16}"/>
              </a:ext>
            </a:extLst>
          </p:cNvPr>
          <p:cNvPicPr>
            <a:picLocks noChangeAspect="1"/>
          </p:cNvPicPr>
          <p:nvPr userDrawn="1"/>
        </p:nvPicPr>
        <p:blipFill>
          <a:blip r:embed="rId16"/>
          <a:stretch>
            <a:fillRect/>
          </a:stretch>
        </p:blipFill>
        <p:spPr>
          <a:xfrm>
            <a:off x="448733" y="5910645"/>
            <a:ext cx="1179383" cy="651176"/>
          </a:xfrm>
          <a:prstGeom prst="rect">
            <a:avLst/>
          </a:prstGeom>
        </p:spPr>
      </p:pic>
      <p:sp>
        <p:nvSpPr>
          <p:cNvPr id="8" name="TextBox 7" title="Source: NEW JERSEY HOSPITAL ASSOCIATION Copyright: 2020 New Jersey Hospital Association">
            <a:extLst>
              <a:ext uri="{FF2B5EF4-FFF2-40B4-BE49-F238E27FC236}">
                <a16:creationId xmlns:a16="http://schemas.microsoft.com/office/drawing/2014/main" xmlns="" id="{3C65649A-16AD-204F-8981-F7020367173B}"/>
              </a:ext>
            </a:extLst>
          </p:cNvPr>
          <p:cNvSpPr txBox="1"/>
          <p:nvPr userDrawn="1"/>
        </p:nvSpPr>
        <p:spPr>
          <a:xfrm>
            <a:off x="1859770" y="6118713"/>
            <a:ext cx="5336896"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Source: NEW JERSEY HOSPITAL ASSOCIATION</a:t>
            </a:r>
            <a:br>
              <a:rPr lang="en-US" sz="1050" dirty="0"/>
            </a:br>
            <a:r>
              <a:rPr lang="en-US" sz="1050" dirty="0"/>
              <a:t>Copyright: 2020 New Jersey Hospital Association</a:t>
            </a:r>
          </a:p>
          <a:p>
            <a:endParaRPr lang="en-US" sz="1200" dirty="0"/>
          </a:p>
        </p:txBody>
      </p:sp>
    </p:spTree>
    <p:extLst>
      <p:ext uri="{BB962C8B-B14F-4D97-AF65-F5344CB8AC3E}">
        <p14:creationId xmlns:p14="http://schemas.microsoft.com/office/powerpoint/2010/main" val="119349431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sldNum="0" hdr="0" ftr="0" dt="0"/>
  <p:txStyles>
    <p:titleStyle>
      <a:lvl1pPr algn="l" defTabSz="457200" rtl="0" eaLnBrk="1" latinLnBrk="0" hangingPunct="1">
        <a:spcBef>
          <a:spcPct val="0"/>
        </a:spcBef>
        <a:buNone/>
        <a:defRPr sz="3600" kern="1200">
          <a:solidFill>
            <a:srgbClr val="2D6D9A"/>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2C6D9B"/>
        </a:buClr>
        <a:buSzPct val="80000"/>
        <a:buFont typeface="Wingdings 3" charset="2"/>
        <a:buChar char=""/>
        <a:defRPr sz="1800" kern="1200">
          <a:solidFill>
            <a:schemeClr val="tx1"/>
          </a:solidFill>
          <a:latin typeface="+mn-lt"/>
          <a:ea typeface="+mn-ea"/>
          <a:cs typeface="+mn-cs"/>
        </a:defRPr>
      </a:lvl1pPr>
      <a:lvl2pPr marL="742950" indent="-285750" algn="l" defTabSz="457200" rtl="0" eaLnBrk="1" latinLnBrk="0" hangingPunct="1">
        <a:spcBef>
          <a:spcPts val="1000"/>
        </a:spcBef>
        <a:spcAft>
          <a:spcPts val="0"/>
        </a:spcAft>
        <a:buClr>
          <a:srgbClr val="2D6D9A"/>
        </a:buClr>
        <a:buSzPct val="80000"/>
        <a:buFont typeface="Wingdings 3" charset="2"/>
        <a:buChar char=""/>
        <a:defRPr sz="1600" kern="1200">
          <a:solidFill>
            <a:schemeClr val="tx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A1C764E-19B5-2546-850A-C0EA0FE35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9D539F4-ED4E-E840-806D-F4288ABCF95C}"/>
              </a:ext>
            </a:extLst>
          </p:cNvPr>
          <p:cNvSpPr>
            <a:spLocks noGrp="1"/>
          </p:cNvSpPr>
          <p:nvPr>
            <p:ph type="body" idx="1"/>
          </p:nvPr>
        </p:nvSpPr>
        <p:spPr>
          <a:xfrm>
            <a:off x="838200" y="1825625"/>
            <a:ext cx="10515600" cy="29712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pic>
        <p:nvPicPr>
          <p:cNvPr id="8" name="Picture 7" descr="New Jersey Hospital Association logo." title="NJHA New Jersey Hospital Association To Health!">
            <a:extLst>
              <a:ext uri="{FF2B5EF4-FFF2-40B4-BE49-F238E27FC236}">
                <a16:creationId xmlns:a16="http://schemas.microsoft.com/office/drawing/2014/main" xmlns="" id="{434DBE8E-CD99-A940-9A65-64C767797953}"/>
              </a:ext>
            </a:extLst>
          </p:cNvPr>
          <p:cNvPicPr>
            <a:picLocks noChangeAspect="1"/>
          </p:cNvPicPr>
          <p:nvPr userDrawn="1"/>
        </p:nvPicPr>
        <p:blipFill>
          <a:blip r:embed="rId11"/>
          <a:stretch>
            <a:fillRect/>
          </a:stretch>
        </p:blipFill>
        <p:spPr>
          <a:xfrm>
            <a:off x="431800" y="5910645"/>
            <a:ext cx="1179383" cy="651176"/>
          </a:xfrm>
          <a:prstGeom prst="rect">
            <a:avLst/>
          </a:prstGeom>
        </p:spPr>
      </p:pic>
      <p:pic>
        <p:nvPicPr>
          <p:cNvPr id="4" name="Picture 3">
            <a:extLst>
              <a:ext uri="{FF2B5EF4-FFF2-40B4-BE49-F238E27FC236}">
                <a16:creationId xmlns:a16="http://schemas.microsoft.com/office/drawing/2014/main" xmlns="" id="{B6DDDF2A-633D-AB4E-BFB2-A06ABE485330}"/>
              </a:ext>
            </a:extLst>
          </p:cNvPr>
          <p:cNvPicPr>
            <a:picLocks noChangeAspect="1"/>
          </p:cNvPicPr>
          <p:nvPr userDrawn="1"/>
        </p:nvPicPr>
        <p:blipFill>
          <a:blip r:embed="rId12"/>
          <a:stretch>
            <a:fillRect/>
          </a:stretch>
        </p:blipFill>
        <p:spPr>
          <a:xfrm>
            <a:off x="1856441" y="6098988"/>
            <a:ext cx="5359400" cy="812800"/>
          </a:xfrm>
          <a:prstGeom prst="rect">
            <a:avLst/>
          </a:prstGeom>
        </p:spPr>
      </p:pic>
    </p:spTree>
    <p:extLst>
      <p:ext uri="{BB962C8B-B14F-4D97-AF65-F5344CB8AC3E}">
        <p14:creationId xmlns:p14="http://schemas.microsoft.com/office/powerpoint/2010/main" val="339103998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700" r:id="rId6"/>
    <p:sldLayoutId id="2147483701" r:id="rId7"/>
    <p:sldLayoutId id="2147483702" r:id="rId8"/>
    <p:sldLayoutId id="2147483703"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8" Type="http://schemas.openxmlformats.org/officeDocument/2006/relationships/hyperlink" Target="https://www.sfcdcp.org/wp-content/uploads/2018/01/RecommendationsForThePreventionAndControlOfInfluenza_FINAL.pdf" TargetMode="External"/><Relationship Id="rId3" Type="http://schemas.openxmlformats.org/officeDocument/2006/relationships/hyperlink" Target="https://apic.org/Resource_/TinyMceFileManager/IP_and_You/IPandYou2012/APIC_IPYou2012_LongTermCare_LrgPstr.pdf" TargetMode="External"/><Relationship Id="rId7" Type="http://schemas.openxmlformats.org/officeDocument/2006/relationships/hyperlink" Target="https://www.sfcdcp.org/wp-content/uploads/2018/01/Preventing-Influenza-Outbreaks-in-Long-Term-Care-Facilities-UPDATE-1.6.2017-id1017.pdf" TargetMode="External"/><Relationship Id="rId2" Type="http://schemas.openxmlformats.org/officeDocument/2006/relationships/hyperlink" Target="https://apic.org/Resource_/TinyMceFileManager/consumers_professionals/APIC_IPandYou_YouAreImportant.pdf" TargetMode="External"/><Relationship Id="rId1" Type="http://schemas.openxmlformats.org/officeDocument/2006/relationships/slideLayout" Target="../slideLayouts/slideLayout2.xml"/><Relationship Id="rId6" Type="http://schemas.openxmlformats.org/officeDocument/2006/relationships/hyperlink" Target="https://www.cdc.gov/flu/pdf/professionals/interim-guidance-outbreak-management.pdf" TargetMode="External"/><Relationship Id="rId5" Type="http://schemas.openxmlformats.org/officeDocument/2006/relationships/hyperlink" Target="http://www.sdiz.org/documents/HCP/SDHPII/LTCF-Flu-Toolkit/LTCF_Flu_Toolkit.pdf" TargetMode="External"/><Relationship Id="rId4" Type="http://schemas.openxmlformats.org/officeDocument/2006/relationships/hyperlink" Target="https://apic.org/consumers/materials-for-healthcare-facilities/" TargetMode="External"/><Relationship Id="rId9" Type="http://schemas.openxmlformats.org/officeDocument/2006/relationships/hyperlink" Target="http://professionals.site.apic.org/files/2016/09/Break-the-Chain-of-Infectio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flu/about/keyfacts.htm" TargetMode="External"/><Relationship Id="rId2" Type="http://schemas.openxmlformats.org/officeDocument/2006/relationships/hyperlink" Target="https://www.cdc.gov/flu/about/viruses/types.htm" TargetMode="Externa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hyperlink" Target="https://www.cdc.gov/flu/spotlights/2018-2019/hopitalization-rates-older.html"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5E5444-8D0D-5240-A19C-60C7753590E1}"/>
              </a:ext>
            </a:extLst>
          </p:cNvPr>
          <p:cNvSpPr>
            <a:spLocks noGrp="1"/>
          </p:cNvSpPr>
          <p:nvPr>
            <p:ph type="ctrTitle"/>
          </p:nvPr>
        </p:nvSpPr>
        <p:spPr>
          <a:xfrm>
            <a:off x="1410807" y="815926"/>
            <a:ext cx="8156403" cy="3234910"/>
          </a:xfrm>
        </p:spPr>
        <p:txBody>
          <a:bodyPr/>
          <a:lstStyle/>
          <a:p>
            <a:pPr lvl="0"/>
            <a:r>
              <a:rPr lang="en-US" sz="6000" b="1" dirty="0">
                <a:solidFill>
                  <a:srgbClr val="002060"/>
                </a:solidFill>
                <a:effectLst>
                  <a:outerShdw blurRad="38100" dist="38100" dir="2700000" algn="tl">
                    <a:srgbClr val="000000">
                      <a:alpha val="43137"/>
                    </a:srgbClr>
                  </a:outerShdw>
                </a:effectLst>
              </a:rPr>
              <a:t>2020-2021 </a:t>
            </a: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INFLUENZA GUIDANCE </a:t>
            </a:r>
          </a:p>
        </p:txBody>
      </p:sp>
      <p:sp>
        <p:nvSpPr>
          <p:cNvPr id="3" name="Subtitle 2">
            <a:extLst>
              <a:ext uri="{FF2B5EF4-FFF2-40B4-BE49-F238E27FC236}">
                <a16:creationId xmlns:a16="http://schemas.microsoft.com/office/drawing/2014/main" xmlns="" id="{8157D978-31CE-2E4F-A9CA-304EDB60E854}"/>
              </a:ext>
            </a:extLst>
          </p:cNvPr>
          <p:cNvSpPr>
            <a:spLocks noGrp="1"/>
          </p:cNvSpPr>
          <p:nvPr>
            <p:ph type="subTitle" idx="1"/>
          </p:nvPr>
        </p:nvSpPr>
        <p:spPr>
          <a:xfrm>
            <a:off x="1800274" y="4219648"/>
            <a:ext cx="7766936" cy="1096899"/>
          </a:xfrm>
        </p:spPr>
        <p:txBody>
          <a:bodyPr>
            <a:normAutofit/>
          </a:bodyPr>
          <a:lstStyle/>
          <a:p>
            <a:r>
              <a:rPr lang="en-US" sz="2400" dirty="0">
                <a:solidFill>
                  <a:schemeClr val="tx2">
                    <a:lumMod val="50000"/>
                  </a:schemeClr>
                </a:solidFill>
                <a:latin typeface="Arial" panose="020B0604020202020204" pitchFamily="34" charset="0"/>
                <a:cs typeface="Arial" panose="020B0604020202020204" pitchFamily="34" charset="0"/>
              </a:rPr>
              <a:t>New Jersey Hospital Association </a:t>
            </a:r>
          </a:p>
        </p:txBody>
      </p:sp>
    </p:spTree>
    <p:extLst>
      <p:ext uri="{BB962C8B-B14F-4D97-AF65-F5344CB8AC3E}">
        <p14:creationId xmlns:p14="http://schemas.microsoft.com/office/powerpoint/2010/main" val="198193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6115F-C8AD-4EC1-B54B-1EBE999D4311}"/>
              </a:ext>
            </a:extLst>
          </p:cNvPr>
          <p:cNvSpPr>
            <a:spLocks noGrp="1"/>
          </p:cNvSpPr>
          <p:nvPr>
            <p:ph type="title"/>
          </p:nvPr>
        </p:nvSpPr>
        <p:spPr>
          <a:xfrm>
            <a:off x="731514" y="442880"/>
            <a:ext cx="10033860" cy="710588"/>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a:t>
            </a:r>
            <a:r>
              <a:rPr lang="en-US" sz="4400" b="1" dirty="0" smtClean="0">
                <a:solidFill>
                  <a:srgbClr val="002060"/>
                </a:solidFill>
                <a:latin typeface="Arial" panose="020B0604020202020204" pitchFamily="34" charset="0"/>
                <a:cs typeface="Arial" panose="020B0604020202020204" pitchFamily="34" charset="0"/>
              </a:rPr>
              <a:t>Acute Care</a:t>
            </a:r>
            <a:endParaRPr lang="en-US" sz="4400" b="1" dirty="0">
              <a:solidFill>
                <a:srgbClr val="002060"/>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xmlns="" id="{BD034C84-41F9-4B5A-8795-D4A9CC296996}"/>
              </a:ext>
            </a:extLst>
          </p:cNvPr>
          <p:cNvSpPr>
            <a:spLocks noGrp="1"/>
          </p:cNvSpPr>
          <p:nvPr>
            <p:ph type="body" sz="half" idx="2"/>
          </p:nvPr>
        </p:nvSpPr>
        <p:spPr>
          <a:xfrm>
            <a:off x="731514" y="1255800"/>
            <a:ext cx="11047412" cy="4698608"/>
          </a:xfrm>
        </p:spPr>
        <p:txBody>
          <a:bodyPr vert="horz" lIns="91440" tIns="45720" rIns="91440" bIns="45720" rtlCol="0">
            <a:noAutofit/>
          </a:bodyPr>
          <a:lstStyle/>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Promote and administer seasonal influenza vaccine immunization </a:t>
            </a:r>
            <a:endPar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Take steps to minimize potential exposures</a:t>
            </a:r>
          </a:p>
          <a:p>
            <a:pPr marL="800100" lvl="1" indent="-342900">
              <a:spcBef>
                <a:spcPts val="0"/>
              </a:spcBef>
              <a:spcAft>
                <a:spcPts val="300"/>
              </a:spcAft>
              <a:buClr>
                <a:srgbClr val="002060"/>
              </a:buClr>
              <a:buFont typeface="Wingdings" panose="05000000000000000000" pitchFamily="2" charset="2"/>
              <a:buChar char="§"/>
            </a:pPr>
            <a:r>
              <a:rPr lang="en-US" sz="18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Screen and triage symptomatic patients and implement respiratory hygiene and cough etiquette</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Monitor and manage ill healthcare personnel </a:t>
            </a:r>
          </a:p>
          <a:p>
            <a:pPr marL="800100" lvl="1" indent="-342900">
              <a:spcBef>
                <a:spcPts val="0"/>
              </a:spcBef>
              <a:spcAft>
                <a:spcPts val="300"/>
              </a:spcAft>
              <a:buClr>
                <a:srgbClr val="002060"/>
              </a:buClr>
              <a:buFont typeface="Wingdings" panose="05000000000000000000" pitchFamily="2" charset="2"/>
              <a:buChar char="§"/>
            </a:pPr>
            <a:r>
              <a:rPr lang="en-US" sz="1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Consider healthcare personnel at higher risk for complications of influenza</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Adhere to standard and droplet </a:t>
            </a:r>
            <a:r>
              <a:rPr lang="en-US" sz="20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precautions</a:t>
            </a:r>
          </a:p>
          <a:p>
            <a:pPr marL="800100" lvl="1" indent="-342900">
              <a:spcBef>
                <a:spcPts val="0"/>
              </a:spcBef>
              <a:spcAft>
                <a:spcPts val="300"/>
              </a:spcAft>
              <a:buClr>
                <a:srgbClr val="002060"/>
              </a:buClr>
              <a:buFont typeface="Wingdings" panose="05000000000000000000" pitchFamily="2" charset="2"/>
              <a:buChar char="§"/>
            </a:pPr>
            <a:r>
              <a:rPr lang="en-US" sz="1800"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Encourage handwashing and cough covering, </a:t>
            </a:r>
            <a:r>
              <a:rPr lang="en-US" sz="1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social distancing, use labels/signage, provide appropriate PPE if necessary</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Use caution when performing aerosol-generating procedures</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Manage visitor access and movement within the facility, especially to areas of high immunocompromised patients</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Monitor influenza activity and implement environmental infection and engineering control</a:t>
            </a:r>
          </a:p>
          <a:p>
            <a:pPr marL="342900" indent="-342900">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Train and educate healthcare personnel; administer antiviral treatment and chemoprophylaxis of patients and healthcare personnel when appropriate</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7" name="Picture 6"/>
          <p:cNvPicPr>
            <a:picLocks noChangeAspect="1"/>
          </p:cNvPicPr>
          <p:nvPr/>
        </p:nvPicPr>
        <p:blipFill rotWithShape="1">
          <a:blip r:embed="rId3">
            <a:duotone>
              <a:schemeClr val="accent1">
                <a:shade val="45000"/>
                <a:satMod val="135000"/>
              </a:schemeClr>
              <a:prstClr val="white"/>
            </a:duotone>
          </a:blip>
          <a:srcRect l="575" t="11461" r="644" b="11136"/>
          <a:stretch/>
        </p:blipFill>
        <p:spPr>
          <a:xfrm>
            <a:off x="9512491" y="388288"/>
            <a:ext cx="1337480" cy="1048022"/>
          </a:xfrm>
          <a:prstGeom prst="rect">
            <a:avLst/>
          </a:prstGeom>
        </p:spPr>
      </p:pic>
    </p:spTree>
    <p:extLst>
      <p:ext uri="{BB962C8B-B14F-4D97-AF65-F5344CB8AC3E}">
        <p14:creationId xmlns:p14="http://schemas.microsoft.com/office/powerpoint/2010/main" val="4257529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6115F-C8AD-4EC1-B54B-1EBE999D4311}"/>
              </a:ext>
            </a:extLst>
          </p:cNvPr>
          <p:cNvSpPr>
            <a:spLocks noGrp="1"/>
          </p:cNvSpPr>
          <p:nvPr>
            <p:ph type="title"/>
          </p:nvPr>
        </p:nvSpPr>
        <p:spPr>
          <a:xfrm>
            <a:off x="731514" y="442880"/>
            <a:ext cx="10033860" cy="710588"/>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Post Acute Areas </a:t>
            </a:r>
          </a:p>
        </p:txBody>
      </p:sp>
      <p:sp>
        <p:nvSpPr>
          <p:cNvPr id="4" name="Text Placeholder 3">
            <a:extLst>
              <a:ext uri="{FF2B5EF4-FFF2-40B4-BE49-F238E27FC236}">
                <a16:creationId xmlns:a16="http://schemas.microsoft.com/office/drawing/2014/main" xmlns="" id="{BD034C84-41F9-4B5A-8795-D4A9CC296996}"/>
              </a:ext>
            </a:extLst>
          </p:cNvPr>
          <p:cNvSpPr>
            <a:spLocks noGrp="1"/>
          </p:cNvSpPr>
          <p:nvPr>
            <p:ph type="body" sz="half" idx="2"/>
          </p:nvPr>
        </p:nvSpPr>
        <p:spPr>
          <a:xfrm>
            <a:off x="731514" y="1378632"/>
            <a:ext cx="11047412" cy="4698608"/>
          </a:xfrm>
        </p:spPr>
        <p:txBody>
          <a:bodyPr vert="horz" lIns="91440" tIns="45720" rIns="91440" bIns="45720" rtlCol="0">
            <a:noAutofit/>
          </a:bodyPr>
          <a:lstStyle/>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Successful influenza prevention programs in Skilled Nursing Facilities (SNF), Assisted Living, Dementia Care Homes include:</a:t>
            </a:r>
          </a:p>
          <a:p>
            <a:pPr marL="800100" lvl="1" indent="-342900">
              <a:lnSpc>
                <a:spcPct val="100000"/>
              </a:lnSpc>
              <a:spcBef>
                <a:spcPts val="0"/>
              </a:spcBef>
              <a:spcAft>
                <a:spcPts val="300"/>
              </a:spcAft>
              <a:buClr>
                <a:srgbClr val="002060"/>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Immunization </a:t>
            </a:r>
          </a:p>
          <a:p>
            <a:pPr marL="800100" lvl="1" indent="-342900">
              <a:lnSpc>
                <a:spcPct val="100000"/>
              </a:lnSpc>
              <a:spcBef>
                <a:spcPts val="0"/>
              </a:spcBef>
              <a:spcAft>
                <a:spcPts val="300"/>
              </a:spcAft>
              <a:buClr>
                <a:srgbClr val="002060"/>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Surveillance </a:t>
            </a:r>
          </a:p>
          <a:p>
            <a:pPr marL="800100" lvl="1" indent="-342900">
              <a:lnSpc>
                <a:spcPct val="100000"/>
              </a:lnSpc>
              <a:spcBef>
                <a:spcPts val="0"/>
              </a:spcBef>
              <a:spcAft>
                <a:spcPts val="300"/>
              </a:spcAft>
              <a:buClr>
                <a:srgbClr val="002060"/>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Effective infection control practices </a:t>
            </a:r>
          </a:p>
          <a:p>
            <a:pPr marL="800100" lvl="1" indent="-342900">
              <a:lnSpc>
                <a:spcPct val="100000"/>
              </a:lnSpc>
              <a:spcBef>
                <a:spcPts val="0"/>
              </a:spcBef>
              <a:buClr>
                <a:srgbClr val="002060"/>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Prompt use of antiviral agents for treatment and prophylaxis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Ensure protection against pneumococcal infections (according to ACIP immunization schedule for adults) in the pre-season phase to help prevent poor outcomes from pneumococcal pneumonia when an individual is also infected with influenza.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Implement Enhanced Standard Precautions by using gown, gloves and performing frequent hand hygiene while caring for residents at increased risk of transmitting infectious agents all year-long, especially during influenza season.</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stretch>
            <a:fillRect/>
          </a:stretch>
        </p:blipFill>
        <p:spPr>
          <a:xfrm>
            <a:off x="9612849" y="221911"/>
            <a:ext cx="1152525" cy="1152525"/>
          </a:xfrm>
          <a:prstGeom prst="rect">
            <a:avLst/>
          </a:prstGeom>
        </p:spPr>
      </p:pic>
    </p:spTree>
    <p:extLst>
      <p:ext uri="{BB962C8B-B14F-4D97-AF65-F5344CB8AC3E}">
        <p14:creationId xmlns:p14="http://schemas.microsoft.com/office/powerpoint/2010/main" val="286723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35490D6C-E1F0-4445-A39D-76DBCA950F1C}"/>
              </a:ext>
            </a:extLst>
          </p:cNvPr>
          <p:cNvSpPr>
            <a:spLocks noGrp="1"/>
          </p:cNvSpPr>
          <p:nvPr>
            <p:ph type="body" sz="half" idx="2"/>
          </p:nvPr>
        </p:nvSpPr>
        <p:spPr>
          <a:xfrm>
            <a:off x="839788" y="1436546"/>
            <a:ext cx="10683855" cy="4781374"/>
          </a:xfrm>
        </p:spPr>
        <p:txBody>
          <a:bodyPr vert="horz" lIns="91440" tIns="45720" rIns="91440" bIns="45720" rtlCol="0">
            <a:noAutofit/>
          </a:bodyPr>
          <a:lstStyle/>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SNFs, Assisted Living, Dementia Care Homes must develop plans to accept new admissions during influenza season while maintaining capacity to care safely for other residents. This requires planning for implementing Transmission-Based Precautions and other infection control measures.  </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Respiratory hygiene/cough etiquette is necessary for all individuals year-long.  Influenza virus is transmissible to others for 24 hours before an individual has typical signs and symptoms of influenza. Older individuals and those who are immunocompromised may not present with classical signs of influenza. Containing all respiratory secretions (source containment) at all times is necessary. </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Define processes for accepting and transferring residents. </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Manage visitors and update visitation policy.</a:t>
            </a:r>
          </a:p>
        </p:txBody>
      </p:sp>
      <p:sp>
        <p:nvSpPr>
          <p:cNvPr id="5" name="Title 1">
            <a:extLst>
              <a:ext uri="{FF2B5EF4-FFF2-40B4-BE49-F238E27FC236}">
                <a16:creationId xmlns:a16="http://schemas.microsoft.com/office/drawing/2014/main" xmlns="" id="{31B6115F-C8AD-4EC1-B54B-1EBE999D4311}"/>
              </a:ext>
            </a:extLst>
          </p:cNvPr>
          <p:cNvSpPr txBox="1">
            <a:spLocks/>
          </p:cNvSpPr>
          <p:nvPr/>
        </p:nvSpPr>
        <p:spPr>
          <a:xfrm>
            <a:off x="731514" y="442880"/>
            <a:ext cx="10033860" cy="7105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defTabSz="457200"/>
            <a:r>
              <a:rPr lang="en-US" sz="4400" b="1" dirty="0">
                <a:solidFill>
                  <a:srgbClr val="002060"/>
                </a:solidFill>
                <a:latin typeface="Arial" panose="020B0604020202020204" pitchFamily="34" charset="0"/>
                <a:cs typeface="Arial" panose="020B0604020202020204" pitchFamily="34" charset="0"/>
              </a:rPr>
              <a:t>Influenza in Post Acute Areas </a:t>
            </a:r>
          </a:p>
        </p:txBody>
      </p:sp>
      <p:cxnSp>
        <p:nvCxnSpPr>
          <p:cNvPr id="6" name="Straight Connector 5"/>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7" name="Picture 6"/>
          <p:cNvPicPr>
            <a:picLocks noChangeAspect="1"/>
          </p:cNvPicPr>
          <p:nvPr/>
        </p:nvPicPr>
        <p:blipFill>
          <a:blip r:embed="rId2"/>
          <a:stretch>
            <a:fillRect/>
          </a:stretch>
        </p:blipFill>
        <p:spPr>
          <a:xfrm>
            <a:off x="9612849" y="221911"/>
            <a:ext cx="1152525" cy="1152525"/>
          </a:xfrm>
          <a:prstGeom prst="rect">
            <a:avLst/>
          </a:prstGeom>
        </p:spPr>
      </p:pic>
    </p:spTree>
    <p:extLst>
      <p:ext uri="{BB962C8B-B14F-4D97-AF65-F5344CB8AC3E}">
        <p14:creationId xmlns:p14="http://schemas.microsoft.com/office/powerpoint/2010/main" val="3176777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35490D6C-E1F0-4445-A39D-76DBCA950F1C}"/>
              </a:ext>
            </a:extLst>
          </p:cNvPr>
          <p:cNvSpPr>
            <a:spLocks noGrp="1"/>
          </p:cNvSpPr>
          <p:nvPr>
            <p:ph type="body" sz="half" idx="2"/>
          </p:nvPr>
        </p:nvSpPr>
        <p:spPr>
          <a:xfrm>
            <a:off x="839788" y="1374436"/>
            <a:ext cx="10683855" cy="4781374"/>
          </a:xfrm>
        </p:spPr>
        <p:txBody>
          <a:bodyPr vert="horz" lIns="91440" tIns="45720" rIns="91440" bIns="45720" rtlCol="0">
            <a:noAutofit/>
          </a:bodyPr>
          <a:lstStyle/>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Limit visitation and exclude ill persons from visiting the facility via posted notices. Consider restricting visitation by children during community outbreaks of influenza.</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Healthcare personnel and visitors who are identified with any illness symptoms should be excluded from the facility until their illness has resolved. </a:t>
            </a:r>
          </a:p>
          <a:p>
            <a:pPr marL="800100" lvl="1" indent="-342900">
              <a:lnSpc>
                <a:spcPct val="100000"/>
              </a:lnSpc>
              <a:spcBef>
                <a:spcPts val="600"/>
              </a:spcBef>
              <a:spcAft>
                <a:spcPts val="300"/>
              </a:spcAft>
              <a:buClr>
                <a:srgbClr val="002060"/>
              </a:buClr>
              <a:buFont typeface="Wingdings" panose="05000000000000000000" pitchFamily="2" charset="2"/>
              <a:buChar char="§"/>
            </a:pPr>
            <a:r>
              <a:rPr lang="en-US" sz="18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Note -- older adults and other long-term care residents, including those who are medically fragile and those with neurological or neurocognitive conditions, may manifest atypical signs and symptoms of influenza virus infection (e.g. behavior change), and may not have fever.</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Restrict healthcare personnel movement from areas of the facility having illness to areas not affected by the outbreak.</a:t>
            </a:r>
          </a:p>
          <a:p>
            <a:pPr marL="342900" indent="-342900">
              <a:lnSpc>
                <a:spcPct val="100000"/>
              </a:lnSpc>
              <a:spcBef>
                <a:spcPts val="600"/>
              </a:spcBef>
              <a:spcAft>
                <a:spcPts val="300"/>
              </a:spcAft>
              <a:buClr>
                <a:schemeClr val="accent2">
                  <a:lumMod val="75000"/>
                </a:schemeClr>
              </a:buClr>
              <a:buFont typeface="Wingdings" panose="05000000000000000000" pitchFamily="2" charset="2"/>
              <a:buChar char="§"/>
            </a:pP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Administer the current season’s influenza vaccine to unvaccinated residents and healthcare personnel as per current vaccination recommendations. </a:t>
            </a:r>
          </a:p>
        </p:txBody>
      </p:sp>
      <p:sp>
        <p:nvSpPr>
          <p:cNvPr id="5" name="Title 1">
            <a:extLst>
              <a:ext uri="{FF2B5EF4-FFF2-40B4-BE49-F238E27FC236}">
                <a16:creationId xmlns:a16="http://schemas.microsoft.com/office/drawing/2014/main" xmlns="" id="{31B6115F-C8AD-4EC1-B54B-1EBE999D4311}"/>
              </a:ext>
            </a:extLst>
          </p:cNvPr>
          <p:cNvSpPr txBox="1">
            <a:spLocks/>
          </p:cNvSpPr>
          <p:nvPr/>
        </p:nvSpPr>
        <p:spPr>
          <a:xfrm>
            <a:off x="731514" y="442880"/>
            <a:ext cx="10033860" cy="7105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defTabSz="457200"/>
            <a:r>
              <a:rPr lang="en-US" sz="4400" b="1" dirty="0" smtClean="0">
                <a:solidFill>
                  <a:srgbClr val="002060"/>
                </a:solidFill>
                <a:latin typeface="Arial" panose="020B0604020202020204" pitchFamily="34" charset="0"/>
                <a:cs typeface="Arial" panose="020B0604020202020204" pitchFamily="34" charset="0"/>
              </a:rPr>
              <a:t>Post Acute Visitation </a:t>
            </a:r>
            <a:r>
              <a:rPr lang="en-US" sz="4400" b="1" dirty="0">
                <a:solidFill>
                  <a:srgbClr val="002060"/>
                </a:solidFill>
                <a:latin typeface="Arial" panose="020B0604020202020204" pitchFamily="34" charset="0"/>
                <a:cs typeface="Arial" panose="020B0604020202020204" pitchFamily="34" charset="0"/>
              </a:rPr>
              <a:t>Policy </a:t>
            </a:r>
          </a:p>
        </p:txBody>
      </p:sp>
      <p:cxnSp>
        <p:nvCxnSpPr>
          <p:cNvPr id="6" name="Straight Connector 5"/>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7" name="Picture 6"/>
          <p:cNvPicPr>
            <a:picLocks noChangeAspect="1"/>
          </p:cNvPicPr>
          <p:nvPr/>
        </p:nvPicPr>
        <p:blipFill>
          <a:blip r:embed="rId2"/>
          <a:stretch>
            <a:fillRect/>
          </a:stretch>
        </p:blipFill>
        <p:spPr>
          <a:xfrm>
            <a:off x="9612849" y="221911"/>
            <a:ext cx="1152525" cy="1152525"/>
          </a:xfrm>
          <a:prstGeom prst="rect">
            <a:avLst/>
          </a:prstGeom>
        </p:spPr>
      </p:pic>
    </p:spTree>
    <p:extLst>
      <p:ext uri="{BB962C8B-B14F-4D97-AF65-F5344CB8AC3E}">
        <p14:creationId xmlns:p14="http://schemas.microsoft.com/office/powerpoint/2010/main" val="2071965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86086-A8C6-4AF3-A19D-A727883DDA8B}"/>
              </a:ext>
            </a:extLst>
          </p:cNvPr>
          <p:cNvSpPr>
            <a:spLocks noGrp="1"/>
          </p:cNvSpPr>
          <p:nvPr>
            <p:ph type="title"/>
          </p:nvPr>
        </p:nvSpPr>
        <p:spPr>
          <a:xfrm>
            <a:off x="731514" y="457200"/>
            <a:ext cx="10188096" cy="897875"/>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Long Term Care </a:t>
            </a:r>
          </a:p>
        </p:txBody>
      </p:sp>
      <p:sp>
        <p:nvSpPr>
          <p:cNvPr id="4" name="Text Placeholder 3">
            <a:extLst>
              <a:ext uri="{FF2B5EF4-FFF2-40B4-BE49-F238E27FC236}">
                <a16:creationId xmlns:a16="http://schemas.microsoft.com/office/drawing/2014/main" xmlns="" id="{60004C83-AE49-4A02-B4C1-53DA5C236B7B}"/>
              </a:ext>
            </a:extLst>
          </p:cNvPr>
          <p:cNvSpPr>
            <a:spLocks noGrp="1"/>
          </p:cNvSpPr>
          <p:nvPr>
            <p:ph type="body" sz="half" idx="2"/>
          </p:nvPr>
        </p:nvSpPr>
        <p:spPr>
          <a:xfrm>
            <a:off x="890090" y="1339618"/>
            <a:ext cx="10391165" cy="5032077"/>
          </a:xfrm>
        </p:spPr>
        <p:txBody>
          <a:bodyPr vert="horz" lIns="91440" tIns="45720" rIns="91440" bIns="45720" rtlCol="0">
            <a:noAutofit/>
          </a:bodyPr>
          <a:lstStyle/>
          <a:p>
            <a:pPr>
              <a:lnSpc>
                <a:spcPct val="100000"/>
              </a:lnSpc>
              <a:spcBef>
                <a:spcPts val="600"/>
              </a:spcBef>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Vaccination</a:t>
            </a:r>
          </a:p>
          <a:p>
            <a:pPr marL="548640" lvl="1" indent="-274320">
              <a:lnSpc>
                <a:spcPct val="100000"/>
              </a:lnSpc>
              <a:spcBef>
                <a:spcPts val="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Key Points </a:t>
            </a:r>
            <a:r>
              <a:rPr lang="en-US" sz="1600" dirty="0">
                <a:solidFill>
                  <a:schemeClr val="bg2">
                    <a:lumMod val="25000"/>
                  </a:schemeClr>
                </a:solidFill>
                <a:latin typeface="Arial Narrow" panose="020B0606020202030204" pitchFamily="34" charset="0"/>
                <a:ea typeface="Times New Roman" panose="02020603050405020304" pitchFamily="18" charset="0"/>
                <a:cs typeface="Arial" panose="020B0604020202020204" pitchFamily="34" charset="0"/>
              </a:rPr>
              <a:t>● </a:t>
            </a: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Increasing vaccination rates </a:t>
            </a:r>
            <a:r>
              <a:rPr lang="en-US" sz="1600" dirty="0">
                <a:solidFill>
                  <a:schemeClr val="bg2">
                    <a:lumMod val="25000"/>
                  </a:schemeClr>
                </a:solidFill>
                <a:latin typeface="Arial Narrow" panose="020B0606020202030204" pitchFamily="34" charset="0"/>
                <a:ea typeface="Times New Roman" panose="02020603050405020304" pitchFamily="18" charset="0"/>
                <a:cs typeface="Arial" panose="020B0604020202020204" pitchFamily="34" charset="0"/>
              </a:rPr>
              <a:t>●</a:t>
            </a:r>
            <a:r>
              <a:rPr lang="en-US" sz="2000" dirty="0">
                <a:solidFill>
                  <a:schemeClr val="bg2">
                    <a:lumMod val="25000"/>
                  </a:schemeClr>
                </a:solidFill>
                <a:latin typeface="Arial Narrow" panose="020B0606020202030204" pitchFamily="34" charset="0"/>
                <a:ea typeface="Times New Roman" panose="02020603050405020304" pitchFamily="18" charset="0"/>
                <a:cs typeface="Arial" panose="020B0604020202020204" pitchFamily="34" charset="0"/>
              </a:rPr>
              <a:t> </a:t>
            </a: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Legal requirements </a:t>
            </a:r>
          </a:p>
          <a:p>
            <a:pPr>
              <a:lnSpc>
                <a:spcPct val="100000"/>
              </a:lnSpc>
              <a:spcBef>
                <a:spcPts val="600"/>
              </a:spcBef>
              <a:spcAft>
                <a:spcPts val="300"/>
              </a:spcAft>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Antiviral Treatment </a:t>
            </a:r>
          </a:p>
          <a:p>
            <a:pPr>
              <a:lnSpc>
                <a:spcPct val="100000"/>
              </a:lnSpc>
              <a:spcBef>
                <a:spcPts val="600"/>
              </a:spcBef>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Antiviral Chemoprophylaxis </a:t>
            </a:r>
          </a:p>
          <a:p>
            <a:pPr>
              <a:lnSpc>
                <a:spcPct val="100000"/>
              </a:lnSpc>
              <a:spcBef>
                <a:spcPts val="600"/>
              </a:spcBef>
              <a:spcAft>
                <a:spcPts val="300"/>
              </a:spcAft>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Testing</a:t>
            </a:r>
          </a:p>
          <a:p>
            <a:pPr marL="548640" lvl="1" indent="-274320">
              <a:lnSpc>
                <a:spcPct val="100000"/>
              </a:lnSpc>
              <a:spcBef>
                <a:spcPts val="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Key Points </a:t>
            </a:r>
            <a:r>
              <a:rPr lang="en-US" sz="1600" dirty="0">
                <a:solidFill>
                  <a:schemeClr val="bg2">
                    <a:lumMod val="25000"/>
                  </a:schemeClr>
                </a:solidFill>
                <a:latin typeface="Arial Narrow" panose="020B0606020202030204" pitchFamily="34" charset="0"/>
                <a:ea typeface="Times New Roman" panose="02020603050405020304" pitchFamily="18" charset="0"/>
                <a:cs typeface="Arial" panose="020B0604020202020204" pitchFamily="34" charset="0"/>
              </a:rPr>
              <a:t>●</a:t>
            </a:r>
            <a:r>
              <a:rPr lang="en-US" sz="2000" dirty="0">
                <a:solidFill>
                  <a:schemeClr val="bg2">
                    <a:lumMod val="25000"/>
                  </a:schemeClr>
                </a:solidFill>
                <a:latin typeface="Arial Narrow" panose="020B0606020202030204" pitchFamily="34" charset="0"/>
                <a:ea typeface="Times New Roman" panose="02020603050405020304" pitchFamily="18" charset="0"/>
                <a:cs typeface="Arial" panose="020B0604020202020204" pitchFamily="34" charset="0"/>
              </a:rPr>
              <a:t> </a:t>
            </a: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When to test and what tests to order </a:t>
            </a:r>
          </a:p>
          <a:p>
            <a:pPr>
              <a:lnSpc>
                <a:spcPct val="100000"/>
              </a:lnSpc>
              <a:spcBef>
                <a:spcPts val="600"/>
              </a:spcBef>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Reporting </a:t>
            </a:r>
          </a:p>
          <a:p>
            <a:pPr marL="548640" lvl="1" indent="-274320">
              <a:lnSpc>
                <a:spcPct val="100000"/>
              </a:lnSpc>
              <a:spcBef>
                <a:spcPts val="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When and to whom</a:t>
            </a:r>
            <a:r>
              <a:rPr lang="en-US" sz="1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a:t>
            </a:r>
          </a:p>
          <a:p>
            <a:pPr>
              <a:lnSpc>
                <a:spcPct val="100000"/>
              </a:lnSpc>
              <a:spcBef>
                <a:spcPts val="600"/>
              </a:spcBef>
            </a:pPr>
            <a:r>
              <a:rPr lang="en-US" sz="2200" dirty="0">
                <a:solidFill>
                  <a:srgbClr val="002060"/>
                </a:solidFill>
                <a:latin typeface="Arial" panose="020B0604020202020204" pitchFamily="34" charset="0"/>
                <a:ea typeface="Times New Roman" panose="02020603050405020304" pitchFamily="18" charset="0"/>
                <a:cs typeface="Arial" panose="020B0604020202020204" pitchFamily="34" charset="0"/>
              </a:rPr>
              <a:t>Infection Control </a:t>
            </a:r>
          </a:p>
          <a:p>
            <a:pPr marL="548640" lvl="1" indent="-274320">
              <a:lnSpc>
                <a:spcPct val="100000"/>
              </a:lnSpc>
              <a:spcBef>
                <a:spcPts val="600"/>
              </a:spcBef>
              <a:spcAft>
                <a:spcPts val="300"/>
              </a:spcAft>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Key points • Standard precautions • Droplet precautions • Respiratory hygiene/cough etiquette • Hand hygiene • Enhanced environmental cleaning • Additional infection control tips and prevention measure</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duotone>
              <a:schemeClr val="accent1">
                <a:shade val="45000"/>
                <a:satMod val="135000"/>
              </a:schemeClr>
              <a:prstClr val="white"/>
            </a:duotone>
          </a:blip>
          <a:stretch>
            <a:fillRect/>
          </a:stretch>
        </p:blipFill>
        <p:spPr>
          <a:xfrm>
            <a:off x="9458162" y="457200"/>
            <a:ext cx="1461448" cy="1461448"/>
          </a:xfrm>
          <a:prstGeom prst="rect">
            <a:avLst/>
          </a:prstGeom>
        </p:spPr>
      </p:pic>
    </p:spTree>
    <p:extLst>
      <p:ext uri="{BB962C8B-B14F-4D97-AF65-F5344CB8AC3E}">
        <p14:creationId xmlns:p14="http://schemas.microsoft.com/office/powerpoint/2010/main" val="3778674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86086-A8C6-4AF3-A19D-A727883DDA8B}"/>
              </a:ext>
            </a:extLst>
          </p:cNvPr>
          <p:cNvSpPr>
            <a:spLocks noGrp="1"/>
          </p:cNvSpPr>
          <p:nvPr>
            <p:ph type="title"/>
          </p:nvPr>
        </p:nvSpPr>
        <p:spPr>
          <a:xfrm>
            <a:off x="731514" y="457200"/>
            <a:ext cx="10188096" cy="897875"/>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Home Health</a:t>
            </a:r>
          </a:p>
        </p:txBody>
      </p:sp>
      <p:sp>
        <p:nvSpPr>
          <p:cNvPr id="4" name="Text Placeholder 3">
            <a:extLst>
              <a:ext uri="{FF2B5EF4-FFF2-40B4-BE49-F238E27FC236}">
                <a16:creationId xmlns:a16="http://schemas.microsoft.com/office/drawing/2014/main" xmlns="" id="{60004C83-AE49-4A02-B4C1-53DA5C236B7B}"/>
              </a:ext>
            </a:extLst>
          </p:cNvPr>
          <p:cNvSpPr>
            <a:spLocks noGrp="1"/>
          </p:cNvSpPr>
          <p:nvPr>
            <p:ph type="body" sz="half" idx="2"/>
          </p:nvPr>
        </p:nvSpPr>
        <p:spPr>
          <a:xfrm>
            <a:off x="897769" y="1603397"/>
            <a:ext cx="10391165" cy="4894587"/>
          </a:xfrm>
        </p:spPr>
        <p:txBody>
          <a:bodyPr vert="horz" lIns="91440" tIns="45720" rIns="91440" bIns="45720" rtlCol="0">
            <a:noAutofit/>
          </a:bodyPr>
          <a:lstStyle/>
          <a:p>
            <a:pPr>
              <a:lnSpc>
                <a:spcPct val="100000"/>
              </a:lnSpc>
              <a:spcBef>
                <a:spcPts val="600"/>
              </a:spcBef>
            </a:pPr>
            <a:r>
              <a:rPr lang="en-US" sz="2400" b="1" dirty="0">
                <a:solidFill>
                  <a:srgbClr val="002060"/>
                </a:solidFill>
                <a:latin typeface="Arial" panose="020B0604020202020204" pitchFamily="34" charset="0"/>
                <a:ea typeface="Times New Roman" panose="02020603050405020304" pitchFamily="18" charset="0"/>
                <a:cs typeface="Arial" panose="020B0604020202020204" pitchFamily="34" charset="0"/>
              </a:rPr>
              <a:t>Vaccination</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Have a plan in place to monitor employees and patients in home care settings, utilize a checklist</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Track whether patients have received an influenza vaccination. </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Safely transport vaccines for emergency and short-term transport and storage while in the field. </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Staff should use a mask gloves, and other PPE as appropriate</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Continue infection control measures to reduce transmission, including following Standard and Droplet Precautions</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Immediately report any suspected or new cases as necessary</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duotone>
              <a:schemeClr val="accent1">
                <a:shade val="45000"/>
                <a:satMod val="135000"/>
              </a:schemeClr>
              <a:prstClr val="white"/>
            </a:duotone>
          </a:blip>
          <a:stretch>
            <a:fillRect/>
          </a:stretch>
        </p:blipFill>
        <p:spPr>
          <a:xfrm>
            <a:off x="9458162" y="457200"/>
            <a:ext cx="1461448" cy="1461448"/>
          </a:xfrm>
          <a:prstGeom prst="rect">
            <a:avLst/>
          </a:prstGeom>
        </p:spPr>
      </p:pic>
    </p:spTree>
    <p:extLst>
      <p:ext uri="{BB962C8B-B14F-4D97-AF65-F5344CB8AC3E}">
        <p14:creationId xmlns:p14="http://schemas.microsoft.com/office/powerpoint/2010/main" val="282913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86086-A8C6-4AF3-A19D-A727883DDA8B}"/>
              </a:ext>
            </a:extLst>
          </p:cNvPr>
          <p:cNvSpPr>
            <a:spLocks noGrp="1"/>
          </p:cNvSpPr>
          <p:nvPr>
            <p:ph type="title"/>
          </p:nvPr>
        </p:nvSpPr>
        <p:spPr>
          <a:xfrm>
            <a:off x="731514" y="457200"/>
            <a:ext cx="10188096" cy="897875"/>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PACE</a:t>
            </a:r>
          </a:p>
        </p:txBody>
      </p:sp>
      <p:sp>
        <p:nvSpPr>
          <p:cNvPr id="4" name="Text Placeholder 3">
            <a:extLst>
              <a:ext uri="{FF2B5EF4-FFF2-40B4-BE49-F238E27FC236}">
                <a16:creationId xmlns:a16="http://schemas.microsoft.com/office/drawing/2014/main" xmlns="" id="{60004C83-AE49-4A02-B4C1-53DA5C236B7B}"/>
              </a:ext>
            </a:extLst>
          </p:cNvPr>
          <p:cNvSpPr>
            <a:spLocks noGrp="1"/>
          </p:cNvSpPr>
          <p:nvPr>
            <p:ph type="body" sz="half" idx="2"/>
          </p:nvPr>
        </p:nvSpPr>
        <p:spPr>
          <a:xfrm>
            <a:off x="890091" y="1569520"/>
            <a:ext cx="9646612" cy="5032077"/>
          </a:xfrm>
        </p:spPr>
        <p:txBody>
          <a:bodyPr vert="horz" lIns="91440" tIns="45720" rIns="91440" bIns="45720" rtlCol="0">
            <a:noAutofit/>
          </a:bodyPr>
          <a:lstStyle/>
          <a:p>
            <a:pPr>
              <a:lnSpc>
                <a:spcPct val="100000"/>
              </a:lnSpc>
              <a:spcBef>
                <a:spcPts val="600"/>
              </a:spcBef>
            </a:pPr>
            <a:r>
              <a:rPr lang="en-US" sz="2400" b="1" dirty="0">
                <a:solidFill>
                  <a:srgbClr val="002060"/>
                </a:solidFill>
                <a:latin typeface="Arial" panose="020B0604020202020204" pitchFamily="34" charset="0"/>
                <a:ea typeface="Times New Roman" panose="02020603050405020304" pitchFamily="18" charset="0"/>
                <a:cs typeface="Arial" panose="020B0604020202020204" pitchFamily="34" charset="0"/>
              </a:rPr>
              <a:t>Vaccination</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Implement the established documented infection control plan that ensures a safe and sanitary environment and prevents and controls the transmission of disease and infection. </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Monitor staff and patient well-being at each point of contact to maintain responsibility for the care whether delivered by the PACE organization or contractors.</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Track whether patients have received an influenza vaccination. </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Use remote technology as appropriate, including for scheduled and unscheduled participant assessments, care planning, monitoring, communication, and other related activities that would normally occur on an in-person basis.</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Continue providing all required Medicare and Medicaid covered services</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duotone>
              <a:schemeClr val="accent1">
                <a:shade val="45000"/>
                <a:satMod val="135000"/>
              </a:schemeClr>
              <a:prstClr val="white"/>
            </a:duotone>
          </a:blip>
          <a:stretch>
            <a:fillRect/>
          </a:stretch>
        </p:blipFill>
        <p:spPr>
          <a:xfrm>
            <a:off x="9458162" y="457200"/>
            <a:ext cx="1461448" cy="1461448"/>
          </a:xfrm>
          <a:prstGeom prst="rect">
            <a:avLst/>
          </a:prstGeom>
        </p:spPr>
      </p:pic>
    </p:spTree>
    <p:extLst>
      <p:ext uri="{BB962C8B-B14F-4D97-AF65-F5344CB8AC3E}">
        <p14:creationId xmlns:p14="http://schemas.microsoft.com/office/powerpoint/2010/main" val="1081179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86086-A8C6-4AF3-A19D-A727883DDA8B}"/>
              </a:ext>
            </a:extLst>
          </p:cNvPr>
          <p:cNvSpPr>
            <a:spLocks noGrp="1"/>
          </p:cNvSpPr>
          <p:nvPr>
            <p:ph type="title"/>
          </p:nvPr>
        </p:nvSpPr>
        <p:spPr>
          <a:xfrm>
            <a:off x="731514" y="457200"/>
            <a:ext cx="10188096" cy="897875"/>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Influenza in Hospice</a:t>
            </a:r>
          </a:p>
        </p:txBody>
      </p:sp>
      <p:sp>
        <p:nvSpPr>
          <p:cNvPr id="4" name="Text Placeholder 3">
            <a:extLst>
              <a:ext uri="{FF2B5EF4-FFF2-40B4-BE49-F238E27FC236}">
                <a16:creationId xmlns:a16="http://schemas.microsoft.com/office/drawing/2014/main" xmlns="" id="{60004C83-AE49-4A02-B4C1-53DA5C236B7B}"/>
              </a:ext>
            </a:extLst>
          </p:cNvPr>
          <p:cNvSpPr>
            <a:spLocks noGrp="1"/>
          </p:cNvSpPr>
          <p:nvPr>
            <p:ph type="body" sz="half" idx="2"/>
          </p:nvPr>
        </p:nvSpPr>
        <p:spPr>
          <a:xfrm>
            <a:off x="890090" y="1575581"/>
            <a:ext cx="8422722" cy="4556963"/>
          </a:xfrm>
        </p:spPr>
        <p:txBody>
          <a:bodyPr vert="horz" lIns="91440" tIns="45720" rIns="91440" bIns="45720" rtlCol="0">
            <a:noAutofit/>
          </a:bodyPr>
          <a:lstStyle/>
          <a:p>
            <a:pPr>
              <a:lnSpc>
                <a:spcPct val="100000"/>
              </a:lnSpc>
              <a:spcBef>
                <a:spcPts val="600"/>
              </a:spcBef>
            </a:pPr>
            <a:r>
              <a:rPr lang="en-US" sz="2400" b="1" dirty="0">
                <a:solidFill>
                  <a:srgbClr val="002060"/>
                </a:solidFill>
                <a:latin typeface="Arial" panose="020B0604020202020204" pitchFamily="34" charset="0"/>
                <a:ea typeface="Times New Roman" panose="02020603050405020304" pitchFamily="18" charset="0"/>
                <a:cs typeface="Arial" panose="020B0604020202020204" pitchFamily="34" charset="0"/>
              </a:rPr>
              <a:t>Vaccination</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Much higher risk for coming down with the flu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Vital for hospice patients and their caregivers to get the seasonal flu vaccine</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Staff should use a mask, gloves and other PPE as appropriate</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Continue infection control measures to reduce transmission, including following Standard and Droplet Precautions</a:t>
            </a:r>
          </a:p>
          <a:p>
            <a:pPr marL="342900" indent="-342900">
              <a:lnSpc>
                <a:spcPct val="100000"/>
              </a:lnSpc>
              <a:spcBef>
                <a:spcPts val="600"/>
              </a:spcBef>
              <a:buClr>
                <a:schemeClr val="accent2">
                  <a:lumMod val="75000"/>
                </a:schemeClr>
              </a:buClr>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Immediately report any suspected or new cases as necessary</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duotone>
              <a:schemeClr val="accent1">
                <a:shade val="45000"/>
                <a:satMod val="135000"/>
              </a:schemeClr>
              <a:prstClr val="white"/>
            </a:duotone>
          </a:blip>
          <a:stretch>
            <a:fillRect/>
          </a:stretch>
        </p:blipFill>
        <p:spPr>
          <a:xfrm>
            <a:off x="9458162" y="457200"/>
            <a:ext cx="1461448" cy="1461448"/>
          </a:xfrm>
          <a:prstGeom prst="rect">
            <a:avLst/>
          </a:prstGeom>
        </p:spPr>
      </p:pic>
    </p:spTree>
    <p:extLst>
      <p:ext uri="{BB962C8B-B14F-4D97-AF65-F5344CB8AC3E}">
        <p14:creationId xmlns:p14="http://schemas.microsoft.com/office/powerpoint/2010/main" val="2861142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p:txBody>
          <a:bodyPr vert="horz" lIns="91440" tIns="45720" rIns="91440" bIns="45720" rtlCol="0" anchor="t">
            <a:noAutofit/>
          </a:bodyPr>
          <a:lstStyle/>
          <a:p>
            <a:pPr algn="ctr" defTabSz="457200"/>
            <a:r>
              <a:rPr lang="en-US" sz="4400" b="1" dirty="0">
                <a:solidFill>
                  <a:srgbClr val="002060"/>
                </a:solidFill>
                <a:latin typeface="Arial" panose="020B0604020202020204" pitchFamily="34" charset="0"/>
                <a:cs typeface="Arial" panose="020B0604020202020204" pitchFamily="34" charset="0"/>
              </a:rPr>
              <a:t>Influenza vs. COVID</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idx="1"/>
          </p:nvPr>
        </p:nvSpPr>
        <p:spPr>
          <a:xfrm>
            <a:off x="677334" y="1633168"/>
            <a:ext cx="10084451" cy="4189046"/>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342900" indent="-342900">
              <a:lnSpc>
                <a:spcPct val="100000"/>
              </a:lnSpc>
              <a:spcBef>
                <a:spcPts val="2400"/>
              </a:spcBef>
              <a:spcAft>
                <a:spcPts val="300"/>
              </a:spcAft>
              <a:buClr>
                <a:srgbClr val="FF6600"/>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The World Health Organization recognizes that COVID-19 and influenza viruses have a similar disease presentation.</a:t>
            </a:r>
          </a:p>
          <a:p>
            <a:pPr lvl="2">
              <a:lnSpc>
                <a:spcPct val="100000"/>
              </a:lnSpc>
              <a:spcBef>
                <a:spcPts val="600"/>
              </a:spcBef>
              <a:spcAft>
                <a:spcPts val="300"/>
              </a:spcAft>
              <a:buClr>
                <a:srgbClr val="002060"/>
              </a:buClr>
              <a:buSzPct val="90000"/>
              <a:buFont typeface="Wingdings" panose="05000000000000000000" pitchFamily="2" charset="2"/>
              <a:buChar char="§"/>
            </a:pPr>
            <a:r>
              <a:rPr lang="en-US" sz="2200" dirty="0">
                <a:solidFill>
                  <a:srgbClr val="0070C0"/>
                </a:solidFill>
                <a:latin typeface="Arial" panose="020B0604020202020204" pitchFamily="34" charset="0"/>
                <a:ea typeface="Times New Roman" panose="02020603050405020304" pitchFamily="18" charset="0"/>
                <a:cs typeface="Arial" panose="020B0604020202020204" pitchFamily="34" charset="0"/>
              </a:rPr>
              <a:t>Both</a:t>
            </a: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cause respiratory disease, which presents as a wide range of illness from asymptomatic or mild through to severe disease and death. </a:t>
            </a:r>
          </a:p>
          <a:p>
            <a:pPr lvl="2">
              <a:lnSpc>
                <a:spcPct val="100000"/>
              </a:lnSpc>
              <a:spcBef>
                <a:spcPts val="600"/>
              </a:spcBef>
              <a:spcAft>
                <a:spcPts val="1200"/>
              </a:spcAft>
              <a:buClr>
                <a:srgbClr val="002060"/>
              </a:buClr>
              <a:buSzPct val="90000"/>
              <a:buFont typeface="Wingdings" panose="05000000000000000000" pitchFamily="2" charset="2"/>
              <a:buChar char="§"/>
            </a:pPr>
            <a:r>
              <a:rPr lang="en-US" sz="2200" dirty="0">
                <a:solidFill>
                  <a:srgbClr val="0070C0"/>
                </a:solidFill>
                <a:latin typeface="Arial" panose="020B0604020202020204" pitchFamily="34" charset="0"/>
                <a:ea typeface="Times New Roman" panose="02020603050405020304" pitchFamily="18" charset="0"/>
                <a:cs typeface="Arial" panose="020B0604020202020204" pitchFamily="34" charset="0"/>
              </a:rPr>
              <a:t>Both</a:t>
            </a:r>
            <a:r>
              <a:rPr lang="en-US" sz="2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viruses are transmitted by contact, droplets and fomites. </a:t>
            </a:r>
          </a:p>
          <a:p>
            <a:pPr marL="342900" indent="-342900">
              <a:lnSpc>
                <a:spcPct val="100000"/>
              </a:lnSpc>
              <a:spcBef>
                <a:spcPts val="600"/>
              </a:spcBef>
              <a:spcAft>
                <a:spcPts val="300"/>
              </a:spcAft>
              <a:buClr>
                <a:srgbClr val="FF6600"/>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The same public health measures, such as hand hygiene and good respiratory etiquette (coughing into your elbow or into a tissue and immediately disposing of the tissue), are important actions all can take to prevent infection. </a:t>
            </a:r>
          </a:p>
        </p:txBody>
      </p:sp>
    </p:spTree>
    <p:extLst>
      <p:ext uri="{BB962C8B-B14F-4D97-AF65-F5344CB8AC3E}">
        <p14:creationId xmlns:p14="http://schemas.microsoft.com/office/powerpoint/2010/main" val="315489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xmlns="" id="{011961CF-3DF6-49D6-9881-FE1417D70710}"/>
              </a:ext>
            </a:extLst>
          </p:cNvPr>
          <p:cNvGraphicFramePr>
            <a:graphicFrameLocks noGrp="1"/>
          </p:cNvGraphicFramePr>
          <p:nvPr>
            <p:extLst>
              <p:ext uri="{D42A27DB-BD31-4B8C-83A1-F6EECF244321}">
                <p14:modId xmlns:p14="http://schemas.microsoft.com/office/powerpoint/2010/main" val="998590495"/>
              </p:ext>
            </p:extLst>
          </p:nvPr>
        </p:nvGraphicFramePr>
        <p:xfrm>
          <a:off x="1571308" y="933417"/>
          <a:ext cx="9362546" cy="4842933"/>
        </p:xfrm>
        <a:graphic>
          <a:graphicData uri="http://schemas.openxmlformats.org/drawingml/2006/table">
            <a:tbl>
              <a:tblPr firstRow="1" bandRow="1">
                <a:tableStyleId>{5FD0F851-EC5A-4D38-B0AD-8093EC10F338}</a:tableStyleId>
              </a:tblPr>
              <a:tblGrid>
                <a:gridCol w="4681273">
                  <a:extLst>
                    <a:ext uri="{9D8B030D-6E8A-4147-A177-3AD203B41FA5}">
                      <a16:colId xmlns:a16="http://schemas.microsoft.com/office/drawing/2014/main" xmlns="" val="1020813817"/>
                    </a:ext>
                  </a:extLst>
                </a:gridCol>
                <a:gridCol w="4681273">
                  <a:extLst>
                    <a:ext uri="{9D8B030D-6E8A-4147-A177-3AD203B41FA5}">
                      <a16:colId xmlns:a16="http://schemas.microsoft.com/office/drawing/2014/main" xmlns="" val="3264820460"/>
                    </a:ext>
                  </a:extLst>
                </a:gridCol>
              </a:tblGrid>
              <a:tr h="675051">
                <a:tc>
                  <a:txBody>
                    <a:bodyPr/>
                    <a:lstStyle/>
                    <a:p>
                      <a:pPr algn="ctr"/>
                      <a:r>
                        <a:rPr lang="en-US" sz="2800" dirty="0">
                          <a:solidFill>
                            <a:srgbClr val="002060"/>
                          </a:solidFill>
                        </a:rPr>
                        <a:t>Influenza</a:t>
                      </a:r>
                      <a:endParaRPr lang="en-US" sz="2800" dirty="0">
                        <a:solidFill>
                          <a:srgbClr val="002060"/>
                        </a:solidFill>
                        <a:latin typeface="Arial" panose="020B0604020202020204" pitchFamily="34" charset="0"/>
                        <a:cs typeface="Arial" panose="020B0604020202020204" pitchFamily="34" charset="0"/>
                      </a:endParaRPr>
                    </a:p>
                  </a:txBody>
                  <a:tcPr anchor="ctr">
                    <a:lnR w="12700" cap="flat" cmpd="sng" algn="ctr">
                      <a:solidFill>
                        <a:srgbClr val="002060"/>
                      </a:solidFill>
                      <a:prstDash val="solid"/>
                      <a:round/>
                      <a:headEnd type="none" w="med" len="med"/>
                      <a:tailEnd type="none" w="med" len="med"/>
                    </a:lnR>
                  </a:tcPr>
                </a:tc>
                <a:tc>
                  <a:txBody>
                    <a:bodyPr/>
                    <a:lstStyle/>
                    <a:p>
                      <a:pPr marL="0" algn="ctr" defTabSz="914400" rtl="0" eaLnBrk="1" latinLnBrk="0" hangingPunct="1"/>
                      <a:r>
                        <a:rPr lang="en-US" sz="2800" b="1" kern="1200" dirty="0">
                          <a:solidFill>
                            <a:srgbClr val="002060"/>
                          </a:solidFill>
                          <a:latin typeface="+mn-lt"/>
                          <a:ea typeface="+mn-ea"/>
                          <a:cs typeface="+mn-cs"/>
                        </a:rPr>
                        <a:t>COVID </a:t>
                      </a:r>
                    </a:p>
                  </a:txBody>
                  <a:tcPr anchor="ctr">
                    <a:lnL w="12700" cap="flat" cmpd="sng" algn="ctr">
                      <a:solidFill>
                        <a:srgbClr val="002060"/>
                      </a:solidFill>
                      <a:prstDash val="solid"/>
                      <a:round/>
                      <a:headEnd type="none" w="med" len="med"/>
                      <a:tailEnd type="none" w="med" len="med"/>
                    </a:lnL>
                  </a:tcPr>
                </a:tc>
                <a:extLst>
                  <a:ext uri="{0D108BD9-81ED-4DB2-BD59-A6C34878D82A}">
                    <a16:rowId xmlns:a16="http://schemas.microsoft.com/office/drawing/2014/main" xmlns="" val="1464025497"/>
                  </a:ext>
                </a:extLst>
              </a:tr>
              <a:tr h="4167882">
                <a:tc>
                  <a:txBody>
                    <a:bodyPr/>
                    <a:lstStyle/>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Shorter median incubation period than COVID</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Serial interval is 3 days (spreads faster than COVID)</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Transmission in the first 3-5 days of illness</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Children are important drivers</a:t>
                      </a:r>
                    </a:p>
                  </a:txBody>
                  <a:tcPr>
                    <a:lnR w="12700" cap="flat" cmpd="sng" algn="ctr">
                      <a:solidFill>
                        <a:srgbClr val="002060"/>
                      </a:solidFill>
                      <a:prstDash val="solid"/>
                      <a:round/>
                      <a:headEnd type="none" w="med" len="med"/>
                      <a:tailEnd type="none" w="med" len="med"/>
                    </a:lnR>
                  </a:tcPr>
                </a:tc>
                <a:tc>
                  <a:txBody>
                    <a:bodyPr/>
                    <a:lstStyle/>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5-6 day incubation period</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Transmission 24-48 hours prior to symptom onset</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Children are less affected </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Infections: 80% mild or asymptomatic, 15% severe, requiring oxygen; 5% critical, requiring ventilation</a:t>
                      </a:r>
                    </a:p>
                    <a:p>
                      <a:pPr marL="342900" indent="-342900" algn="l" defTabSz="457200" rtl="0" eaLnBrk="1" latinLnBrk="0" hangingPunct="1">
                        <a:lnSpc>
                          <a:spcPct val="100000"/>
                        </a:lnSpc>
                        <a:spcBef>
                          <a:spcPts val="1200"/>
                        </a:spcBef>
                        <a:spcAft>
                          <a:spcPts val="0"/>
                        </a:spcAft>
                        <a:buClr>
                          <a:schemeClr val="accent2">
                            <a:lumMod val="75000"/>
                          </a:schemeClr>
                        </a:buClr>
                        <a:buSzPct val="80000"/>
                        <a:buFont typeface="Wingdings" panose="05000000000000000000" pitchFamily="2" charset="2"/>
                        <a:buChar char="§"/>
                      </a:pPr>
                      <a:r>
                        <a:rPr lang="en-US" sz="2200" kern="12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Preliminary mortality appears higher than influenza</a:t>
                      </a:r>
                    </a:p>
                  </a:txBody>
                  <a:tcPr>
                    <a:lnL w="12700" cap="flat" cmpd="sng" algn="ctr">
                      <a:solidFill>
                        <a:srgbClr val="002060"/>
                      </a:solidFill>
                      <a:prstDash val="solid"/>
                      <a:round/>
                      <a:headEnd type="none" w="med" len="med"/>
                      <a:tailEnd type="none" w="med" len="med"/>
                    </a:lnL>
                  </a:tcPr>
                </a:tc>
                <a:extLst>
                  <a:ext uri="{0D108BD9-81ED-4DB2-BD59-A6C34878D82A}">
                    <a16:rowId xmlns:a16="http://schemas.microsoft.com/office/drawing/2014/main" xmlns="" val="2836263531"/>
                  </a:ext>
                </a:extLst>
              </a:tr>
            </a:tbl>
          </a:graphicData>
        </a:graphic>
      </p:graphicFrame>
    </p:spTree>
    <p:extLst>
      <p:ext uri="{BB962C8B-B14F-4D97-AF65-F5344CB8AC3E}">
        <p14:creationId xmlns:p14="http://schemas.microsoft.com/office/powerpoint/2010/main" val="23730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731514" y="457200"/>
            <a:ext cx="10293879" cy="1600200"/>
          </a:xfrm>
        </p:spPr>
        <p:txBody>
          <a:bodyPr vert="horz" lIns="91440" tIns="45720" rIns="91440" bIns="45720" rtlCol="0" anchor="t">
            <a:normAutofit/>
          </a:bodyPr>
          <a:lstStyle/>
          <a:p>
            <a:pPr defTabSz="457200"/>
            <a:r>
              <a:rPr lang="en-US" sz="4000" b="1" dirty="0">
                <a:solidFill>
                  <a:srgbClr val="002060"/>
                </a:solidFill>
                <a:latin typeface="Arial" panose="020B0604020202020204" pitchFamily="34" charset="0"/>
                <a:cs typeface="Arial" panose="020B0604020202020204" pitchFamily="34" charset="0"/>
              </a:rPr>
              <a:t>New Jersey Passes New Influenza Legislation </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839788" y="1871003"/>
            <a:ext cx="10566400" cy="3997985"/>
          </a:xfrm>
        </p:spPr>
        <p:txBody>
          <a:bodyPr>
            <a:normAutofit/>
          </a:bodyPr>
          <a:lstStyle/>
          <a:p>
            <a:r>
              <a:rPr lang="en-US" sz="2800" u="sng"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January 2020 </a:t>
            </a:r>
          </a:p>
          <a:p>
            <a:pPr marL="457200" indent="-457200">
              <a:buClr>
                <a:schemeClr val="accent2">
                  <a:lumMod val="75000"/>
                </a:schemeClr>
              </a:buClr>
              <a:buFont typeface="Wingdings" panose="05000000000000000000" pitchFamily="2" charset="2"/>
              <a:buChar char="§"/>
            </a:pPr>
            <a:r>
              <a:rPr lang="en-US" sz="2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P.L. 2019, Chapter 330 mandating annual influenza (flu) vaccination became N.J. law</a:t>
            </a:r>
          </a:p>
          <a:p>
            <a:pPr marL="457200" indent="-457200">
              <a:buClr>
                <a:schemeClr val="accent2">
                  <a:lumMod val="75000"/>
                </a:schemeClr>
              </a:buClr>
              <a:buFont typeface="Wingdings" panose="05000000000000000000" pitchFamily="2" charset="2"/>
              <a:buChar char="§"/>
            </a:pPr>
            <a:r>
              <a:rPr lang="en-US" sz="2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Requires certain healthcare facilities to offer, and healthcare workers to receive, annual influenza vaccination </a:t>
            </a:r>
          </a:p>
          <a:p>
            <a:pPr marL="457200" indent="-457200">
              <a:buClr>
                <a:schemeClr val="accent2">
                  <a:lumMod val="75000"/>
                </a:schemeClr>
              </a:buClr>
              <a:buFont typeface="Wingdings" panose="05000000000000000000" pitchFamily="2" charset="2"/>
              <a:buChar char="§"/>
            </a:pPr>
            <a:r>
              <a:rPr lang="en-US" sz="28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The law defines a healthcare facility as “a general or special hospital, nursing home, or home health care agency licensed pursuant to P.L.1971, c.136.” </a:t>
            </a:r>
          </a:p>
          <a:p>
            <a:endParaRPr lang="en-US" dirty="0"/>
          </a:p>
        </p:txBody>
      </p:sp>
      <p:cxnSp>
        <p:nvCxnSpPr>
          <p:cNvPr id="5" name="Straight Connector 4"/>
          <p:cNvCxnSpPr/>
          <p:nvPr/>
        </p:nvCxnSpPr>
        <p:spPr>
          <a:xfrm flipV="1">
            <a:off x="731514" y="1716260"/>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stretch>
            <a:fillRect/>
          </a:stretch>
        </p:blipFill>
        <p:spPr>
          <a:xfrm>
            <a:off x="9263063" y="214312"/>
            <a:ext cx="2143125" cy="2143125"/>
          </a:xfrm>
          <a:prstGeom prst="rect">
            <a:avLst/>
          </a:prstGeom>
        </p:spPr>
      </p:pic>
    </p:spTree>
    <p:extLst>
      <p:ext uri="{BB962C8B-B14F-4D97-AF65-F5344CB8AC3E}">
        <p14:creationId xmlns:p14="http://schemas.microsoft.com/office/powerpoint/2010/main" val="3698543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p:txBody>
          <a:bodyPr vert="horz" lIns="91440" tIns="45720" rIns="91440" bIns="45720" rtlCol="0" anchor="t">
            <a:noAutofit/>
          </a:bodyPr>
          <a:lstStyle/>
          <a:p>
            <a:pPr algn="ctr" defTabSz="457200"/>
            <a:r>
              <a:rPr lang="en-US" sz="4400" b="1" dirty="0">
                <a:solidFill>
                  <a:srgbClr val="002060"/>
                </a:solidFill>
                <a:latin typeface="Arial" panose="020B0604020202020204" pitchFamily="34" charset="0"/>
                <a:cs typeface="Arial" panose="020B0604020202020204" pitchFamily="34" charset="0"/>
              </a:rPr>
              <a:t>Recommendations </a:t>
            </a:r>
            <a:br>
              <a:rPr lang="en-US" sz="4400" b="1" dirty="0">
                <a:solidFill>
                  <a:srgbClr val="002060"/>
                </a:solidFill>
                <a:latin typeface="Arial" panose="020B0604020202020204" pitchFamily="34" charset="0"/>
                <a:cs typeface="Arial" panose="020B0604020202020204" pitchFamily="34" charset="0"/>
              </a:rPr>
            </a:br>
            <a:endParaRPr lang="en-US" sz="4400" b="1" dirty="0">
              <a:solidFill>
                <a:srgbClr val="002060"/>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idx="1"/>
          </p:nvPr>
        </p:nvSpPr>
        <p:spPr>
          <a:xfrm>
            <a:off x="992782" y="1664786"/>
            <a:ext cx="8629199" cy="4082197"/>
          </a:xfrm>
        </p:spPr>
        <p:txBody>
          <a:bodyPr vert="horz" lIns="91440" tIns="45720" rIns="91440" bIns="45720" rtlCol="0">
            <a:noAutofit/>
          </a:bodyPr>
          <a:lstStyle/>
          <a:p>
            <a:pPr>
              <a:lnSpc>
                <a:spcPct val="100000"/>
              </a:lnSpc>
              <a:spcBef>
                <a:spcPts val="600"/>
              </a:spcBef>
              <a:spcAft>
                <a:spcPts val="600"/>
              </a:spcAft>
              <a:buClr>
                <a:srgbClr val="FF6600"/>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Seek immediate care in ER if you are having signs of shortness of breath, chest pain or difficulty breathing </a:t>
            </a:r>
          </a:p>
          <a:p>
            <a:pPr>
              <a:lnSpc>
                <a:spcPct val="100000"/>
              </a:lnSpc>
              <a:spcBef>
                <a:spcPts val="600"/>
              </a:spcBef>
              <a:spcAft>
                <a:spcPts val="600"/>
              </a:spcAft>
              <a:buClr>
                <a:srgbClr val="FF6600"/>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Contact your healthcare provider to get vaccinated this flu season </a:t>
            </a:r>
          </a:p>
          <a:p>
            <a:pPr>
              <a:lnSpc>
                <a:spcPct val="100000"/>
              </a:lnSpc>
              <a:spcBef>
                <a:spcPts val="600"/>
              </a:spcBef>
              <a:spcAft>
                <a:spcPts val="600"/>
              </a:spcAft>
              <a:buClr>
                <a:srgbClr val="FF6600"/>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Wash hands</a:t>
            </a:r>
          </a:p>
          <a:p>
            <a:pPr>
              <a:lnSpc>
                <a:spcPct val="100000"/>
              </a:lnSpc>
              <a:spcBef>
                <a:spcPts val="600"/>
              </a:spcBef>
              <a:spcAft>
                <a:spcPts val="600"/>
              </a:spcAft>
              <a:buClr>
                <a:srgbClr val="FF6600"/>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Wear a mask </a:t>
            </a:r>
          </a:p>
          <a:p>
            <a:pPr>
              <a:lnSpc>
                <a:spcPct val="100000"/>
              </a:lnSpc>
              <a:spcBef>
                <a:spcPts val="600"/>
              </a:spcBef>
              <a:spcAft>
                <a:spcPts val="600"/>
              </a:spcAft>
              <a:buClr>
                <a:srgbClr val="FF6600"/>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Social distance </a:t>
            </a:r>
          </a:p>
          <a:p>
            <a:pPr marL="342900" indent="-342900">
              <a:lnSpc>
                <a:spcPct val="100000"/>
              </a:lnSpc>
              <a:spcBef>
                <a:spcPts val="600"/>
              </a:spcBef>
              <a:spcAft>
                <a:spcPts val="600"/>
              </a:spcAft>
              <a:buClr>
                <a:srgbClr val="0070C0"/>
              </a:buClr>
              <a:buSzPct val="80000"/>
              <a:buFont typeface="Arial Narrow" panose="020B0606020202030204" pitchFamily="34" charset="0"/>
              <a:buChar char="►"/>
            </a:pPr>
            <a:endPar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2569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524934" y="457200"/>
            <a:ext cx="10608734" cy="1600200"/>
          </a:xfrm>
        </p:spPr>
        <p:txBody>
          <a:bodyPr vert="horz" lIns="91440" tIns="45720" rIns="91440" bIns="45720" rtlCol="0" anchor="t">
            <a:noAutofit/>
          </a:bodyPr>
          <a:lstStyle/>
          <a:p>
            <a:pPr algn="ctr" defTabSz="457200"/>
            <a:r>
              <a:rPr lang="en-US" sz="4400" b="1" dirty="0">
                <a:solidFill>
                  <a:srgbClr val="002060"/>
                </a:solidFill>
                <a:latin typeface="Arial" panose="020B0604020202020204" pitchFamily="34" charset="0"/>
                <a:cs typeface="Arial" panose="020B0604020202020204" pitchFamily="34" charset="0"/>
              </a:rPr>
              <a:t>New Jersey Respiratory Data </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916245" y="1624081"/>
            <a:ext cx="10452340" cy="4380931"/>
          </a:xfrm>
        </p:spPr>
        <p:txBody>
          <a:bodyPr vert="horz" lIns="91440" tIns="45720" rIns="91440" bIns="45720" rtlCol="0">
            <a:noAutofit/>
          </a:bodyPr>
          <a:lstStyle/>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Black patients have the highest percentages of Asthma for all age groups</a:t>
            </a:r>
          </a:p>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Asthma is most prevalent in the 5-17 and 18-49 age-groups</a:t>
            </a:r>
          </a:p>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COPD/Bronchitis is highest among white patients </a:t>
            </a:r>
          </a:p>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COPD/Bronchitis is most prevalent in the 65-80+ age-group</a:t>
            </a:r>
          </a:p>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Despite the impact of age, the prevalence of Asthma is high among blacks </a:t>
            </a:r>
          </a:p>
          <a:p>
            <a:pPr marL="342900" indent="-342900" defTabSz="457200">
              <a:lnSpc>
                <a:spcPct val="100000"/>
              </a:lnSpc>
              <a:spcBef>
                <a:spcPts val="600"/>
              </a:spcBef>
              <a:spcAft>
                <a:spcPts val="600"/>
              </a:spcAft>
              <a:buClr>
                <a:schemeClr val="accent2">
                  <a:lumMod val="75000"/>
                </a:schemeClr>
              </a:buClr>
              <a:buSzPct val="80000"/>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Percentage of COPD/Bronchitis cases</a:t>
            </a:r>
          </a:p>
          <a:p>
            <a:pPr marL="800100" lvl="2" indent="-342900" defTabSz="457200">
              <a:lnSpc>
                <a:spcPct val="100000"/>
              </a:lnSpc>
              <a:spcBef>
                <a:spcPts val="600"/>
              </a:spcBef>
              <a:spcAft>
                <a:spcPts val="600"/>
              </a:spcAft>
              <a:buClr>
                <a:srgbClr val="002060"/>
              </a:buClr>
              <a:buSzPct val="80000"/>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34% of white patients are age 65-85+</a:t>
            </a:r>
          </a:p>
          <a:p>
            <a:pPr marL="800100" lvl="2" indent="-342900" defTabSz="457200">
              <a:lnSpc>
                <a:spcPct val="100000"/>
              </a:lnSpc>
              <a:spcBef>
                <a:spcPts val="600"/>
              </a:spcBef>
              <a:spcAft>
                <a:spcPts val="600"/>
              </a:spcAft>
              <a:buClr>
                <a:srgbClr val="002060"/>
              </a:buClr>
              <a:buSzPct val="80000"/>
              <a:buFont typeface="Wingdings" panose="05000000000000000000" pitchFamily="2" charset="2"/>
              <a:buChar char="§"/>
            </a:pPr>
            <a:r>
              <a:rPr lang="en-US" sz="20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14% of black patients are age 65-85+</a:t>
            </a: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p:cNvSpPr txBox="1"/>
          <p:nvPr/>
        </p:nvSpPr>
        <p:spPr>
          <a:xfrm>
            <a:off x="7942996" y="6168330"/>
            <a:ext cx="3875964" cy="307777"/>
          </a:xfrm>
          <a:prstGeom prst="rect">
            <a:avLst/>
          </a:prstGeom>
          <a:noFill/>
        </p:spPr>
        <p:txBody>
          <a:bodyPr wrap="square" rtlCol="0">
            <a:spAutoFit/>
          </a:bodyPr>
          <a:lstStyle/>
          <a:p>
            <a:r>
              <a:rPr lang="en-US" sz="1400" i="1" dirty="0">
                <a:latin typeface="Arial Narrow" panose="020B0606020202030204" pitchFamily="34" charset="0"/>
              </a:rPr>
              <a:t>Source: ???</a:t>
            </a:r>
          </a:p>
        </p:txBody>
      </p:sp>
    </p:spTree>
    <p:extLst>
      <p:ext uri="{BB962C8B-B14F-4D97-AF65-F5344CB8AC3E}">
        <p14:creationId xmlns:p14="http://schemas.microsoft.com/office/powerpoint/2010/main" val="1064211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89544" y="504967"/>
            <a:ext cx="5492773" cy="1351129"/>
          </a:xfrm>
        </p:spPr>
        <p:txBody>
          <a:bodyPr vert="horz" lIns="91440" tIns="45720" rIns="91440" bIns="45720" rtlCol="0" anchor="t">
            <a:noAutofit/>
          </a:bodyPr>
          <a:lstStyle/>
          <a:p>
            <a:pPr algn="ctr" defTabSz="457200"/>
            <a:r>
              <a:rPr lang="en-US" sz="4400" b="1" dirty="0">
                <a:solidFill>
                  <a:srgbClr val="002060"/>
                </a:solidFill>
                <a:latin typeface="Arial" panose="020B0604020202020204" pitchFamily="34" charset="0"/>
                <a:cs typeface="Arial" panose="020B0604020202020204" pitchFamily="34" charset="0"/>
              </a:rPr>
              <a:t>New Jersey Influenza Data </a:t>
            </a:r>
          </a:p>
        </p:txBody>
      </p:sp>
      <p:pic>
        <p:nvPicPr>
          <p:cNvPr id="2050" name="Chart 6">
            <a:extLst>
              <a:ext uri="{FF2B5EF4-FFF2-40B4-BE49-F238E27FC236}">
                <a16:creationId xmlns:a16="http://schemas.microsoft.com/office/drawing/2014/main" xmlns="" id="{2096EA63-C55F-4AA3-AD32-2A141D91C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855" y="336263"/>
            <a:ext cx="5054980" cy="300095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 name="Chart 5">
            <a:extLst>
              <a:ext uri="{FF2B5EF4-FFF2-40B4-BE49-F238E27FC236}">
                <a16:creationId xmlns:a16="http://schemas.microsoft.com/office/drawing/2014/main" xmlns="" id="{DCB6F5C8-5E5B-4550-AC35-F36B2E923F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713" y="2120205"/>
            <a:ext cx="5295817" cy="2946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Chart 7">
            <a:extLst>
              <a:ext uri="{FF2B5EF4-FFF2-40B4-BE49-F238E27FC236}">
                <a16:creationId xmlns:a16="http://schemas.microsoft.com/office/drawing/2014/main" xmlns="" id="{7B252355-021C-4C15-89A7-E41BC77BC6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197" y="3505926"/>
            <a:ext cx="4964466" cy="29553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3205" y="5375263"/>
            <a:ext cx="3875964" cy="307777"/>
          </a:xfrm>
          <a:prstGeom prst="rect">
            <a:avLst/>
          </a:prstGeom>
          <a:noFill/>
        </p:spPr>
        <p:txBody>
          <a:bodyPr wrap="square" rtlCol="0">
            <a:spAutoFit/>
          </a:bodyPr>
          <a:lstStyle/>
          <a:p>
            <a:r>
              <a:rPr lang="en-US" sz="1400" i="1" dirty="0">
                <a:latin typeface="Arial Narrow" panose="020B0606020202030204" pitchFamily="34" charset="0"/>
              </a:rPr>
              <a:t>Source: ???</a:t>
            </a:r>
          </a:p>
        </p:txBody>
      </p:sp>
    </p:spTree>
    <p:extLst>
      <p:ext uri="{BB962C8B-B14F-4D97-AF65-F5344CB8AC3E}">
        <p14:creationId xmlns:p14="http://schemas.microsoft.com/office/powerpoint/2010/main" val="3475761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856" y="391236"/>
            <a:ext cx="8596668" cy="688457"/>
          </a:xfrm>
        </p:spPr>
        <p:txBody>
          <a:bodyPr vert="horz" lIns="91440" tIns="45720" rIns="91440" bIns="45720" rtlCol="0" anchor="t">
            <a:noAutofit/>
          </a:bodyPr>
          <a:lstStyle/>
          <a:p>
            <a:pPr>
              <a:lnSpc>
                <a:spcPct val="90000"/>
              </a:lnSpc>
            </a:pPr>
            <a:r>
              <a:rPr lang="en-US" sz="4400" b="1" dirty="0">
                <a:solidFill>
                  <a:srgbClr val="002060"/>
                </a:solidFill>
                <a:latin typeface="Arial" panose="020B0604020202020204" pitchFamily="34" charset="0"/>
                <a:cs typeface="Arial" panose="020B0604020202020204" pitchFamily="34" charset="0"/>
              </a:rPr>
              <a:t>Additional Resources</a:t>
            </a:r>
          </a:p>
        </p:txBody>
      </p:sp>
      <p:sp>
        <p:nvSpPr>
          <p:cNvPr id="3" name="Content Placeholder 2"/>
          <p:cNvSpPr>
            <a:spLocks noGrp="1"/>
          </p:cNvSpPr>
          <p:nvPr>
            <p:ph idx="1"/>
          </p:nvPr>
        </p:nvSpPr>
        <p:spPr>
          <a:xfrm>
            <a:off x="803943" y="1062106"/>
            <a:ext cx="10459240" cy="5292972"/>
          </a:xfrm>
        </p:spPr>
        <p:txBody>
          <a:bodyPr>
            <a:noAutofit/>
          </a:bodyPr>
          <a:lstStyle/>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2"/>
              </a:rPr>
              <a:t>https://www.cdc.gov/flu/season/faq-flu-season-2020-2021.htm</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2"/>
              </a:rPr>
              <a:t>https://www.cdc.gov/flu/season/health-care-professionals.htm</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2"/>
              </a:rPr>
              <a:t>https://apic.org/Resource_/TinyMceFileManager/consumers_professionals/APIC_IPandYou_YouAreImportant.pdf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3"/>
              </a:rPr>
              <a:t>https://apic.org/Resource_/TinyMceFileManager/IP_and_You/IPandYou2012/APIC_IPYou2012_LongTermCare_LrgPstr.pdf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4"/>
              </a:rPr>
              <a:t>https://apic.org/consumers/materials-for-healthcare-facilities/</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5"/>
              </a:rPr>
              <a:t>http://www.sdiz.org/documents/HCP/SDHPII/LTCF-Flu-Toolkit/LTCF_Flu_Toolkit.pdf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6"/>
              </a:rPr>
              <a:t>https://www.cdc.gov/flu/pdf/professionals/interim-guidance-outbreak-management.pdf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7"/>
              </a:rPr>
              <a:t>https://www.sfcdcp.org/wp-content/uploads/2018/01/Preventing-Influenza-Outbreaks-in-Long-Term-Care-Facilities-UPDATE-1.6.2017-id1017.pdf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8"/>
              </a:rPr>
              <a:t>https://www.sfcdcp.org/wp-content/uploads/2018/01/RecommendationsForThePreventionAndControlOfInfluenza_FINAL.pdf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r>
              <a:rPr lang="en-US" sz="1700" dirty="0">
                <a:solidFill>
                  <a:schemeClr val="tx2">
                    <a:lumMod val="75000"/>
                  </a:schemeClr>
                </a:solidFill>
                <a:latin typeface="Arial" panose="020B0604020202020204" pitchFamily="34" charset="0"/>
                <a:cs typeface="Arial" panose="020B0604020202020204" pitchFamily="34" charset="0"/>
                <a:hlinkClick r:id="rId9"/>
              </a:rPr>
              <a:t>https://professionals.site.apic.org/files/2016/09/Break-the-Chain-of-Infection.pdf</a:t>
            </a:r>
            <a:r>
              <a:rPr lang="en-US" sz="1700" dirty="0">
                <a:solidFill>
                  <a:schemeClr val="tx2">
                    <a:lumMod val="75000"/>
                  </a:schemeClr>
                </a:solidFill>
                <a:latin typeface="Arial" panose="020B0604020202020204" pitchFamily="34" charset="0"/>
                <a:cs typeface="Arial" panose="020B0604020202020204" pitchFamily="34" charset="0"/>
              </a:rPr>
              <a:t> </a:t>
            </a:r>
          </a:p>
          <a:p>
            <a:pPr>
              <a:buClr>
                <a:srgbClr val="FF6600"/>
              </a:buClr>
              <a:buFont typeface="Wingdings" panose="05000000000000000000" pitchFamily="2" charset="2"/>
              <a:buChar char="§"/>
            </a:pPr>
            <a:endParaRPr lang="en-US" sz="17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80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42841" y="450166"/>
            <a:ext cx="10293879" cy="817418"/>
          </a:xfrm>
        </p:spPr>
        <p:txBody>
          <a:bodyPr vert="horz" lIns="91440" tIns="45720" rIns="91440" bIns="45720" rtlCol="0" anchor="t">
            <a:normAutofit/>
          </a:bodyPr>
          <a:lstStyle/>
          <a:p>
            <a:pPr defTabSz="457200"/>
            <a:r>
              <a:rPr lang="en-US" sz="4400" b="1" dirty="0">
                <a:solidFill>
                  <a:srgbClr val="002060"/>
                </a:solidFill>
                <a:latin typeface="Arial" panose="020B0604020202020204" pitchFamily="34" charset="0"/>
                <a:cs typeface="Arial" panose="020B0604020202020204" pitchFamily="34" charset="0"/>
              </a:rPr>
              <a:t>Law Summary </a:t>
            </a:r>
          </a:p>
        </p:txBody>
      </p:sp>
      <p:sp>
        <p:nvSpPr>
          <p:cNvPr id="5" name="TextBox 4">
            <a:extLst>
              <a:ext uri="{FF2B5EF4-FFF2-40B4-BE49-F238E27FC236}">
                <a16:creationId xmlns:a16="http://schemas.microsoft.com/office/drawing/2014/main" xmlns="" id="{800DBFA3-1F96-4B14-AE8C-316D478B8489}"/>
              </a:ext>
            </a:extLst>
          </p:cNvPr>
          <p:cNvSpPr txBox="1"/>
          <p:nvPr/>
        </p:nvSpPr>
        <p:spPr>
          <a:xfrm>
            <a:off x="642841" y="1466023"/>
            <a:ext cx="11117750" cy="4639356"/>
          </a:xfrm>
          <a:prstGeom prst="rect">
            <a:avLst/>
          </a:prstGeom>
        </p:spPr>
        <p:txBody>
          <a:bodyPr vert="horz" lIns="91440" tIns="45720" rIns="91440" bIns="45720" rtlCol="0">
            <a:noAutofit/>
          </a:bodyPr>
          <a:lstStyle>
            <a:lvl1pPr indent="0">
              <a:lnSpc>
                <a:spcPct val="90000"/>
              </a:lnSpc>
              <a:spcBef>
                <a:spcPts val="1000"/>
              </a:spcBef>
              <a:buFont typeface="Arial" panose="020B0604020202020204" pitchFamily="34" charset="0"/>
              <a:buNone/>
              <a:defRPr sz="2800" u="sng">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defRPr>
            </a:lvl1pPr>
            <a:lvl2pPr indent="0">
              <a:lnSpc>
                <a:spcPct val="90000"/>
              </a:lnSpc>
              <a:spcBef>
                <a:spcPts val="500"/>
              </a:spcBef>
              <a:buFont typeface="Arial" panose="020B0604020202020204" pitchFamily="34" charset="0"/>
              <a:buNone/>
              <a:defRPr sz="1400"/>
            </a:lvl2pPr>
            <a:lvl3pPr indent="0">
              <a:lnSpc>
                <a:spcPct val="90000"/>
              </a:lnSpc>
              <a:spcBef>
                <a:spcPts val="500"/>
              </a:spcBef>
              <a:buFont typeface="Arial" panose="020B0604020202020204" pitchFamily="34" charset="0"/>
              <a:buNone/>
              <a:defRPr sz="1200"/>
            </a:lvl3pPr>
            <a:lvl4pPr indent="0">
              <a:lnSpc>
                <a:spcPct val="90000"/>
              </a:lnSpc>
              <a:spcBef>
                <a:spcPts val="500"/>
              </a:spcBef>
              <a:buFont typeface="Arial" panose="020B0604020202020204" pitchFamily="34" charset="0"/>
              <a:buNone/>
              <a:defRPr sz="1000"/>
            </a:lvl4pPr>
            <a:lvl5pPr indent="0">
              <a:lnSpc>
                <a:spcPct val="90000"/>
              </a:lnSpc>
              <a:spcBef>
                <a:spcPts val="500"/>
              </a:spcBef>
              <a:buFont typeface="Arial" panose="020B0604020202020204" pitchFamily="34" charset="0"/>
              <a:buNone/>
              <a:defRPr sz="1000"/>
            </a:lvl5pPr>
            <a:lvl6pPr indent="0">
              <a:lnSpc>
                <a:spcPct val="90000"/>
              </a:lnSpc>
              <a:spcBef>
                <a:spcPts val="500"/>
              </a:spcBef>
              <a:buFont typeface="Arial" panose="020B0604020202020204" pitchFamily="34" charset="0"/>
              <a:buNone/>
              <a:defRPr sz="1000"/>
            </a:lvl6pPr>
            <a:lvl7pPr indent="0">
              <a:lnSpc>
                <a:spcPct val="90000"/>
              </a:lnSpc>
              <a:spcBef>
                <a:spcPts val="500"/>
              </a:spcBef>
              <a:buFont typeface="Arial" panose="020B0604020202020204" pitchFamily="34" charset="0"/>
              <a:buNone/>
              <a:defRPr sz="1000"/>
            </a:lvl7pPr>
            <a:lvl8pPr indent="0">
              <a:lnSpc>
                <a:spcPct val="90000"/>
              </a:lnSpc>
              <a:spcBef>
                <a:spcPts val="500"/>
              </a:spcBef>
              <a:buFont typeface="Arial" panose="020B0604020202020204" pitchFamily="34" charset="0"/>
              <a:buNone/>
              <a:defRPr sz="1000"/>
            </a:lvl8pPr>
            <a:lvl9pPr indent="0">
              <a:lnSpc>
                <a:spcPct val="90000"/>
              </a:lnSpc>
              <a:spcBef>
                <a:spcPts val="500"/>
              </a:spcBef>
              <a:buFont typeface="Arial" panose="020B0604020202020204" pitchFamily="34" charset="0"/>
              <a:buNone/>
              <a:defRPr sz="1000"/>
            </a:lvl9pPr>
          </a:lstStyle>
          <a:p>
            <a:pPr marL="342900" indent="-342900">
              <a:lnSpc>
                <a:spcPct val="100000"/>
              </a:lnSpc>
              <a:buClr>
                <a:schemeClr val="accent2">
                  <a:lumMod val="75000"/>
                </a:schemeClr>
              </a:buClr>
              <a:buFont typeface="Wingdings" panose="05000000000000000000" pitchFamily="2" charset="2"/>
              <a:buChar char="§"/>
            </a:pPr>
            <a:r>
              <a:rPr lang="en-US" sz="2200" u="none" dirty="0"/>
              <a:t>Each facility must provide annual (either on or off site) flu vaccine for all employees.</a:t>
            </a:r>
          </a:p>
          <a:p>
            <a:pPr marL="342900" indent="-342900">
              <a:lnSpc>
                <a:spcPct val="100000"/>
              </a:lnSpc>
              <a:buClr>
                <a:schemeClr val="accent2">
                  <a:lumMod val="75000"/>
                </a:schemeClr>
              </a:buClr>
              <a:buFont typeface="Wingdings" panose="05000000000000000000" pitchFamily="2" charset="2"/>
              <a:buChar char="§"/>
            </a:pPr>
            <a:r>
              <a:rPr lang="en-US" sz="2200" u="none" dirty="0"/>
              <a:t>Facilities must require that all employees receive an annual flu vaccine between Oct. 1 and Dec. 31 of the current flu season. If an employee does not receive a flu vaccine from their place of employment, they must present acceptable proof and attestation of current record of flu vaccination.</a:t>
            </a:r>
          </a:p>
          <a:p>
            <a:pPr marL="342900" indent="-342900">
              <a:lnSpc>
                <a:spcPct val="100000"/>
              </a:lnSpc>
              <a:buClr>
                <a:schemeClr val="accent2">
                  <a:lumMod val="75000"/>
                </a:schemeClr>
              </a:buClr>
              <a:buFont typeface="Wingdings" panose="05000000000000000000" pitchFamily="2" charset="2"/>
              <a:buChar char="§"/>
            </a:pPr>
            <a:r>
              <a:rPr lang="en-US" sz="2200" u="none" dirty="0"/>
              <a:t>Facilities must maintain a record of attestation of flu vaccines for each employee. Each signed declination statement of employees who do not receive a flu vaccine must be reported to DOH. Each facility must include to the Commissioner and DOH the vaccination percentage rate of its workforce.</a:t>
            </a:r>
          </a:p>
          <a:p>
            <a:pPr marL="342900" indent="-342900">
              <a:lnSpc>
                <a:spcPct val="100000"/>
              </a:lnSpc>
              <a:buClr>
                <a:schemeClr val="accent2">
                  <a:lumMod val="75000"/>
                </a:schemeClr>
              </a:buClr>
              <a:buFont typeface="Wingdings" panose="05000000000000000000" pitchFamily="2" charset="2"/>
              <a:buChar char="§"/>
            </a:pPr>
            <a:r>
              <a:rPr lang="en-US" sz="2200" u="none" dirty="0"/>
              <a:t>Facilities must provide an educational program on influenza vaccination; non-vaccine influenza control measures; and the symptoms, transmission, and potential impact of influenza</a:t>
            </a:r>
          </a:p>
        </p:txBody>
      </p:sp>
      <p:cxnSp>
        <p:nvCxnSpPr>
          <p:cNvPr id="7" name="Straight Connector 6"/>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23677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47109" y="448677"/>
            <a:ext cx="10293879" cy="817418"/>
          </a:xfrm>
        </p:spPr>
        <p:txBody>
          <a:bodyPr vert="horz" lIns="91440" tIns="45720" rIns="91440" bIns="45720" rtlCol="0" anchor="t">
            <a:normAutofit/>
          </a:bodyPr>
          <a:lstStyle/>
          <a:p>
            <a:pPr defTabSz="457200"/>
            <a:r>
              <a:rPr lang="en-US" sz="4400" b="1" dirty="0">
                <a:solidFill>
                  <a:srgbClr val="002060"/>
                </a:solidFill>
                <a:latin typeface="Arial" panose="020B0604020202020204" pitchFamily="34" charset="0"/>
                <a:cs typeface="Arial" panose="020B0604020202020204" pitchFamily="34" charset="0"/>
              </a:rPr>
              <a:t>Law Summary, </a:t>
            </a:r>
            <a:r>
              <a:rPr lang="en-US" sz="2800" b="1" i="1" dirty="0">
                <a:solidFill>
                  <a:srgbClr val="002060"/>
                </a:solidFill>
                <a:latin typeface="Arial" panose="020B0604020202020204" pitchFamily="34" charset="0"/>
                <a:cs typeface="Arial" panose="020B0604020202020204" pitchFamily="34" charset="0"/>
              </a:rPr>
              <a:t>cont. </a:t>
            </a:r>
          </a:p>
        </p:txBody>
      </p:sp>
      <p:sp>
        <p:nvSpPr>
          <p:cNvPr id="5" name="TextBox 4">
            <a:extLst>
              <a:ext uri="{FF2B5EF4-FFF2-40B4-BE49-F238E27FC236}">
                <a16:creationId xmlns:a16="http://schemas.microsoft.com/office/drawing/2014/main" xmlns="" id="{800DBFA3-1F96-4B14-AE8C-316D478B8489}"/>
              </a:ext>
            </a:extLst>
          </p:cNvPr>
          <p:cNvSpPr txBox="1"/>
          <p:nvPr/>
        </p:nvSpPr>
        <p:spPr>
          <a:xfrm>
            <a:off x="719796" y="1483207"/>
            <a:ext cx="10850464" cy="4509808"/>
          </a:xfrm>
          <a:prstGeom prst="rect">
            <a:avLst/>
          </a:prstGeom>
        </p:spPr>
        <p:txBody>
          <a:bodyPr vert="horz" lIns="91440" tIns="45720" rIns="91440" bIns="45720" rtlCol="0">
            <a:normAutofit/>
          </a:bodyPr>
          <a:lstStyle>
            <a:lvl1pPr indent="0">
              <a:lnSpc>
                <a:spcPct val="90000"/>
              </a:lnSpc>
              <a:spcBef>
                <a:spcPts val="1000"/>
              </a:spcBef>
              <a:buFont typeface="Arial" panose="020B0604020202020204" pitchFamily="34" charset="0"/>
              <a:buNone/>
              <a:defRPr sz="2800" u="sng">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defRPr>
            </a:lvl1pPr>
            <a:lvl2pPr indent="0">
              <a:lnSpc>
                <a:spcPct val="90000"/>
              </a:lnSpc>
              <a:spcBef>
                <a:spcPts val="500"/>
              </a:spcBef>
              <a:buFont typeface="Arial" panose="020B0604020202020204" pitchFamily="34" charset="0"/>
              <a:buNone/>
              <a:defRPr sz="1400"/>
            </a:lvl2pPr>
            <a:lvl3pPr indent="0">
              <a:lnSpc>
                <a:spcPct val="90000"/>
              </a:lnSpc>
              <a:spcBef>
                <a:spcPts val="500"/>
              </a:spcBef>
              <a:buFont typeface="Arial" panose="020B0604020202020204" pitchFamily="34" charset="0"/>
              <a:buNone/>
              <a:defRPr sz="1200"/>
            </a:lvl3pPr>
            <a:lvl4pPr indent="0">
              <a:lnSpc>
                <a:spcPct val="90000"/>
              </a:lnSpc>
              <a:spcBef>
                <a:spcPts val="500"/>
              </a:spcBef>
              <a:buFont typeface="Arial" panose="020B0604020202020204" pitchFamily="34" charset="0"/>
              <a:buNone/>
              <a:defRPr sz="1000"/>
            </a:lvl4pPr>
            <a:lvl5pPr indent="0">
              <a:lnSpc>
                <a:spcPct val="90000"/>
              </a:lnSpc>
              <a:spcBef>
                <a:spcPts val="500"/>
              </a:spcBef>
              <a:buFont typeface="Arial" panose="020B0604020202020204" pitchFamily="34" charset="0"/>
              <a:buNone/>
              <a:defRPr sz="1000"/>
            </a:lvl5pPr>
            <a:lvl6pPr indent="0">
              <a:lnSpc>
                <a:spcPct val="90000"/>
              </a:lnSpc>
              <a:spcBef>
                <a:spcPts val="500"/>
              </a:spcBef>
              <a:buFont typeface="Arial" panose="020B0604020202020204" pitchFamily="34" charset="0"/>
              <a:buNone/>
              <a:defRPr sz="1000"/>
            </a:lvl6pPr>
            <a:lvl7pPr indent="0">
              <a:lnSpc>
                <a:spcPct val="90000"/>
              </a:lnSpc>
              <a:spcBef>
                <a:spcPts val="500"/>
              </a:spcBef>
              <a:buFont typeface="Arial" panose="020B0604020202020204" pitchFamily="34" charset="0"/>
              <a:buNone/>
              <a:defRPr sz="1000"/>
            </a:lvl7pPr>
            <a:lvl8pPr indent="0">
              <a:lnSpc>
                <a:spcPct val="90000"/>
              </a:lnSpc>
              <a:spcBef>
                <a:spcPts val="500"/>
              </a:spcBef>
              <a:buFont typeface="Arial" panose="020B0604020202020204" pitchFamily="34" charset="0"/>
              <a:buNone/>
              <a:defRPr sz="1000"/>
            </a:lvl8pPr>
            <a:lvl9pPr indent="0">
              <a:lnSpc>
                <a:spcPct val="90000"/>
              </a:lnSpc>
              <a:spcBef>
                <a:spcPts val="500"/>
              </a:spcBef>
              <a:buFont typeface="Arial" panose="020B0604020202020204" pitchFamily="34" charset="0"/>
              <a:buNone/>
              <a:defRPr sz="1000"/>
            </a:lvl9pPr>
          </a:lstStyle>
          <a:p>
            <a:pPr marL="342900" indent="-342900">
              <a:spcBef>
                <a:spcPts val="1200"/>
              </a:spcBef>
              <a:buClr>
                <a:schemeClr val="accent2">
                  <a:lumMod val="75000"/>
                </a:schemeClr>
              </a:buClr>
              <a:buFont typeface="Wingdings" panose="05000000000000000000" pitchFamily="2" charset="2"/>
              <a:buChar char="§"/>
            </a:pPr>
            <a:r>
              <a:rPr lang="en-US" sz="2400" u="none" dirty="0"/>
              <a:t>Facilities must conduct an annual evaluation of the program with a goal of improving vaccination rates. </a:t>
            </a:r>
          </a:p>
          <a:p>
            <a:pPr marL="342900" indent="-342900">
              <a:spcBef>
                <a:spcPts val="1200"/>
              </a:spcBef>
              <a:buClr>
                <a:schemeClr val="accent2">
                  <a:lumMod val="75000"/>
                </a:schemeClr>
              </a:buClr>
              <a:buFont typeface="Wingdings" panose="05000000000000000000" pitchFamily="2" charset="2"/>
              <a:buChar char="§"/>
            </a:pPr>
            <a:r>
              <a:rPr lang="en-US" sz="2400" u="none" dirty="0"/>
              <a:t>In the event there is a shortage of influenza vaccines, a facility may suspend the annual flu vaccine program as determined by the commissioner. </a:t>
            </a:r>
          </a:p>
          <a:p>
            <a:pPr marL="342900" indent="-342900">
              <a:spcBef>
                <a:spcPts val="1200"/>
              </a:spcBef>
              <a:buClr>
                <a:schemeClr val="accent2">
                  <a:lumMod val="75000"/>
                </a:schemeClr>
              </a:buClr>
              <a:buFont typeface="Wingdings" panose="05000000000000000000" pitchFamily="2" charset="2"/>
              <a:buChar char="§"/>
            </a:pPr>
            <a:r>
              <a:rPr lang="en-US" sz="2400" u="none" dirty="0"/>
              <a:t>A healthcare facility shall not discharge or reduce the pay of a healthcare worker who declines to receive an influenza vaccination.</a:t>
            </a:r>
          </a:p>
          <a:p>
            <a:pPr marL="342900" indent="-342900">
              <a:spcBef>
                <a:spcPts val="1200"/>
              </a:spcBef>
              <a:buClr>
                <a:schemeClr val="accent2">
                  <a:lumMod val="75000"/>
                </a:schemeClr>
              </a:buClr>
              <a:buFont typeface="Wingdings" panose="05000000000000000000" pitchFamily="2" charset="2"/>
              <a:buChar char="§"/>
            </a:pPr>
            <a:r>
              <a:rPr lang="en-US" sz="2400" u="none" dirty="0"/>
              <a:t>It is the responsibility of the healthcare facility to protect its patients in the event that an employee declines to receive an influenza vaccination, which measures may include, but are not limited to, relocation or change of assignment of healthcare workers.</a:t>
            </a:r>
          </a:p>
        </p:txBody>
      </p:sp>
      <p:cxnSp>
        <p:nvCxnSpPr>
          <p:cNvPr id="6" name="Straight Connector 5"/>
          <p:cNvCxnSpPr/>
          <p:nvPr/>
        </p:nvCxnSpPr>
        <p:spPr>
          <a:xfrm flipV="1">
            <a:off x="719796"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479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b="1" dirty="0">
                <a:solidFill>
                  <a:srgbClr val="002060"/>
                </a:solidFill>
                <a:latin typeface="Arial" panose="020B0604020202020204" pitchFamily="34" charset="0"/>
                <a:cs typeface="Arial" panose="020B0604020202020204" pitchFamily="34" charset="0"/>
              </a:rPr>
              <a:t>Next</a:t>
            </a:r>
            <a:r>
              <a:rPr lang="en-US" dirty="0"/>
              <a:t> </a:t>
            </a:r>
            <a:r>
              <a:rPr lang="en-US" sz="4400" b="1" dirty="0">
                <a:solidFill>
                  <a:srgbClr val="002060"/>
                </a:solidFill>
                <a:latin typeface="Arial" panose="020B0604020202020204" pitchFamily="34" charset="0"/>
                <a:cs typeface="Arial" panose="020B0604020202020204" pitchFamily="34" charset="0"/>
              </a:rPr>
              <a:t>Steps</a:t>
            </a:r>
            <a:r>
              <a:rPr lang="en-US" dirty="0"/>
              <a:t> </a:t>
            </a:r>
          </a:p>
        </p:txBody>
      </p:sp>
      <p:sp>
        <p:nvSpPr>
          <p:cNvPr id="6" name="Content Placeholder 5"/>
          <p:cNvSpPr>
            <a:spLocks noGrp="1"/>
          </p:cNvSpPr>
          <p:nvPr>
            <p:ph idx="1"/>
          </p:nvPr>
        </p:nvSpPr>
        <p:spPr>
          <a:xfrm>
            <a:off x="997374" y="1930400"/>
            <a:ext cx="8596668" cy="3402011"/>
          </a:xfrm>
        </p:spPr>
        <p:txBody>
          <a:bodyPr>
            <a:normAutofit/>
          </a:bodyPr>
          <a:lstStyle/>
          <a:p>
            <a:pPr>
              <a:buClr>
                <a:srgbClr val="EE6000"/>
              </a:buClr>
              <a:buFont typeface="Wingdings" panose="05000000000000000000" pitchFamily="2" charset="2"/>
              <a:buChar char="§"/>
            </a:pPr>
            <a:r>
              <a:rPr lang="en-US" sz="28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Please note that NJHA continues to seek clarification from the state on </a:t>
            </a:r>
            <a:r>
              <a:rPr lang="en-US" sz="2800" i="1" dirty="0" smtClean="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processes </a:t>
            </a:r>
            <a:r>
              <a:rPr lang="en-US" sz="28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related to flu declination. </a:t>
            </a:r>
            <a:r>
              <a:rPr lang="en-US" sz="2800" i="1"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We will provide more updates as they become available.</a:t>
            </a:r>
          </a:p>
          <a:p>
            <a:pPr>
              <a:buClr>
                <a:srgbClr val="FF6600"/>
              </a:buClr>
              <a:buFont typeface="Wingdings" panose="05000000000000000000" pitchFamily="2" charset="2"/>
              <a:buChar char="§"/>
            </a:pPr>
            <a:endParaRPr lang="en-US" sz="2000" i="1" dirty="0"/>
          </a:p>
        </p:txBody>
      </p:sp>
    </p:spTree>
    <p:extLst>
      <p:ext uri="{BB962C8B-B14F-4D97-AF65-F5344CB8AC3E}">
        <p14:creationId xmlns:p14="http://schemas.microsoft.com/office/powerpoint/2010/main" val="120387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33040" y="450166"/>
            <a:ext cx="10293879" cy="630382"/>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CDC Recommendations </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731514" y="1663110"/>
            <a:ext cx="10293879" cy="4450505"/>
          </a:xfrm>
        </p:spPr>
        <p:txBody>
          <a:bodyPr vert="horz" lIns="91440" tIns="45720" rIns="91440" bIns="45720" rtlCol="0">
            <a:normAutofit/>
          </a:bodyPr>
          <a:lstStyle/>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As flu season approaches, it is essential that healthcare providers and patients maintain and initiate immunizations for preventable diseases. </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Routine vaccination is essential for all patients but in particular vulnerable populations including children, pregnant women, immunocompromised individuals and older adults. </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Routine vaccinations should not be avoided and delayed especially during the COVID-19 pandemic. Reducing the burden on respiratory illness is essential for healthcare facilities that must continue to prioritize care for acutely ill COVID patients, and also places patients at lesser risks of complications from COVID. </a:t>
            </a:r>
          </a:p>
          <a:p>
            <a:pPr marL="342900" indent="-342900">
              <a:spcBef>
                <a:spcPts val="1200"/>
              </a:spcBef>
              <a:buFont typeface="Wingdings" panose="05000000000000000000" pitchFamily="2" charset="2"/>
              <a:buChar char="§"/>
            </a:pPr>
            <a:endPar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3" name="Picture 2"/>
          <p:cNvPicPr>
            <a:picLocks noChangeAspect="1"/>
          </p:cNvPicPr>
          <p:nvPr/>
        </p:nvPicPr>
        <p:blipFill>
          <a:blip r:embed="rId2"/>
          <a:stretch>
            <a:fillRect/>
          </a:stretch>
        </p:blipFill>
        <p:spPr>
          <a:xfrm>
            <a:off x="9020514" y="275675"/>
            <a:ext cx="2165971" cy="1212944"/>
          </a:xfrm>
          <a:prstGeom prst="rect">
            <a:avLst/>
          </a:prstGeom>
        </p:spPr>
      </p:pic>
    </p:spTree>
    <p:extLst>
      <p:ext uri="{BB962C8B-B14F-4D97-AF65-F5344CB8AC3E}">
        <p14:creationId xmlns:p14="http://schemas.microsoft.com/office/powerpoint/2010/main" val="177495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50892" y="457200"/>
            <a:ext cx="10820400" cy="616527"/>
          </a:xfrm>
        </p:spPr>
        <p:txBody>
          <a:bodyPr vert="horz" lIns="91440" tIns="45720" rIns="91440" bIns="45720" rtlCol="0" anchor="t">
            <a:noAutofit/>
          </a:bodyPr>
          <a:lstStyle/>
          <a:p>
            <a:pPr defTabSz="457200"/>
            <a:r>
              <a:rPr lang="en-US" sz="4400" b="1" dirty="0">
                <a:solidFill>
                  <a:srgbClr val="002060"/>
                </a:solidFill>
                <a:latin typeface="Arial" panose="020B0604020202020204" pitchFamily="34" charset="0"/>
                <a:cs typeface="Arial" panose="020B0604020202020204" pitchFamily="34" charset="0"/>
              </a:rPr>
              <a:t>CDC Recommendations, </a:t>
            </a:r>
            <a:r>
              <a:rPr lang="en-US" sz="2800" b="1" i="1" dirty="0">
                <a:solidFill>
                  <a:srgbClr val="002060"/>
                </a:solidFill>
                <a:latin typeface="Arial" panose="020B0604020202020204" pitchFamily="34" charset="0"/>
                <a:cs typeface="Arial" panose="020B0604020202020204" pitchFamily="34" charset="0"/>
              </a:rPr>
              <a:t>cont. </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769425" y="1670144"/>
            <a:ext cx="10701867" cy="4433091"/>
          </a:xfrm>
        </p:spPr>
        <p:txBody>
          <a:bodyPr vert="horz" lIns="91440" tIns="45720" rIns="91440" bIns="45720" rtlCol="0">
            <a:normAutofit lnSpcReduction="10000"/>
          </a:bodyPr>
          <a:lstStyle/>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All facilities should assess vaccination status of each patient during each encounter.</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Any vaccines due or overdue should be administered during visit to ensure timely catch-up.</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Annual flu vaccine is recommended for all persons 6 months of age and older.</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Priority consideration for flu vaccine includes essential workers, persons at increased risk of COVID-19 including older adults, patients with underlying medical conditions, pregnant women, and members of certain racial/ethnic minority groups that have disproportionately been impacted from COVID.</a:t>
            </a:r>
          </a:p>
          <a:p>
            <a:pPr marL="342900" indent="-342900">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If a patient is suspected or confirmed to have COVID-19, routine vaccines should be deferred until symptoms resolve. </a:t>
            </a:r>
          </a:p>
          <a:p>
            <a:pPr marL="342900" indent="-342900">
              <a:spcBef>
                <a:spcPts val="1200"/>
              </a:spcBef>
              <a:buClr>
                <a:schemeClr val="accent2">
                  <a:lumMod val="75000"/>
                </a:schemeClr>
              </a:buClr>
              <a:buFont typeface="Wingdings" panose="05000000000000000000" pitchFamily="2" charset="2"/>
              <a:buChar char="§"/>
            </a:pPr>
            <a:endPar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6" name="Picture 5"/>
          <p:cNvPicPr>
            <a:picLocks noChangeAspect="1"/>
          </p:cNvPicPr>
          <p:nvPr/>
        </p:nvPicPr>
        <p:blipFill>
          <a:blip r:embed="rId3"/>
          <a:stretch>
            <a:fillRect/>
          </a:stretch>
        </p:blipFill>
        <p:spPr>
          <a:xfrm>
            <a:off x="9020514" y="275675"/>
            <a:ext cx="2165971" cy="1212944"/>
          </a:xfrm>
          <a:prstGeom prst="rect">
            <a:avLst/>
          </a:prstGeom>
        </p:spPr>
      </p:pic>
    </p:spTree>
    <p:extLst>
      <p:ext uri="{BB962C8B-B14F-4D97-AF65-F5344CB8AC3E}">
        <p14:creationId xmlns:p14="http://schemas.microsoft.com/office/powerpoint/2010/main" val="349174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26079-4EA9-9248-9923-3A851407FC11}"/>
              </a:ext>
            </a:extLst>
          </p:cNvPr>
          <p:cNvSpPr>
            <a:spLocks noGrp="1"/>
          </p:cNvSpPr>
          <p:nvPr>
            <p:ph type="title"/>
          </p:nvPr>
        </p:nvSpPr>
        <p:spPr>
          <a:xfrm>
            <a:off x="670975" y="281354"/>
            <a:ext cx="11244360" cy="1146517"/>
          </a:xfrm>
        </p:spPr>
        <p:txBody>
          <a:bodyPr vert="horz" lIns="91440" tIns="45720" rIns="91440" bIns="45720" rtlCol="0" anchor="t">
            <a:noAutofit/>
          </a:bodyPr>
          <a:lstStyle/>
          <a:p>
            <a:pPr defTabSz="457200"/>
            <a:r>
              <a:rPr lang="en-US" sz="3000" b="1" dirty="0">
                <a:solidFill>
                  <a:srgbClr val="002060"/>
                </a:solidFill>
                <a:latin typeface="Arial" panose="020B0604020202020204" pitchFamily="34" charset="0"/>
                <a:cs typeface="Arial" panose="020B0604020202020204" pitchFamily="34" charset="0"/>
              </a:rPr>
              <a:t>Influenza Vaccination and Non-Vaccine Control Measures: </a:t>
            </a:r>
            <a:r>
              <a:rPr lang="en-US" sz="3000" b="1" dirty="0">
                <a:solidFill>
                  <a:schemeClr val="accent2"/>
                </a:solidFill>
                <a:latin typeface="Arial" panose="020B0604020202020204" pitchFamily="34" charset="0"/>
                <a:cs typeface="Arial" panose="020B0604020202020204" pitchFamily="34" charset="0"/>
              </a:rPr>
              <a:t>Symptoms, Transmission, and Potential Impact</a:t>
            </a:r>
          </a:p>
        </p:txBody>
      </p:sp>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755381" y="1575582"/>
            <a:ext cx="11075547" cy="4656406"/>
          </a:xfrm>
        </p:spPr>
        <p:txBody>
          <a:bodyPr vert="horz" lIns="91440" tIns="45720" rIns="91440" bIns="45720" rtlCol="0">
            <a:normAutofit/>
          </a:bodyPr>
          <a:lstStyle/>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Flu is a respiratory illness caused by the human influenza viruses. Two main types that spread among people are </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xmlns="" val="tx"/>
                    </a:ext>
                  </a:extLst>
                </a:hlinkClick>
              </a:rPr>
              <a:t>Types A and B</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and are the cause of seasonal flu epidemics.</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Per </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xmlns="" val="tx"/>
                    </a:ext>
                  </a:extLst>
                </a:hlinkClick>
              </a:rPr>
              <a:t>CDC estimates</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approximately 3 to 11% of the U.S. population experiences a symptomatic flu illness each year, with an average around 8%.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xmlns="" val="tx"/>
                    </a:ext>
                  </a:extLst>
                </a:hlinkClick>
              </a:rPr>
              <a:t>Infected individuals</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are most contagious in the first 3-4 days after illness onset. Symptoms arise around day 2 of infection and can remain contagious for up to days 5-7 after that period.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Virus can be spread via tiny droplets – typically released via sneezes, coughs, or even talking.</a:t>
            </a:r>
          </a:p>
          <a:p>
            <a:pPr marL="342900" indent="-342900">
              <a:lnSpc>
                <a:spcPct val="100000"/>
              </a:lnSpc>
              <a:spcBef>
                <a:spcPts val="1200"/>
              </a:spcBef>
              <a:buClr>
                <a:schemeClr val="accent2">
                  <a:lumMod val="75000"/>
                </a:schemeClr>
              </a:buClr>
              <a:buFont typeface="Wingdings" panose="05000000000000000000" pitchFamily="2" charset="2"/>
              <a:buChar char="§"/>
            </a:pPr>
            <a:endPar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5" name="Straight Connector 4"/>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06057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7B9D8883-4A7E-534D-A92A-0A2EABC6D7DA}"/>
              </a:ext>
            </a:extLst>
          </p:cNvPr>
          <p:cNvSpPr>
            <a:spLocks noGrp="1"/>
          </p:cNvSpPr>
          <p:nvPr>
            <p:ph type="body" sz="half" idx="2"/>
          </p:nvPr>
        </p:nvSpPr>
        <p:spPr>
          <a:xfrm>
            <a:off x="755379" y="1547446"/>
            <a:ext cx="11075547" cy="4659923"/>
          </a:xfrm>
        </p:spPr>
        <p:txBody>
          <a:bodyPr vert="horz" lIns="91440" tIns="45720" rIns="91440" bIns="45720" rtlCol="0">
            <a:normAutofit/>
          </a:bodyPr>
          <a:lstStyle/>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Serious flu complications can result in hospitalization or even death.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Young children, the elderly and individuals with certain health conditions are at a higher risk of serious complications. </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An increasing recognition for the need to account for the diversity within the elderly population. Based on a </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xmlns="" val="tx"/>
                    </a:ext>
                  </a:extLst>
                </a:hlinkClick>
              </a:rPr>
              <a:t>study by the CDC</a:t>
            </a: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 hospitalization rates for influenza among adults aged 85 years and older were 2 to 6x higher compared to those aged 65-74 years.</a:t>
            </a:r>
          </a:p>
          <a:p>
            <a:pPr marL="342900" indent="-342900">
              <a:lnSpc>
                <a:spcPct val="100000"/>
              </a:lnSpc>
              <a:spcBef>
                <a:spcPts val="1200"/>
              </a:spcBef>
              <a:buClr>
                <a:schemeClr val="accent2">
                  <a:lumMod val="75000"/>
                </a:schemeClr>
              </a:buClr>
              <a:buFont typeface="Wingdings" panose="05000000000000000000" pitchFamily="2" charset="2"/>
              <a:buChar char="§"/>
            </a:pPr>
            <a:r>
              <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rPr>
              <a:t>During COVID pandemic is it essential that healthcare organizations minimize this risk of inpatient hospital acuity. </a:t>
            </a:r>
          </a:p>
          <a:p>
            <a:pPr marL="342900" indent="-342900">
              <a:lnSpc>
                <a:spcPct val="100000"/>
              </a:lnSpc>
              <a:spcBef>
                <a:spcPts val="1200"/>
              </a:spcBef>
              <a:buFont typeface="Wingdings" panose="05000000000000000000" pitchFamily="2" charset="2"/>
              <a:buChar char="§"/>
            </a:pPr>
            <a:endParaRPr lang="en-US" sz="2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le 1">
            <a:extLst>
              <a:ext uri="{FF2B5EF4-FFF2-40B4-BE49-F238E27FC236}">
                <a16:creationId xmlns:a16="http://schemas.microsoft.com/office/drawing/2014/main" xmlns="" id="{AB126079-4EA9-9248-9923-3A851407FC11}"/>
              </a:ext>
            </a:extLst>
          </p:cNvPr>
          <p:cNvSpPr txBox="1">
            <a:spLocks/>
          </p:cNvSpPr>
          <p:nvPr/>
        </p:nvSpPr>
        <p:spPr>
          <a:xfrm>
            <a:off x="670973" y="260252"/>
            <a:ext cx="11244360" cy="114651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defTabSz="457200"/>
            <a:r>
              <a:rPr lang="en-US" sz="3000" b="1" dirty="0">
                <a:solidFill>
                  <a:srgbClr val="002060"/>
                </a:solidFill>
                <a:latin typeface="Arial" panose="020B0604020202020204" pitchFamily="34" charset="0"/>
                <a:cs typeface="Arial" panose="020B0604020202020204" pitchFamily="34" charset="0"/>
              </a:rPr>
              <a:t>Influenza Vaccination and Non-Vaccine Control Measures: </a:t>
            </a:r>
            <a:r>
              <a:rPr lang="en-US" sz="3000" b="1" dirty="0">
                <a:solidFill>
                  <a:schemeClr val="accent2"/>
                </a:solidFill>
                <a:latin typeface="Arial" panose="020B0604020202020204" pitchFamily="34" charset="0"/>
                <a:cs typeface="Arial" panose="020B0604020202020204" pitchFamily="34" charset="0"/>
              </a:rPr>
              <a:t>Symptoms, Transmission, and Potential Impact, </a:t>
            </a:r>
            <a:r>
              <a:rPr lang="en-US" sz="2400" b="1" i="1" dirty="0">
                <a:solidFill>
                  <a:schemeClr val="accent2"/>
                </a:solidFill>
                <a:latin typeface="Arial" panose="020B0604020202020204" pitchFamily="34" charset="0"/>
                <a:cs typeface="Arial" panose="020B0604020202020204" pitchFamily="34" charset="0"/>
              </a:rPr>
              <a:t>cont.</a:t>
            </a:r>
          </a:p>
        </p:txBody>
      </p:sp>
      <p:cxnSp>
        <p:nvCxnSpPr>
          <p:cNvPr id="6" name="Straight Connector 5"/>
          <p:cNvCxnSpPr/>
          <p:nvPr/>
        </p:nvCxnSpPr>
        <p:spPr>
          <a:xfrm flipV="1">
            <a:off x="731514" y="1195755"/>
            <a:ext cx="11430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854075496"/>
      </p:ext>
    </p:extLst>
  </p:cSld>
  <p:clrMapOvr>
    <a:masterClrMapping/>
  </p:clrMapOvr>
</p:sld>
</file>

<file path=ppt/theme/theme1.xml><?xml version="1.0" encoding="utf-8"?>
<a:theme xmlns:a="http://schemas.openxmlformats.org/drawingml/2006/main" name="Facet">
  <a:themeElements>
    <a:clrScheme name="Custom 2">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{85B43002-D1BB-4742-AA6C-F73B7655FB48}tf10001060</Template>
  <TotalTime>2801</TotalTime>
  <Words>1947</Words>
  <Application>Microsoft Office PowerPoint</Application>
  <PresentationFormat>Widescreen</PresentationFormat>
  <Paragraphs>151</Paragraphs>
  <Slides>23</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Arial Narrow</vt:lpstr>
      <vt:lpstr>Calibri</vt:lpstr>
      <vt:lpstr>Calibri Light</vt:lpstr>
      <vt:lpstr>Times New Roman</vt:lpstr>
      <vt:lpstr>Trebuchet MS</vt:lpstr>
      <vt:lpstr>Wingdings</vt:lpstr>
      <vt:lpstr>Wingdings 3</vt:lpstr>
      <vt:lpstr>Facet</vt:lpstr>
      <vt:lpstr>Custom Design</vt:lpstr>
      <vt:lpstr>2020-2021  INFLUENZA GUIDANCE </vt:lpstr>
      <vt:lpstr>New Jersey Passes New Influenza Legislation </vt:lpstr>
      <vt:lpstr>Law Summary </vt:lpstr>
      <vt:lpstr>Law Summary, cont. </vt:lpstr>
      <vt:lpstr>Next Steps </vt:lpstr>
      <vt:lpstr>CDC Recommendations </vt:lpstr>
      <vt:lpstr>CDC Recommendations, cont. </vt:lpstr>
      <vt:lpstr>Influenza Vaccination and Non-Vaccine Control Measures: Symptoms, Transmission, and Potential Impact</vt:lpstr>
      <vt:lpstr>PowerPoint Presentation</vt:lpstr>
      <vt:lpstr>Influenza in Acute Care</vt:lpstr>
      <vt:lpstr>Influenza in Post Acute Areas </vt:lpstr>
      <vt:lpstr>PowerPoint Presentation</vt:lpstr>
      <vt:lpstr>PowerPoint Presentation</vt:lpstr>
      <vt:lpstr>Influenza in Long Term Care </vt:lpstr>
      <vt:lpstr>Influenza in Home Health</vt:lpstr>
      <vt:lpstr>Influenza in PACE</vt:lpstr>
      <vt:lpstr>Influenza in Hospice</vt:lpstr>
      <vt:lpstr>Influenza vs. COVID</vt:lpstr>
      <vt:lpstr>PowerPoint Presentation</vt:lpstr>
      <vt:lpstr>Recommendations  </vt:lpstr>
      <vt:lpstr>New Jersey Respiratory Data </vt:lpstr>
      <vt:lpstr>New Jersey Influenza Data </vt:lpstr>
      <vt:lpstr>Additional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Title</dc:title>
  <dc:creator>Microsoft Office User</dc:creator>
  <cp:lastModifiedBy>Kimberly Hewitson</cp:lastModifiedBy>
  <cp:revision>95</cp:revision>
  <dcterms:created xsi:type="dcterms:W3CDTF">2020-08-20T17:17:41Z</dcterms:created>
  <dcterms:modified xsi:type="dcterms:W3CDTF">2020-09-25T12:38:59Z</dcterms:modified>
</cp:coreProperties>
</file>