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68" r:id="rId2"/>
    <p:sldId id="275" r:id="rId3"/>
    <p:sldId id="289" r:id="rId4"/>
    <p:sldId id="284" r:id="rId5"/>
    <p:sldId id="285" r:id="rId6"/>
    <p:sldId id="260" r:id="rId7"/>
    <p:sldId id="277" r:id="rId8"/>
    <p:sldId id="273" r:id="rId9"/>
    <p:sldId id="279" r:id="rId10"/>
    <p:sldId id="286" r:id="rId11"/>
    <p:sldId id="272" r:id="rId12"/>
    <p:sldId id="283" r:id="rId13"/>
    <p:sldId id="280" r:id="rId14"/>
    <p:sldId id="281" r:id="rId15"/>
    <p:sldId id="257" r:id="rId16"/>
    <p:sldId id="269" r:id="rId17"/>
    <p:sldId id="276" r:id="rId18"/>
    <p:sldId id="274" r:id="rId19"/>
    <p:sldId id="290" r:id="rId20"/>
    <p:sldId id="288" r:id="rId21"/>
    <p:sldId id="287" r:id="rId22"/>
    <p:sldId id="270"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A8DCE75-4BDC-491B-8E8A-028EC87B4997}">
          <p14:sldIdLst>
            <p14:sldId id="268"/>
            <p14:sldId id="275"/>
            <p14:sldId id="289"/>
            <p14:sldId id="284"/>
            <p14:sldId id="285"/>
            <p14:sldId id="260"/>
            <p14:sldId id="277"/>
            <p14:sldId id="273"/>
            <p14:sldId id="279"/>
            <p14:sldId id="286"/>
            <p14:sldId id="272"/>
            <p14:sldId id="283"/>
            <p14:sldId id="280"/>
            <p14:sldId id="281"/>
            <p14:sldId id="257"/>
            <p14:sldId id="269"/>
            <p14:sldId id="276"/>
            <p14:sldId id="274"/>
            <p14:sldId id="290"/>
            <p14:sldId id="288"/>
            <p14:sldId id="287"/>
            <p14:sldId id="27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1838"/>
    <a:srgbClr val="0A9BD9"/>
    <a:srgbClr val="3260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49"/>
    <p:restoredTop sz="94645"/>
  </p:normalViewPr>
  <p:slideViewPr>
    <p:cSldViewPr snapToGrid="0" snapToObjects="1">
      <p:cViewPr varScale="1">
        <p:scale>
          <a:sx n="95" d="100"/>
          <a:sy n="95" d="100"/>
        </p:scale>
        <p:origin x="366" y="78"/>
      </p:cViewPr>
      <p:guideLst/>
    </p:cSldViewPr>
  </p:slideViewPr>
  <p:notesTextViewPr>
    <p:cViewPr>
      <p:scale>
        <a:sx n="1" d="1"/>
        <a:sy n="1" d="1"/>
      </p:scale>
      <p:origin x="0" y="0"/>
    </p:cViewPr>
  </p:notesTextViewPr>
  <p:notesViewPr>
    <p:cSldViewPr snapToGrid="0" snapToObjects="1">
      <p:cViewPr varScale="1">
        <p:scale>
          <a:sx n="72" d="100"/>
          <a:sy n="72" d="100"/>
        </p:scale>
        <p:origin x="2154"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2A3CAF-0DB1-4D06-8C5F-7826BFD77A16}" type="datetimeFigureOut">
              <a:rPr lang="en-US" smtClean="0"/>
              <a:t>3/4/2020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F51723-6AE8-438C-A3FE-03C11676E203}" type="slidenum">
              <a:rPr lang="en-US" smtClean="0"/>
              <a:t>‹#›</a:t>
            </a:fld>
            <a:endParaRPr lang="en-US"/>
          </a:p>
        </p:txBody>
      </p:sp>
    </p:spTree>
    <p:extLst>
      <p:ext uri="{BB962C8B-B14F-4D97-AF65-F5344CB8AC3E}">
        <p14:creationId xmlns:p14="http://schemas.microsoft.com/office/powerpoint/2010/main" val="826127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i="1" dirty="0">
                <a:latin typeface="Times New Roman" panose="02020603050405020304" pitchFamily="18" charset="0"/>
                <a:ea typeface="Calibri" panose="020F0502020204030204" pitchFamily="34" charset="0"/>
                <a:cs typeface="Times New Roman" panose="02020603050405020304" pitchFamily="18" charset="0"/>
              </a:rPr>
              <a:t>[Organization name] </a:t>
            </a:r>
            <a:r>
              <a:rPr lang="en-US" dirty="0">
                <a:latin typeface="Times New Roman" panose="02020603050405020304" pitchFamily="18" charset="0"/>
                <a:ea typeface="Calibri" panose="020F0502020204030204" pitchFamily="34" charset="0"/>
                <a:cs typeface="Times New Roman" panose="02020603050405020304" pitchFamily="18" charset="0"/>
              </a:rPr>
              <a:t>is stepping up to help make sure every resident is counted in the 2020 Census.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The Census Bureau motto is “Everyone counts,” and that’s important to us in our community.</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6F51723-6AE8-438C-A3FE-03C11676E203}" type="slidenum">
              <a:rPr lang="en-US" smtClean="0"/>
              <a:t>1</a:t>
            </a:fld>
            <a:endParaRPr lang="en-US"/>
          </a:p>
        </p:txBody>
      </p:sp>
    </p:spTree>
    <p:extLst>
      <p:ext uri="{BB962C8B-B14F-4D97-AF65-F5344CB8AC3E}">
        <p14:creationId xmlns:p14="http://schemas.microsoft.com/office/powerpoint/2010/main" val="1483072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6F51723-6AE8-438C-A3FE-03C11676E203}" type="slidenum">
              <a:rPr lang="en-US" smtClean="0"/>
              <a:t>10</a:t>
            </a:fld>
            <a:endParaRPr lang="en-US"/>
          </a:p>
        </p:txBody>
      </p:sp>
    </p:spTree>
    <p:extLst>
      <p:ext uri="{BB962C8B-B14F-4D97-AF65-F5344CB8AC3E}">
        <p14:creationId xmlns:p14="http://schemas.microsoft.com/office/powerpoint/2010/main" val="4276481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51723-6AE8-438C-A3FE-03C11676E203}" type="slidenum">
              <a:rPr lang="en-US" smtClean="0"/>
              <a:t>11</a:t>
            </a:fld>
            <a:endParaRPr lang="en-US"/>
          </a:p>
        </p:txBody>
      </p:sp>
    </p:spTree>
    <p:extLst>
      <p:ext uri="{BB962C8B-B14F-4D97-AF65-F5344CB8AC3E}">
        <p14:creationId xmlns:p14="http://schemas.microsoft.com/office/powerpoint/2010/main" val="1291934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Census counts everyone, once, only once, and in the right place. College dorms, prisons, military barracks, and long-term nursing homes are examples of Census group quarters. </a:t>
            </a: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Census will work with administrative staff at these places to count everyone. </a:t>
            </a: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Students or military personnel living in apartments will receive their own Census mailings.  </a:t>
            </a: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Everyone should answer their Census form based on where they usually reside as of April 1, 2020.</a:t>
            </a:r>
          </a:p>
        </p:txBody>
      </p:sp>
      <p:sp>
        <p:nvSpPr>
          <p:cNvPr id="4" name="Slide Number Placeholder 3"/>
          <p:cNvSpPr>
            <a:spLocks noGrp="1"/>
          </p:cNvSpPr>
          <p:nvPr>
            <p:ph type="sldNum" sz="quarter" idx="5"/>
          </p:nvPr>
        </p:nvSpPr>
        <p:spPr/>
        <p:txBody>
          <a:bodyPr/>
          <a:lstStyle/>
          <a:p>
            <a:fld id="{F6F51723-6AE8-438C-A3FE-03C11676E203}" type="slidenum">
              <a:rPr lang="en-US" smtClean="0"/>
              <a:t>12</a:t>
            </a:fld>
            <a:endParaRPr lang="en-US"/>
          </a:p>
        </p:txBody>
      </p:sp>
    </p:spTree>
    <p:extLst>
      <p:ext uri="{BB962C8B-B14F-4D97-AF65-F5344CB8AC3E}">
        <p14:creationId xmlns:p14="http://schemas.microsoft.com/office/powerpoint/2010/main" val="3891153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Unfortunately, we know there are some segments of our population that are considered hard to count, including:</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dirty="0">
                <a:latin typeface="Times New Roman" panose="02020603050405020304" pitchFamily="18" charset="0"/>
                <a:ea typeface="Calibri" panose="020F0502020204030204" pitchFamily="34" charset="0"/>
                <a:cs typeface="Times New Roman" panose="02020603050405020304" pitchFamily="18" charset="0"/>
              </a:rPr>
              <a:t>children under the age of 5</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dirty="0">
                <a:latin typeface="Times New Roman" panose="02020603050405020304" pitchFamily="18" charset="0"/>
                <a:ea typeface="Calibri" panose="020F0502020204030204" pitchFamily="34" charset="0"/>
                <a:cs typeface="Times New Roman" panose="02020603050405020304" pitchFamily="18" charset="0"/>
              </a:rPr>
              <a:t>individuals of color</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dirty="0">
                <a:latin typeface="Times New Roman" panose="02020603050405020304" pitchFamily="18" charset="0"/>
                <a:ea typeface="Calibri" panose="020F0502020204030204" pitchFamily="34" charset="0"/>
                <a:cs typeface="Times New Roman" panose="02020603050405020304" pitchFamily="18" charset="0"/>
              </a:rPr>
              <a:t>those who do not speak English</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dirty="0">
                <a:latin typeface="Times New Roman" panose="02020603050405020304" pitchFamily="18" charset="0"/>
                <a:ea typeface="Calibri" panose="020F0502020204030204" pitchFamily="34" charset="0"/>
                <a:cs typeface="Times New Roman" panose="02020603050405020304" pitchFamily="18" charset="0"/>
              </a:rPr>
              <a:t>immigrants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dirty="0">
                <a:latin typeface="Times New Roman" panose="02020603050405020304" pitchFamily="18" charset="0"/>
                <a:ea typeface="Calibri" panose="020F0502020204030204" pitchFamily="34" charset="0"/>
                <a:cs typeface="Times New Roman" panose="02020603050405020304" pitchFamily="18" charset="0"/>
              </a:rPr>
              <a:t>renters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dirty="0">
                <a:latin typeface="Times New Roman" panose="02020603050405020304" pitchFamily="18" charset="0"/>
                <a:ea typeface="Calibri" panose="020F0502020204030204" pitchFamily="34" charset="0"/>
                <a:cs typeface="Times New Roman" panose="02020603050405020304" pitchFamily="18" charset="0"/>
              </a:rPr>
              <a:t>the homeless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dirty="0">
                <a:latin typeface="Times New Roman" panose="02020603050405020304" pitchFamily="18" charset="0"/>
                <a:ea typeface="Calibri" panose="020F0502020204030204" pitchFamily="34" charset="0"/>
                <a:cs typeface="Times New Roman" panose="02020603050405020304" pitchFamily="18" charset="0"/>
              </a:rPr>
              <a:t>people who suffer with addiction or mental health issues, and</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dirty="0">
                <a:latin typeface="Times New Roman" panose="02020603050405020304" pitchFamily="18" charset="0"/>
                <a:ea typeface="Calibri" panose="020F0502020204030204" pitchFamily="34" charset="0"/>
                <a:cs typeface="Times New Roman" panose="02020603050405020304" pitchFamily="18" charset="0"/>
              </a:rPr>
              <a:t>individuals who live in complex households.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Again – everyone counts! – and we want to make sure those vulnerable individuals are counted and that our community receives the necessary federal funds to provide the programming and support services they are entitled to.</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6F51723-6AE8-438C-A3FE-03C11676E203}" type="slidenum">
              <a:rPr lang="en-US" smtClean="0"/>
              <a:t>13</a:t>
            </a:fld>
            <a:endParaRPr lang="en-US"/>
          </a:p>
        </p:txBody>
      </p:sp>
    </p:spTree>
    <p:extLst>
      <p:ext uri="{BB962C8B-B14F-4D97-AF65-F5344CB8AC3E}">
        <p14:creationId xmlns:p14="http://schemas.microsoft.com/office/powerpoint/2010/main" val="2055367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51723-6AE8-438C-A3FE-03C11676E203}" type="slidenum">
              <a:rPr lang="en-US" smtClean="0"/>
              <a:t>14</a:t>
            </a:fld>
            <a:endParaRPr lang="en-US"/>
          </a:p>
        </p:txBody>
      </p:sp>
    </p:spTree>
    <p:extLst>
      <p:ext uri="{BB962C8B-B14F-4D97-AF65-F5344CB8AC3E}">
        <p14:creationId xmlns:p14="http://schemas.microsoft.com/office/powerpoint/2010/main" val="2346993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An accurate count is important to make sure the people of our community receive their full share of federal funds and programming. The Census count affects support for programs including NJ </a:t>
            </a:r>
            <a:r>
              <a:rPr lang="en-US" dirty="0" err="1">
                <a:latin typeface="Times New Roman" panose="02020603050405020304" pitchFamily="18" charset="0"/>
                <a:ea typeface="Calibri" panose="020F0502020204030204" pitchFamily="34" charset="0"/>
                <a:cs typeface="Times New Roman" panose="02020603050405020304" pitchFamily="18" charset="0"/>
              </a:rPr>
              <a:t>FamilyCare</a:t>
            </a:r>
            <a:r>
              <a:rPr lang="en-US" dirty="0">
                <a:latin typeface="Times New Roman" panose="02020603050405020304" pitchFamily="18" charset="0"/>
                <a:ea typeface="Calibri" panose="020F0502020204030204" pitchFamily="34" charset="0"/>
                <a:cs typeface="Times New Roman" panose="02020603050405020304" pitchFamily="18" charset="0"/>
              </a:rPr>
              <a:t>, student loans, the school lunch program, Head Start and other programs affecting health and social services.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All told, nearly $23 billion in federal funding for New Jersey is linked to the Census.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6F51723-6AE8-438C-A3FE-03C11676E203}" type="slidenum">
              <a:rPr lang="en-US" smtClean="0"/>
              <a:t>15</a:t>
            </a:fld>
            <a:endParaRPr lang="en-US"/>
          </a:p>
        </p:txBody>
      </p:sp>
    </p:spTree>
    <p:extLst>
      <p:ext uri="{BB962C8B-B14F-4D97-AF65-F5344CB8AC3E}">
        <p14:creationId xmlns:p14="http://schemas.microsoft.com/office/powerpoint/2010/main" val="464356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51723-6AE8-438C-A3FE-03C11676E203}" type="slidenum">
              <a:rPr lang="en-US" smtClean="0"/>
              <a:t>16</a:t>
            </a:fld>
            <a:endParaRPr lang="en-US"/>
          </a:p>
        </p:txBody>
      </p:sp>
    </p:spTree>
    <p:extLst>
      <p:ext uri="{BB962C8B-B14F-4D97-AF65-F5344CB8AC3E}">
        <p14:creationId xmlns:p14="http://schemas.microsoft.com/office/powerpoint/2010/main" val="1382565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nSpc>
                <a:spcPct val="115000"/>
              </a:lnSpc>
              <a:buClr>
                <a:srgbClr val="000000"/>
              </a:buClr>
              <a:buSzPts val="1100"/>
              <a:buFont typeface="Arial" panose="020B0604020202020204" pitchFamily="34" charset="0"/>
              <a:buChar char="•"/>
              <a:defRPr/>
            </a:pPr>
            <a:r>
              <a:rPr lang="en-US" kern="0" dirty="0">
                <a:solidFill>
                  <a:srgbClr val="000000"/>
                </a:solidFill>
                <a:latin typeface="Times New Roman" panose="02020603050405020304" pitchFamily="18" charset="0"/>
                <a:ea typeface="Calibri"/>
                <a:cs typeface="Times New Roman" panose="02020603050405020304" pitchFamily="18" charset="0"/>
                <a:sym typeface="Calibri"/>
              </a:rPr>
              <a:t>As we mentioned before, NJ received 22.7 billion dollars through important federal programs in FY 2016. </a:t>
            </a:r>
            <a:r>
              <a:rPr lang="en-US" kern="0" dirty="0">
                <a:solidFill>
                  <a:srgbClr val="000000"/>
                </a:solidFill>
                <a:latin typeface="Times New Roman" panose="02020603050405020304" pitchFamily="18" charset="0"/>
                <a:ea typeface="Arial"/>
                <a:cs typeface="Times New Roman" panose="02020603050405020304" pitchFamily="18" charset="0"/>
                <a:sym typeface="Arial"/>
              </a:rPr>
              <a:t>The George Washington Institute of Public Policy (GWIPP) serves as a university-wide nexus for faculty and graduate students engaging in research on important public policy issues.  One of their researchers, George Reamer published a study Counting for Dollars 2020: The Role of the Decennial Census in the Geographic Distribution of Federal Funds</a:t>
            </a:r>
          </a:p>
          <a:p>
            <a:pPr marL="171450" lvl="0" indent="-171450">
              <a:lnSpc>
                <a:spcPct val="115000"/>
              </a:lnSpc>
              <a:buClr>
                <a:srgbClr val="000000"/>
              </a:buClr>
              <a:buSzPts val="1100"/>
              <a:buFont typeface="Arial" panose="020B0604020202020204" pitchFamily="34" charset="0"/>
              <a:buChar char="•"/>
              <a:defRPr/>
            </a:pPr>
            <a:r>
              <a:rPr lang="en-US" kern="0" dirty="0">
                <a:solidFill>
                  <a:srgbClr val="000000"/>
                </a:solidFill>
                <a:latin typeface="Times New Roman" panose="02020603050405020304" pitchFamily="18" charset="0"/>
                <a:ea typeface="Arial"/>
                <a:cs typeface="Times New Roman" panose="02020603050405020304" pitchFamily="18" charset="0"/>
                <a:sym typeface="Arial"/>
              </a:rPr>
              <a:t>As directed by Congress, over three hundred federal spending programs rely on data derived from the Decennial Census to guide the geographic distribution of funds to states, counties, cities, and households. To better understand the fiscal impacts of the upcoming 2020 Census on states and local areas, the Counting for Dollars Project aims to:</a:t>
            </a:r>
          </a:p>
          <a:p>
            <a:pPr marL="457200" lvl="0" indent="-298450" fontAlgn="base">
              <a:buClr>
                <a:srgbClr val="000000"/>
              </a:buClr>
              <a:buSzPts val="1100"/>
              <a:buFont typeface="Arial"/>
              <a:buChar char="●"/>
            </a:pPr>
            <a:r>
              <a:rPr lang="en-US" kern="0" dirty="0">
                <a:solidFill>
                  <a:srgbClr val="000000"/>
                </a:solidFill>
                <a:latin typeface="Times New Roman" panose="02020603050405020304" pitchFamily="18" charset="0"/>
                <a:ea typeface="Arial"/>
                <a:cs typeface="Times New Roman" panose="02020603050405020304" pitchFamily="18" charset="0"/>
                <a:sym typeface="Arial"/>
              </a:rPr>
              <a:t>identify each federal program that geographically distributes financial assistance based, in whole or part, on data derived from the Decennial Census; and</a:t>
            </a:r>
          </a:p>
          <a:p>
            <a:pPr marL="457200" lvl="0" indent="-298450" fontAlgn="base">
              <a:buClr>
                <a:srgbClr val="000000"/>
              </a:buClr>
              <a:buSzPts val="1100"/>
              <a:buFont typeface="Arial"/>
              <a:buChar char="●"/>
            </a:pPr>
            <a:r>
              <a:rPr lang="en-US" kern="0" dirty="0">
                <a:solidFill>
                  <a:srgbClr val="000000"/>
                </a:solidFill>
                <a:latin typeface="Times New Roman" panose="02020603050405020304" pitchFamily="18" charset="0"/>
                <a:ea typeface="Arial"/>
                <a:cs typeface="Times New Roman" panose="02020603050405020304" pitchFamily="18" charset="0"/>
                <a:sym typeface="Arial"/>
              </a:rPr>
              <a:t>ascertain the connection between Decennial Census accuracy and the equitable distribution of funds to states and local areas.</a:t>
            </a:r>
          </a:p>
          <a:p>
            <a:pPr marL="171450" lvl="0" indent="-171450">
              <a:lnSpc>
                <a:spcPct val="115000"/>
              </a:lnSpc>
              <a:buClr>
                <a:srgbClr val="000000"/>
              </a:buClr>
              <a:buSzPts val="1100"/>
              <a:buFont typeface="Arial" panose="020B0604020202020204" pitchFamily="34" charset="0"/>
              <a:buChar char="•"/>
            </a:pPr>
            <a:r>
              <a:rPr lang="en-US" kern="0" dirty="0">
                <a:solidFill>
                  <a:srgbClr val="000000"/>
                </a:solidFill>
                <a:latin typeface="Times New Roman" panose="02020603050405020304" pitchFamily="18" charset="0"/>
                <a:ea typeface="Arial"/>
                <a:cs typeface="Times New Roman" panose="02020603050405020304" pitchFamily="18" charset="0"/>
                <a:sym typeface="Arial"/>
              </a:rPr>
              <a:t> </a:t>
            </a:r>
            <a:r>
              <a:rPr lang="en-US" kern="0" dirty="0">
                <a:solidFill>
                  <a:srgbClr val="000000"/>
                </a:solidFill>
                <a:latin typeface="Times New Roman" panose="02020603050405020304" pitchFamily="18" charset="0"/>
                <a:ea typeface="Calibri"/>
                <a:cs typeface="Times New Roman" panose="02020603050405020304" pitchFamily="18" charset="0"/>
                <a:sym typeface="Calibri"/>
              </a:rPr>
              <a:t>And here are a few of the of the programs that ACNJ has highlighted that rely on Census data to allocate funds.  These are important federal programs and they all depend on Census data.</a:t>
            </a:r>
          </a:p>
          <a:p>
            <a:endParaRPr lang="en-US" dirty="0"/>
          </a:p>
        </p:txBody>
      </p:sp>
      <p:sp>
        <p:nvSpPr>
          <p:cNvPr id="4" name="Slide Number Placeholder 3"/>
          <p:cNvSpPr>
            <a:spLocks noGrp="1"/>
          </p:cNvSpPr>
          <p:nvPr>
            <p:ph type="sldNum" sz="quarter" idx="5"/>
          </p:nvPr>
        </p:nvSpPr>
        <p:spPr/>
        <p:txBody>
          <a:bodyPr/>
          <a:lstStyle/>
          <a:p>
            <a:fld id="{F6F51723-6AE8-438C-A3FE-03C11676E203}" type="slidenum">
              <a:rPr lang="en-US" smtClean="0"/>
              <a:t>17</a:t>
            </a:fld>
            <a:endParaRPr lang="en-US"/>
          </a:p>
        </p:txBody>
      </p:sp>
    </p:spTree>
    <p:extLst>
      <p:ext uri="{BB962C8B-B14F-4D97-AF65-F5344CB8AC3E}">
        <p14:creationId xmlns:p14="http://schemas.microsoft.com/office/powerpoint/2010/main" val="3524297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Symbol" panose="05050102010706020507" pitchFamily="18"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The number of N.J. representatives in the U.S. Congress also is based on the Census.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6F51723-6AE8-438C-A3FE-03C11676E203}" type="slidenum">
              <a:rPr lang="en-US" smtClean="0"/>
              <a:t>18</a:t>
            </a:fld>
            <a:endParaRPr lang="en-US"/>
          </a:p>
        </p:txBody>
      </p:sp>
    </p:spTree>
    <p:extLst>
      <p:ext uri="{BB962C8B-B14F-4D97-AF65-F5344CB8AC3E}">
        <p14:creationId xmlns:p14="http://schemas.microsoft.com/office/powerpoint/2010/main" val="1587870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51723-6AE8-438C-A3FE-03C11676E203}" type="slidenum">
              <a:rPr lang="en-US" smtClean="0"/>
              <a:t>19</a:t>
            </a:fld>
            <a:endParaRPr lang="en-US"/>
          </a:p>
        </p:txBody>
      </p:sp>
    </p:spTree>
    <p:extLst>
      <p:ext uri="{BB962C8B-B14F-4D97-AF65-F5344CB8AC3E}">
        <p14:creationId xmlns:p14="http://schemas.microsoft.com/office/powerpoint/2010/main" val="3730033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F51723-6AE8-438C-A3FE-03C11676E203}" type="slidenum">
              <a:rPr lang="en-US" smtClean="0"/>
              <a:t>2</a:t>
            </a:fld>
            <a:endParaRPr lang="en-US"/>
          </a:p>
        </p:txBody>
      </p:sp>
    </p:spTree>
    <p:extLst>
      <p:ext uri="{BB962C8B-B14F-4D97-AF65-F5344CB8AC3E}">
        <p14:creationId xmlns:p14="http://schemas.microsoft.com/office/powerpoint/2010/main" val="493237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As a healthcare provider, we’re taking several steps to help make sure everyone counts in the 2020 Census: </a:t>
            </a:r>
            <a:r>
              <a:rPr lang="en-US" i="1" dirty="0">
                <a:latin typeface="Times New Roman" panose="02020603050405020304" pitchFamily="18" charset="0"/>
                <a:ea typeface="Calibri" panose="020F0502020204030204" pitchFamily="34" charset="0"/>
                <a:cs typeface="Times New Roman" panose="02020603050405020304" pitchFamily="18" charset="0"/>
              </a:rPr>
              <a:t>[use whichever apply]</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dirty="0">
                <a:latin typeface="Times New Roman" panose="02020603050405020304" pitchFamily="18" charset="0"/>
                <a:ea typeface="Calibri" panose="020F0502020204030204" pitchFamily="34" charset="0"/>
                <a:cs typeface="Times New Roman" panose="02020603050405020304" pitchFamily="18" charset="0"/>
              </a:rPr>
              <a:t>We’re assisting in the count of people who may be in our care for extended periods in so-called “group quarters” such as nursing homes, inpatient hospice or psychiatric hospitals.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dirty="0">
                <a:latin typeface="Times New Roman" panose="02020603050405020304" pitchFamily="18" charset="0"/>
                <a:ea typeface="Calibri" panose="020F0502020204030204" pitchFamily="34" charset="0"/>
                <a:cs typeface="Times New Roman" panose="02020603050405020304" pitchFamily="18" charset="0"/>
              </a:rPr>
              <a:t>We’re training staff to assist any patients or residents who may need help completing their Census questionnaire. (We aren’t allowed to answer the questions for them, but we can provide assistance if they need it. When we provide assistance, we will advise/remind patients or residents that we are not Census Bureau employees.)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dirty="0">
                <a:latin typeface="Times New Roman" panose="02020603050405020304" pitchFamily="18" charset="0"/>
                <a:ea typeface="Calibri" panose="020F0502020204030204" pitchFamily="34" charset="0"/>
                <a:cs typeface="Times New Roman" panose="02020603050405020304" pitchFamily="18" charset="0"/>
              </a:rPr>
              <a:t>We’re working with other groups and partners in our community to help reach individuals in those hard-to-count groups and make sure they are represented.</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We consider the U.S. Census an important part of our commitment to population health and inclusion for all members of our community.</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6F51723-6AE8-438C-A3FE-03C11676E203}" type="slidenum">
              <a:rPr lang="en-US" smtClean="0"/>
              <a:t>20</a:t>
            </a:fld>
            <a:endParaRPr lang="en-US"/>
          </a:p>
        </p:txBody>
      </p:sp>
    </p:spTree>
    <p:extLst>
      <p:ext uri="{BB962C8B-B14F-4D97-AF65-F5344CB8AC3E}">
        <p14:creationId xmlns:p14="http://schemas.microsoft.com/office/powerpoint/2010/main" val="3614190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51723-6AE8-438C-A3FE-03C11676E203}" type="slidenum">
              <a:rPr lang="en-US" smtClean="0"/>
              <a:t>21</a:t>
            </a:fld>
            <a:endParaRPr lang="en-US"/>
          </a:p>
        </p:txBody>
      </p:sp>
    </p:spTree>
    <p:extLst>
      <p:ext uri="{BB962C8B-B14F-4D97-AF65-F5344CB8AC3E}">
        <p14:creationId xmlns:p14="http://schemas.microsoft.com/office/powerpoint/2010/main" val="3010526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51723-6AE8-438C-A3FE-03C11676E203}" type="slidenum">
              <a:rPr lang="en-US" smtClean="0"/>
              <a:t>22</a:t>
            </a:fld>
            <a:endParaRPr lang="en-US"/>
          </a:p>
        </p:txBody>
      </p:sp>
    </p:spTree>
    <p:extLst>
      <p:ext uri="{BB962C8B-B14F-4D97-AF65-F5344CB8AC3E}">
        <p14:creationId xmlns:p14="http://schemas.microsoft.com/office/powerpoint/2010/main" val="1035015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51723-6AE8-438C-A3FE-03C11676E203}" type="slidenum">
              <a:rPr lang="en-US" smtClean="0"/>
              <a:t>3</a:t>
            </a:fld>
            <a:endParaRPr lang="en-US"/>
          </a:p>
        </p:txBody>
      </p:sp>
    </p:spTree>
    <p:extLst>
      <p:ext uri="{BB962C8B-B14F-4D97-AF65-F5344CB8AC3E}">
        <p14:creationId xmlns:p14="http://schemas.microsoft.com/office/powerpoint/2010/main" val="3542040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51723-6AE8-438C-A3FE-03C11676E203}" type="slidenum">
              <a:rPr lang="en-US" smtClean="0"/>
              <a:t>4</a:t>
            </a:fld>
            <a:endParaRPr lang="en-US"/>
          </a:p>
        </p:txBody>
      </p:sp>
    </p:spTree>
    <p:extLst>
      <p:ext uri="{BB962C8B-B14F-4D97-AF65-F5344CB8AC3E}">
        <p14:creationId xmlns:p14="http://schemas.microsoft.com/office/powerpoint/2010/main" val="2736803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51723-6AE8-438C-A3FE-03C11676E203}" type="slidenum">
              <a:rPr lang="en-US" smtClean="0"/>
              <a:t>5</a:t>
            </a:fld>
            <a:endParaRPr lang="en-US"/>
          </a:p>
        </p:txBody>
      </p:sp>
    </p:spTree>
    <p:extLst>
      <p:ext uri="{BB962C8B-B14F-4D97-AF65-F5344CB8AC3E}">
        <p14:creationId xmlns:p14="http://schemas.microsoft.com/office/powerpoint/2010/main" val="1536460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51723-6AE8-438C-A3FE-03C11676E203}" type="slidenum">
              <a:rPr lang="en-US" smtClean="0"/>
              <a:t>6</a:t>
            </a:fld>
            <a:endParaRPr lang="en-US"/>
          </a:p>
        </p:txBody>
      </p:sp>
    </p:spTree>
    <p:extLst>
      <p:ext uri="{BB962C8B-B14F-4D97-AF65-F5344CB8AC3E}">
        <p14:creationId xmlns:p14="http://schemas.microsoft.com/office/powerpoint/2010/main" val="2960436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Clr>
                <a:srgbClr val="000000"/>
              </a:buClr>
              <a:buSzPts val="1100"/>
              <a:buFont typeface="Arial" panose="020B0604020202020204" pitchFamily="34" charset="0"/>
              <a:buChar char="•"/>
            </a:pPr>
            <a:r>
              <a:rPr lang="en-US" i="1" kern="0" dirty="0">
                <a:solidFill>
                  <a:srgbClr val="000000"/>
                </a:solidFill>
                <a:latin typeface="Times New Roman" panose="02020603050405020304" pitchFamily="18" charset="0"/>
                <a:cs typeface="Times New Roman" panose="02020603050405020304" pitchFamily="18" charset="0"/>
                <a:sym typeface="Arial"/>
              </a:rPr>
              <a:t>Internet First </a:t>
            </a:r>
            <a:r>
              <a:rPr lang="en-US" kern="0" dirty="0">
                <a:solidFill>
                  <a:srgbClr val="000000"/>
                </a:solidFill>
                <a:latin typeface="Times New Roman" panose="02020603050405020304" pitchFamily="18" charset="0"/>
                <a:cs typeface="Times New Roman" panose="02020603050405020304" pitchFamily="18" charset="0"/>
                <a:sym typeface="Arial"/>
              </a:rPr>
              <a:t>- these households will initially receive an invitation in the mail to complete their Census online or over the phone (</a:t>
            </a:r>
            <a:r>
              <a:rPr lang="en-US" b="1" kern="0" dirty="0">
                <a:solidFill>
                  <a:srgbClr val="000000"/>
                </a:solidFill>
                <a:latin typeface="Times New Roman" panose="02020603050405020304" pitchFamily="18" charset="0"/>
                <a:cs typeface="Times New Roman" panose="02020603050405020304" pitchFamily="18" charset="0"/>
                <a:sym typeface="Arial"/>
              </a:rPr>
              <a:t>purple</a:t>
            </a:r>
            <a:r>
              <a:rPr lang="en-US" kern="0" dirty="0">
                <a:solidFill>
                  <a:srgbClr val="000000"/>
                </a:solidFill>
                <a:latin typeface="Times New Roman" panose="02020603050405020304" pitchFamily="18" charset="0"/>
                <a:cs typeface="Times New Roman" panose="02020603050405020304" pitchFamily="18" charset="0"/>
                <a:sym typeface="Arial"/>
              </a:rPr>
              <a:t>)</a:t>
            </a:r>
          </a:p>
          <a:p>
            <a:pPr marL="171450" lvl="0" indent="-171450">
              <a:buClr>
                <a:srgbClr val="000000"/>
              </a:buClr>
              <a:buSzPts val="1100"/>
              <a:buFont typeface="Arial" panose="020B0604020202020204" pitchFamily="34" charset="0"/>
              <a:buChar char="•"/>
            </a:pPr>
            <a:r>
              <a:rPr lang="en-US" i="1" kern="0" dirty="0">
                <a:solidFill>
                  <a:srgbClr val="000000"/>
                </a:solidFill>
                <a:latin typeface="Times New Roman" panose="02020603050405020304" pitchFamily="18" charset="0"/>
                <a:cs typeface="Times New Roman" panose="02020603050405020304" pitchFamily="18" charset="0"/>
                <a:sym typeface="Arial"/>
              </a:rPr>
              <a:t>Internet Choice </a:t>
            </a:r>
            <a:r>
              <a:rPr lang="en-US" kern="0" dirty="0">
                <a:solidFill>
                  <a:srgbClr val="000000"/>
                </a:solidFill>
                <a:latin typeface="Times New Roman" panose="02020603050405020304" pitchFamily="18" charset="0"/>
                <a:cs typeface="Times New Roman" panose="02020603050405020304" pitchFamily="18" charset="0"/>
                <a:sym typeface="Arial"/>
              </a:rPr>
              <a:t>- these households will first receive an invitation in the mail to complete their Census online or over the phone, as well as a paper form (</a:t>
            </a:r>
            <a:r>
              <a:rPr lang="en-US" b="1" kern="0" dirty="0">
                <a:solidFill>
                  <a:srgbClr val="000000"/>
                </a:solidFill>
                <a:latin typeface="Times New Roman" panose="02020603050405020304" pitchFamily="18" charset="0"/>
                <a:cs typeface="Times New Roman" panose="02020603050405020304" pitchFamily="18" charset="0"/>
                <a:sym typeface="Arial"/>
              </a:rPr>
              <a:t>green</a:t>
            </a:r>
            <a:r>
              <a:rPr lang="en-US" kern="0" dirty="0">
                <a:solidFill>
                  <a:srgbClr val="000000"/>
                </a:solidFill>
                <a:latin typeface="Times New Roman" panose="02020603050405020304" pitchFamily="18" charset="0"/>
                <a:cs typeface="Times New Roman" panose="02020603050405020304" pitchFamily="18" charset="0"/>
                <a:sym typeface="Arial"/>
              </a:rPr>
              <a:t>)</a:t>
            </a:r>
          </a:p>
          <a:p>
            <a:pPr marL="171450" lvl="0" indent="-171450">
              <a:buClr>
                <a:srgbClr val="000000"/>
              </a:buClr>
              <a:buSzPts val="1100"/>
              <a:buFont typeface="Arial" panose="020B0604020202020204" pitchFamily="34" charset="0"/>
              <a:buChar char="•"/>
            </a:pPr>
            <a:r>
              <a:rPr lang="en-US" i="1" kern="0" dirty="0">
                <a:solidFill>
                  <a:srgbClr val="000000"/>
                </a:solidFill>
                <a:latin typeface="Times New Roman" panose="02020603050405020304" pitchFamily="18" charset="0"/>
                <a:cs typeface="Times New Roman" panose="02020603050405020304" pitchFamily="18" charset="0"/>
                <a:sym typeface="Arial"/>
              </a:rPr>
              <a:t>Update/Leave </a:t>
            </a:r>
            <a:r>
              <a:rPr lang="en-US" kern="0" dirty="0">
                <a:solidFill>
                  <a:srgbClr val="000000"/>
                </a:solidFill>
                <a:latin typeface="Times New Roman" panose="02020603050405020304" pitchFamily="18" charset="0"/>
                <a:cs typeface="Times New Roman" panose="02020603050405020304" pitchFamily="18" charset="0"/>
                <a:sym typeface="Arial"/>
              </a:rPr>
              <a:t>- Census workers will hand deliver a packet to these households, which will include a paper form as well as instructions on how to complete the Census online or over the phone (</a:t>
            </a:r>
            <a:r>
              <a:rPr lang="en-US" b="1" kern="0" dirty="0">
                <a:solidFill>
                  <a:srgbClr val="000000"/>
                </a:solidFill>
                <a:latin typeface="Times New Roman" panose="02020603050405020304" pitchFamily="18" charset="0"/>
                <a:cs typeface="Times New Roman" panose="02020603050405020304" pitchFamily="18" charset="0"/>
                <a:sym typeface="Arial"/>
              </a:rPr>
              <a:t>yellow</a:t>
            </a:r>
            <a:r>
              <a:rPr lang="en-US" kern="0" dirty="0">
                <a:solidFill>
                  <a:srgbClr val="000000"/>
                </a:solidFill>
                <a:latin typeface="Times New Roman" panose="02020603050405020304" pitchFamily="18" charset="0"/>
                <a:cs typeface="Times New Roman" panose="02020603050405020304" pitchFamily="18" charset="0"/>
                <a:sym typeface="Arial"/>
              </a:rPr>
              <a:t>)</a:t>
            </a:r>
          </a:p>
          <a:p>
            <a:endParaRPr lang="en-US" dirty="0"/>
          </a:p>
        </p:txBody>
      </p:sp>
      <p:sp>
        <p:nvSpPr>
          <p:cNvPr id="4" name="Slide Number Placeholder 3"/>
          <p:cNvSpPr>
            <a:spLocks noGrp="1"/>
          </p:cNvSpPr>
          <p:nvPr>
            <p:ph type="sldNum" sz="quarter" idx="5"/>
          </p:nvPr>
        </p:nvSpPr>
        <p:spPr/>
        <p:txBody>
          <a:bodyPr/>
          <a:lstStyle/>
          <a:p>
            <a:fld id="{F6F51723-6AE8-438C-A3FE-03C11676E203}" type="slidenum">
              <a:rPr lang="en-US" smtClean="0"/>
              <a:t>7</a:t>
            </a:fld>
            <a:endParaRPr lang="en-US"/>
          </a:p>
        </p:txBody>
      </p:sp>
    </p:spTree>
    <p:extLst>
      <p:ext uri="{BB962C8B-B14F-4D97-AF65-F5344CB8AC3E}">
        <p14:creationId xmlns:p14="http://schemas.microsoft.com/office/powerpoint/2010/main" val="3197594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50"/>
            <a:ext cx="5628503" cy="3600450"/>
          </a:xfrm>
        </p:spPr>
        <p:txBody>
          <a:bodyPr/>
          <a:lstStyle/>
          <a:p>
            <a:pPr marL="342900" marR="0" lvl="0" indent="-342900">
              <a:lnSpc>
                <a:spcPct val="107000"/>
              </a:lnSpc>
              <a:spcBef>
                <a:spcPts val="0"/>
              </a:spcBef>
              <a:spcAft>
                <a:spcPts val="0"/>
              </a:spcAft>
              <a:buFont typeface="Symbol" panose="05050102010706020507" pitchFamily="18"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It’s important to stress that all Census information is confidential.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It’s also important that individuals know that the Census will never ask for financial information, Social Security numbers, credit card or banking information. If you have questions or concerns, contact the Census Bureau at 1-800-991-2520. </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6F51723-6AE8-438C-A3FE-03C11676E203}" type="slidenum">
              <a:rPr lang="en-US" smtClean="0"/>
              <a:t>8</a:t>
            </a:fld>
            <a:endParaRPr lang="en-US"/>
          </a:p>
        </p:txBody>
      </p:sp>
    </p:spTree>
    <p:extLst>
      <p:ext uri="{BB962C8B-B14F-4D97-AF65-F5344CB8AC3E}">
        <p14:creationId xmlns:p14="http://schemas.microsoft.com/office/powerpoint/2010/main" val="4161629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Census Bureau will provide language guides for 59 different languages; hard copy forms are available in English and Spanish.</a:t>
            </a:r>
          </a:p>
        </p:txBody>
      </p:sp>
      <p:sp>
        <p:nvSpPr>
          <p:cNvPr id="4" name="Slide Number Placeholder 3"/>
          <p:cNvSpPr>
            <a:spLocks noGrp="1"/>
          </p:cNvSpPr>
          <p:nvPr>
            <p:ph type="sldNum" sz="quarter" idx="5"/>
          </p:nvPr>
        </p:nvSpPr>
        <p:spPr/>
        <p:txBody>
          <a:bodyPr/>
          <a:lstStyle/>
          <a:p>
            <a:fld id="{F6F51723-6AE8-438C-A3FE-03C11676E203}" type="slidenum">
              <a:rPr lang="en-US" smtClean="0"/>
              <a:t>9</a:t>
            </a:fld>
            <a:endParaRPr lang="en-US"/>
          </a:p>
        </p:txBody>
      </p:sp>
    </p:spTree>
    <p:extLst>
      <p:ext uri="{BB962C8B-B14F-4D97-AF65-F5344CB8AC3E}">
        <p14:creationId xmlns:p14="http://schemas.microsoft.com/office/powerpoint/2010/main" val="29196440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0">
              <a:srgbClr val="00B0F0">
                <a:alpha val="47000"/>
              </a:srgbClr>
            </a:gs>
            <a:gs pos="30000">
              <a:schemeClr val="bg1">
                <a:lumMod val="59000"/>
                <a:lumOff val="41000"/>
                <a:alpha val="2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4EC73E79-F613-3941-856E-64DFB45595B2}"/>
              </a:ext>
            </a:extLst>
          </p:cNvPr>
          <p:cNvPicPr>
            <a:picLocks noChangeAspect="1"/>
          </p:cNvPicPr>
          <p:nvPr userDrawn="1"/>
        </p:nvPicPr>
        <p:blipFill>
          <a:blip r:embed="rId2"/>
          <a:stretch>
            <a:fillRect/>
          </a:stretch>
        </p:blipFill>
        <p:spPr>
          <a:xfrm>
            <a:off x="7446241" y="5874917"/>
            <a:ext cx="1448377" cy="807292"/>
          </a:xfrm>
          <a:prstGeom prst="rect">
            <a:avLst/>
          </a:prstGeom>
        </p:spPr>
      </p:pic>
      <p:sp>
        <p:nvSpPr>
          <p:cNvPr id="10" name="TextBox 9">
            <a:extLst>
              <a:ext uri="{FF2B5EF4-FFF2-40B4-BE49-F238E27FC236}">
                <a16:creationId xmlns:a16="http://schemas.microsoft.com/office/drawing/2014/main" id="{77C4FBB6-B9E1-654C-A206-80856A7E79F3}"/>
              </a:ext>
            </a:extLst>
          </p:cNvPr>
          <p:cNvSpPr txBox="1"/>
          <p:nvPr userDrawn="1"/>
        </p:nvSpPr>
        <p:spPr>
          <a:xfrm>
            <a:off x="238991" y="6282099"/>
            <a:ext cx="3023754" cy="400110"/>
          </a:xfrm>
          <a:prstGeom prst="rect">
            <a:avLst/>
          </a:prstGeom>
          <a:noFill/>
        </p:spPr>
        <p:txBody>
          <a:bodyPr wrap="square" rtlCol="0">
            <a:spAutoFit/>
          </a:bodyPr>
          <a:lstStyle/>
          <a:p>
            <a:r>
              <a:rPr lang="en-US" sz="1000" baseline="0" dirty="0">
                <a:solidFill>
                  <a:srgbClr val="002060"/>
                </a:solidFill>
                <a:latin typeface="12 pt Helvetica* 55 Roman   054" pitchFamily="2" charset="0"/>
              </a:rPr>
              <a:t>Source: NEW JERSEY HOSPITAL ASSOCIATION</a:t>
            </a:r>
          </a:p>
          <a:p>
            <a:r>
              <a:rPr lang="en-US" sz="1000" baseline="0" dirty="0">
                <a:solidFill>
                  <a:srgbClr val="002060"/>
                </a:solidFill>
                <a:latin typeface="12 pt Helvetica* 55 Roman   054" pitchFamily="2" charset="0"/>
              </a:rPr>
              <a:t>Copyright 2020: New Jersey Hospital Association</a:t>
            </a:r>
          </a:p>
        </p:txBody>
      </p:sp>
    </p:spTree>
    <p:extLst>
      <p:ext uri="{BB962C8B-B14F-4D97-AF65-F5344CB8AC3E}">
        <p14:creationId xmlns:p14="http://schemas.microsoft.com/office/powerpoint/2010/main" val="3982698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4F0B98-D9A3-EA4A-8EBF-1F3105660707}" type="datetimeFigureOut">
              <a:rPr lang="en-US" smtClean="0"/>
              <a:t>3/4/2020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3F6B34-8C8D-EE4E-B58E-9B43CAE12340}" type="slidenum">
              <a:rPr lang="en-US" smtClean="0"/>
              <a:t>‹#›</a:t>
            </a:fld>
            <a:endParaRPr lang="en-US" dirty="0"/>
          </a:p>
        </p:txBody>
      </p:sp>
    </p:spTree>
    <p:extLst>
      <p:ext uri="{BB962C8B-B14F-4D97-AF65-F5344CB8AC3E}">
        <p14:creationId xmlns:p14="http://schemas.microsoft.com/office/powerpoint/2010/main" val="3517077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4F0B98-D9A3-EA4A-8EBF-1F3105660707}" type="datetimeFigureOut">
              <a:rPr lang="en-US" smtClean="0"/>
              <a:t>3/4/2020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3F6B34-8C8D-EE4E-B58E-9B43CAE12340}" type="slidenum">
              <a:rPr lang="en-US" smtClean="0"/>
              <a:t>‹#›</a:t>
            </a:fld>
            <a:endParaRPr lang="en-US" dirty="0"/>
          </a:p>
        </p:txBody>
      </p:sp>
    </p:spTree>
    <p:extLst>
      <p:ext uri="{BB962C8B-B14F-4D97-AF65-F5344CB8AC3E}">
        <p14:creationId xmlns:p14="http://schemas.microsoft.com/office/powerpoint/2010/main" val="2149319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4F0B98-D9A3-EA4A-8EBF-1F3105660707}" type="datetimeFigureOut">
              <a:rPr lang="en-US" smtClean="0"/>
              <a:t>3/4/2020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3F6B34-8C8D-EE4E-B58E-9B43CAE12340}" type="slidenum">
              <a:rPr lang="en-US" smtClean="0"/>
              <a:t>‹#›</a:t>
            </a:fld>
            <a:endParaRPr lang="en-US" dirty="0"/>
          </a:p>
        </p:txBody>
      </p:sp>
    </p:spTree>
    <p:extLst>
      <p:ext uri="{BB962C8B-B14F-4D97-AF65-F5344CB8AC3E}">
        <p14:creationId xmlns:p14="http://schemas.microsoft.com/office/powerpoint/2010/main" val="1925203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4F0B98-D9A3-EA4A-8EBF-1F3105660707}" type="datetimeFigureOut">
              <a:rPr lang="en-US" smtClean="0"/>
              <a:t>3/4/2020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3F6B34-8C8D-EE4E-B58E-9B43CAE12340}" type="slidenum">
              <a:rPr lang="en-US" smtClean="0"/>
              <a:t>‹#›</a:t>
            </a:fld>
            <a:endParaRPr lang="en-US" dirty="0"/>
          </a:p>
        </p:txBody>
      </p:sp>
    </p:spTree>
    <p:extLst>
      <p:ext uri="{BB962C8B-B14F-4D97-AF65-F5344CB8AC3E}">
        <p14:creationId xmlns:p14="http://schemas.microsoft.com/office/powerpoint/2010/main" val="1989027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4F0B98-D9A3-EA4A-8EBF-1F3105660707}" type="datetimeFigureOut">
              <a:rPr lang="en-US" smtClean="0"/>
              <a:t>3/4/2020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3F6B34-8C8D-EE4E-B58E-9B43CAE12340}" type="slidenum">
              <a:rPr lang="en-US" smtClean="0"/>
              <a:t>‹#›</a:t>
            </a:fld>
            <a:endParaRPr lang="en-US" dirty="0"/>
          </a:p>
        </p:txBody>
      </p:sp>
    </p:spTree>
    <p:extLst>
      <p:ext uri="{BB962C8B-B14F-4D97-AF65-F5344CB8AC3E}">
        <p14:creationId xmlns:p14="http://schemas.microsoft.com/office/powerpoint/2010/main" val="3833609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4F0B98-D9A3-EA4A-8EBF-1F3105660707}" type="datetimeFigureOut">
              <a:rPr lang="en-US" smtClean="0"/>
              <a:t>3/4/2020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03F6B34-8C8D-EE4E-B58E-9B43CAE12340}" type="slidenum">
              <a:rPr lang="en-US" smtClean="0"/>
              <a:t>‹#›</a:t>
            </a:fld>
            <a:endParaRPr lang="en-US" dirty="0"/>
          </a:p>
        </p:txBody>
      </p:sp>
    </p:spTree>
    <p:extLst>
      <p:ext uri="{BB962C8B-B14F-4D97-AF65-F5344CB8AC3E}">
        <p14:creationId xmlns:p14="http://schemas.microsoft.com/office/powerpoint/2010/main" val="2016416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4F0B98-D9A3-EA4A-8EBF-1F3105660707}" type="datetimeFigureOut">
              <a:rPr lang="en-US" smtClean="0"/>
              <a:t>3/4/2020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03F6B34-8C8D-EE4E-B58E-9B43CAE12340}" type="slidenum">
              <a:rPr lang="en-US" smtClean="0"/>
              <a:t>‹#›</a:t>
            </a:fld>
            <a:endParaRPr lang="en-US" dirty="0"/>
          </a:p>
        </p:txBody>
      </p:sp>
    </p:spTree>
    <p:extLst>
      <p:ext uri="{BB962C8B-B14F-4D97-AF65-F5344CB8AC3E}">
        <p14:creationId xmlns:p14="http://schemas.microsoft.com/office/powerpoint/2010/main" val="3792961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4F0B98-D9A3-EA4A-8EBF-1F3105660707}" type="datetimeFigureOut">
              <a:rPr lang="en-US" smtClean="0"/>
              <a:t>3/4/2020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03F6B34-8C8D-EE4E-B58E-9B43CAE12340}" type="slidenum">
              <a:rPr lang="en-US" smtClean="0"/>
              <a:t>‹#›</a:t>
            </a:fld>
            <a:endParaRPr lang="en-US" dirty="0"/>
          </a:p>
        </p:txBody>
      </p:sp>
    </p:spTree>
    <p:extLst>
      <p:ext uri="{BB962C8B-B14F-4D97-AF65-F5344CB8AC3E}">
        <p14:creationId xmlns:p14="http://schemas.microsoft.com/office/powerpoint/2010/main" val="4291012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4F0B98-D9A3-EA4A-8EBF-1F3105660707}" type="datetimeFigureOut">
              <a:rPr lang="en-US" smtClean="0"/>
              <a:t>3/4/2020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3F6B34-8C8D-EE4E-B58E-9B43CAE12340}" type="slidenum">
              <a:rPr lang="en-US" smtClean="0"/>
              <a:t>‹#›</a:t>
            </a:fld>
            <a:endParaRPr lang="en-US" dirty="0"/>
          </a:p>
        </p:txBody>
      </p:sp>
    </p:spTree>
    <p:extLst>
      <p:ext uri="{BB962C8B-B14F-4D97-AF65-F5344CB8AC3E}">
        <p14:creationId xmlns:p14="http://schemas.microsoft.com/office/powerpoint/2010/main" val="2034075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4F0B98-D9A3-EA4A-8EBF-1F3105660707}" type="datetimeFigureOut">
              <a:rPr lang="en-US" smtClean="0"/>
              <a:t>3/4/2020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3F6B34-8C8D-EE4E-B58E-9B43CAE12340}" type="slidenum">
              <a:rPr lang="en-US" smtClean="0"/>
              <a:t>‹#›</a:t>
            </a:fld>
            <a:endParaRPr lang="en-US" dirty="0"/>
          </a:p>
        </p:txBody>
      </p:sp>
    </p:spTree>
    <p:extLst>
      <p:ext uri="{BB962C8B-B14F-4D97-AF65-F5344CB8AC3E}">
        <p14:creationId xmlns:p14="http://schemas.microsoft.com/office/powerpoint/2010/main" val="1474569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4F0B98-D9A3-EA4A-8EBF-1F3105660707}" type="datetimeFigureOut">
              <a:rPr lang="en-US" smtClean="0"/>
              <a:t>3/4/2020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3F6B34-8C8D-EE4E-B58E-9B43CAE12340}" type="slidenum">
              <a:rPr lang="en-US" smtClean="0"/>
              <a:t>‹#›</a:t>
            </a:fld>
            <a:endParaRPr lang="en-US" dirty="0"/>
          </a:p>
        </p:txBody>
      </p:sp>
    </p:spTree>
    <p:extLst>
      <p:ext uri="{BB962C8B-B14F-4D97-AF65-F5344CB8AC3E}">
        <p14:creationId xmlns:p14="http://schemas.microsoft.com/office/powerpoint/2010/main" val="2019759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hyperlink" Target="http://www.census.gov/roam" TargetMode="Externa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hyperlink" Target="https://www.census.gov/schools/" TargetMode="External"/><Relationship Id="rId3" Type="http://schemas.openxmlformats.org/officeDocument/2006/relationships/hyperlink" Target="http://www.census2020nj.org" TargetMode="External"/><Relationship Id="rId7" Type="http://schemas.openxmlformats.org/officeDocument/2006/relationships/hyperlink" Target="https://2020census.gov/en/partners/outreach-materials.html"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s://2020census.gov/en/jobs.html" TargetMode="External"/><Relationship Id="rId5" Type="http://schemas.openxmlformats.org/officeDocument/2006/relationships/hyperlink" Target="http://www.census.gov/roam" TargetMode="External"/><Relationship Id="rId4" Type="http://schemas.openxmlformats.org/officeDocument/2006/relationships/hyperlink" Target="http://www.censushardtocountmaps2020.u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0F753E-B011-4794-92F2-9C0B88671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207" y="1952722"/>
            <a:ext cx="8358188" cy="2428875"/>
          </a:xfrm>
          <a:prstGeom prst="rect">
            <a:avLst/>
          </a:prstGeom>
        </p:spPr>
      </p:pic>
    </p:spTree>
    <p:extLst>
      <p:ext uri="{BB962C8B-B14F-4D97-AF65-F5344CB8AC3E}">
        <p14:creationId xmlns:p14="http://schemas.microsoft.com/office/powerpoint/2010/main" val="2764468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D653299-3265-4FAE-9623-D19B9B5DA88E}"/>
              </a:ext>
            </a:extLst>
          </p:cNvPr>
          <p:cNvSpPr txBox="1">
            <a:spLocks/>
          </p:cNvSpPr>
          <p:nvPr/>
        </p:nvSpPr>
        <p:spPr>
          <a:xfrm>
            <a:off x="628650" y="365126"/>
            <a:ext cx="7886700" cy="132556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u="sng" dirty="0">
                <a:latin typeface="Arial" panose="020B0604020202020204" pitchFamily="34" charset="0"/>
                <a:cs typeface="Arial" panose="020B0604020202020204" pitchFamily="34" charset="0"/>
              </a:rPr>
              <a:t>Assistance with Questionnaire Responses</a:t>
            </a:r>
          </a:p>
        </p:txBody>
      </p:sp>
      <p:sp>
        <p:nvSpPr>
          <p:cNvPr id="11" name="Rectangle 10">
            <a:extLst>
              <a:ext uri="{FF2B5EF4-FFF2-40B4-BE49-F238E27FC236}">
                <a16:creationId xmlns:a16="http://schemas.microsoft.com/office/drawing/2014/main" id="{582E709C-819F-451F-93EA-5038F58F9A7A}"/>
              </a:ext>
            </a:extLst>
          </p:cNvPr>
          <p:cNvSpPr/>
          <p:nvPr/>
        </p:nvSpPr>
        <p:spPr>
          <a:xfrm>
            <a:off x="99867" y="3900228"/>
            <a:ext cx="8944263" cy="2185214"/>
          </a:xfrm>
          <a:prstGeom prst="rect">
            <a:avLst/>
          </a:prstGeom>
        </p:spPr>
        <p:txBody>
          <a:bodyPr wrap="square">
            <a:spAutoFit/>
          </a:bodyPr>
          <a:lstStyle/>
          <a:p>
            <a:pPr algn="ctr"/>
            <a:r>
              <a:rPr lang="en-US" sz="2800" i="1" dirty="0">
                <a:latin typeface="Arial" panose="020B0604020202020204" pitchFamily="34" charset="0"/>
                <a:cs typeface="Arial" panose="020B0604020202020204" pitchFamily="34" charset="0"/>
              </a:rPr>
              <a:t>Yes</a:t>
            </a:r>
            <a:r>
              <a:rPr lang="en-US" sz="2800" dirty="0">
                <a:latin typeface="Arial" panose="020B0604020202020204" pitchFamily="34" charset="0"/>
                <a:cs typeface="Arial" panose="020B0604020202020204" pitchFamily="34" charset="0"/>
              </a:rPr>
              <a:t> … and </a:t>
            </a:r>
            <a:r>
              <a:rPr lang="en-US" sz="2800" b="1" dirty="0">
                <a:solidFill>
                  <a:srgbClr val="FF0000"/>
                </a:solidFill>
                <a:latin typeface="Arial" panose="020B0604020202020204" pitchFamily="34" charset="0"/>
                <a:cs typeface="Arial" panose="020B0604020202020204" pitchFamily="34" charset="0"/>
              </a:rPr>
              <a:t>No</a:t>
            </a:r>
          </a:p>
          <a:p>
            <a:pPr algn="ctr"/>
            <a:r>
              <a:rPr lang="en-US" dirty="0">
                <a:latin typeface="Arial" panose="020B0604020202020204" pitchFamily="34" charset="0"/>
                <a:cs typeface="Arial" panose="020B0604020202020204" pitchFamily="34" charset="0"/>
              </a:rPr>
              <a:t>Create an environment for individuals that ensures privacy and confidentiality.</a:t>
            </a:r>
          </a:p>
          <a:p>
            <a:pPr algn="ctr"/>
            <a:r>
              <a:rPr lang="en-US" dirty="0">
                <a:latin typeface="Arial" panose="020B0604020202020204" pitchFamily="34" charset="0"/>
                <a:cs typeface="Arial" panose="020B0604020202020204" pitchFamily="34" charset="0"/>
              </a:rPr>
              <a:t>Refer someone to the response method that best suits them.</a:t>
            </a:r>
          </a:p>
          <a:p>
            <a:pPr algn="ctr"/>
            <a:r>
              <a:rPr lang="en-US" dirty="0">
                <a:latin typeface="Arial" panose="020B0604020202020204" pitchFamily="34" charset="0"/>
                <a:cs typeface="Arial" panose="020B0604020202020204" pitchFamily="34" charset="0"/>
              </a:rPr>
              <a:t>If you provide assistance you should inform them you are not a Census Bureau employee and their responses will not be protected by Federal law.</a:t>
            </a:r>
          </a:p>
          <a:p>
            <a:pPr algn="ctr"/>
            <a:r>
              <a:rPr lang="en-US" dirty="0">
                <a:latin typeface="Arial" panose="020B0604020202020204" pitchFamily="34" charset="0"/>
                <a:cs typeface="Arial" panose="020B0604020202020204" pitchFamily="34" charset="0"/>
              </a:rPr>
              <a:t>Check the Census Bureau’s Fact Sheet: </a:t>
            </a:r>
          </a:p>
          <a:p>
            <a:pPr algn="ctr"/>
            <a:r>
              <a:rPr lang="en-US" sz="1600" i="1" dirty="0">
                <a:latin typeface="Arial" panose="020B0604020202020204" pitchFamily="34" charset="0"/>
                <a:cs typeface="Arial" panose="020B0604020202020204" pitchFamily="34" charset="0"/>
              </a:rPr>
              <a:t>“Questions and Answers for Stakeholders Supporting the 2020 Census”</a:t>
            </a:r>
          </a:p>
        </p:txBody>
      </p:sp>
      <p:pic>
        <p:nvPicPr>
          <p:cNvPr id="2" name="Picture 1">
            <a:extLst>
              <a:ext uri="{FF2B5EF4-FFF2-40B4-BE49-F238E27FC236}">
                <a16:creationId xmlns:a16="http://schemas.microsoft.com/office/drawing/2014/main" id="{B7EF5FEE-0554-4E9A-BB2F-C183E0C55098}"/>
              </a:ext>
            </a:extLst>
          </p:cNvPr>
          <p:cNvPicPr>
            <a:picLocks noChangeAspect="1"/>
          </p:cNvPicPr>
          <p:nvPr/>
        </p:nvPicPr>
        <p:blipFill>
          <a:blip r:embed="rId3"/>
          <a:stretch>
            <a:fillRect/>
          </a:stretch>
        </p:blipFill>
        <p:spPr>
          <a:xfrm>
            <a:off x="2133009" y="1590399"/>
            <a:ext cx="4877980" cy="2438990"/>
          </a:xfrm>
          <a:prstGeom prst="rect">
            <a:avLst/>
          </a:prstGeom>
          <a:effectLst>
            <a:softEdge rad="317500"/>
          </a:effectLst>
        </p:spPr>
      </p:pic>
    </p:spTree>
    <p:extLst>
      <p:ext uri="{BB962C8B-B14F-4D97-AF65-F5344CB8AC3E}">
        <p14:creationId xmlns:p14="http://schemas.microsoft.com/office/powerpoint/2010/main" val="1023012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D38A-0E76-4CD7-92BD-AC5F091F28AD}"/>
              </a:ext>
            </a:extLst>
          </p:cNvPr>
          <p:cNvSpPr>
            <a:spLocks noGrp="1"/>
          </p:cNvSpPr>
          <p:nvPr>
            <p:ph type="ctrTitle"/>
          </p:nvPr>
        </p:nvSpPr>
        <p:spPr>
          <a:xfrm>
            <a:off x="660954" y="754248"/>
            <a:ext cx="7547841" cy="799991"/>
          </a:xfrm>
        </p:spPr>
        <p:txBody>
          <a:bodyPr>
            <a:noAutofit/>
          </a:bodyPr>
          <a:lstStyle/>
          <a:p>
            <a:r>
              <a:rPr lang="en-US" sz="3600" u="sng" dirty="0">
                <a:latin typeface="Arial" panose="020B0604020202020204" pitchFamily="34" charset="0"/>
                <a:cs typeface="Arial" panose="020B0604020202020204" pitchFamily="34" charset="0"/>
              </a:rPr>
              <a:t>Reassure the Community</a:t>
            </a:r>
          </a:p>
        </p:txBody>
      </p:sp>
      <p:sp>
        <p:nvSpPr>
          <p:cNvPr id="3" name="Subtitle 2">
            <a:extLst>
              <a:ext uri="{FF2B5EF4-FFF2-40B4-BE49-F238E27FC236}">
                <a16:creationId xmlns:a16="http://schemas.microsoft.com/office/drawing/2014/main" id="{026417B2-79AA-4772-8349-3DEECFFE1750}"/>
              </a:ext>
            </a:extLst>
          </p:cNvPr>
          <p:cNvSpPr>
            <a:spLocks noGrp="1"/>
          </p:cNvSpPr>
          <p:nvPr>
            <p:ph type="subTitle" idx="1"/>
          </p:nvPr>
        </p:nvSpPr>
        <p:spPr>
          <a:xfrm>
            <a:off x="242143" y="2165706"/>
            <a:ext cx="8385464" cy="3138055"/>
          </a:xfrm>
        </p:spPr>
        <p:txBody>
          <a:bodyPr>
            <a:noAutofit/>
          </a:bodyPr>
          <a:lstStyle/>
          <a:p>
            <a:pPr marL="257175" indent="-257175" algn="l">
              <a:buFont typeface="Arial" panose="020B0604020202020204" pitchFamily="34" charset="0"/>
              <a:buChar char="•"/>
            </a:pPr>
            <a:r>
              <a:rPr lang="en-US" sz="1800" dirty="0">
                <a:latin typeface="Arial" panose="020B0604020202020204" pitchFamily="34" charset="0"/>
                <a:cs typeface="Arial" panose="020B0604020202020204" pitchFamily="34" charset="0"/>
              </a:rPr>
              <a:t>Questions include name, age, sex, race/ethnicity and relationship to head of household of each person living in the home – other questions as well…but the Census will </a:t>
            </a:r>
            <a:r>
              <a:rPr lang="en-US" sz="1800" b="1" dirty="0">
                <a:solidFill>
                  <a:srgbClr val="FF0000"/>
                </a:solidFill>
                <a:latin typeface="Arial" panose="020B0604020202020204" pitchFamily="34" charset="0"/>
                <a:cs typeface="Arial" panose="020B0604020202020204" pitchFamily="34" charset="0"/>
              </a:rPr>
              <a:t>NEVER</a:t>
            </a:r>
            <a:r>
              <a:rPr lang="en-US" sz="1800" dirty="0">
                <a:latin typeface="Arial" panose="020B0604020202020204" pitchFamily="34" charset="0"/>
                <a:cs typeface="Arial" panose="020B0604020202020204" pitchFamily="34" charset="0"/>
              </a:rPr>
              <a:t> ask for financial information, Social Security numbers, credit card or banking information.</a:t>
            </a:r>
          </a:p>
          <a:p>
            <a:pPr marL="257175" indent="-257175" algn="l">
              <a:buFont typeface="Arial" panose="020B0604020202020204" pitchFamily="34" charset="0"/>
              <a:buChar char="•"/>
            </a:pPr>
            <a:r>
              <a:rPr lang="en-US" sz="1800" dirty="0">
                <a:latin typeface="Arial" panose="020B0604020202020204" pitchFamily="34" charset="0"/>
                <a:cs typeface="Arial" panose="020B0604020202020204" pitchFamily="34" charset="0"/>
              </a:rPr>
              <a:t>Federal law protects the confidentiality of all personal information.</a:t>
            </a:r>
          </a:p>
          <a:p>
            <a:pPr marL="257175" indent="-257175" algn="l">
              <a:buFont typeface="Arial" panose="020B0604020202020204" pitchFamily="34" charset="0"/>
              <a:buChar char="•"/>
            </a:pPr>
            <a:r>
              <a:rPr lang="en-US" sz="1800" dirty="0">
                <a:latin typeface="Arial" panose="020B0604020202020204" pitchFamily="34" charset="0"/>
                <a:cs typeface="Arial" panose="020B0604020202020204" pitchFamily="34" charset="0"/>
              </a:rPr>
              <a:t>Census workers are certified to act in their capacity</a:t>
            </a:r>
          </a:p>
          <a:p>
            <a:pPr marL="714375" lvl="1" indent="-257175" algn="l">
              <a:buFont typeface="Arial" panose="020B0604020202020204" pitchFamily="34" charset="0"/>
              <a:buChar char="•"/>
            </a:pPr>
            <a:r>
              <a:rPr lang="en-US" sz="1800" dirty="0">
                <a:latin typeface="Arial" panose="020B0604020202020204" pitchFamily="34" charset="0"/>
                <a:cs typeface="Arial" panose="020B0604020202020204" pitchFamily="34" charset="0"/>
              </a:rPr>
              <a:t>Wear a photo ID with U.S. Department of Commerce watermark and expiration date</a:t>
            </a:r>
          </a:p>
          <a:p>
            <a:pPr marL="714375" lvl="1" indent="-257175" algn="l">
              <a:buFont typeface="Arial" panose="020B0604020202020204" pitchFamily="34" charset="0"/>
              <a:buChar char="•"/>
            </a:pPr>
            <a:r>
              <a:rPr lang="en-US" sz="1800" dirty="0">
                <a:latin typeface="Arial" panose="020B0604020202020204" pitchFamily="34" charset="0"/>
                <a:cs typeface="Arial" panose="020B0604020202020204" pitchFamily="34" charset="0"/>
              </a:rPr>
              <a:t>If you are unsure, contact the Census Bureau Regional Office: </a:t>
            </a:r>
          </a:p>
          <a:p>
            <a:pPr lvl="1" algn="l"/>
            <a:r>
              <a:rPr lang="en-US" sz="1800" dirty="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1-800-991-2520</a:t>
            </a:r>
          </a:p>
        </p:txBody>
      </p:sp>
    </p:spTree>
    <p:extLst>
      <p:ext uri="{BB962C8B-B14F-4D97-AF65-F5344CB8AC3E}">
        <p14:creationId xmlns:p14="http://schemas.microsoft.com/office/powerpoint/2010/main" val="2883224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D38A-0E76-4CD7-92BD-AC5F091F28AD}"/>
              </a:ext>
            </a:extLst>
          </p:cNvPr>
          <p:cNvSpPr>
            <a:spLocks noGrp="1"/>
          </p:cNvSpPr>
          <p:nvPr>
            <p:ph type="ctrTitle"/>
          </p:nvPr>
        </p:nvSpPr>
        <p:spPr>
          <a:xfrm>
            <a:off x="1143000" y="1071583"/>
            <a:ext cx="6858000" cy="799991"/>
          </a:xfrm>
        </p:spPr>
        <p:txBody>
          <a:bodyPr>
            <a:normAutofit/>
          </a:bodyPr>
          <a:lstStyle/>
          <a:p>
            <a:r>
              <a:rPr lang="en-US" sz="3600" u="sng" dirty="0">
                <a:latin typeface="Arial" panose="020B0604020202020204" pitchFamily="34" charset="0"/>
                <a:cs typeface="Arial" panose="020B0604020202020204" pitchFamily="34" charset="0"/>
              </a:rPr>
              <a:t>What are Group Quarters?</a:t>
            </a:r>
          </a:p>
        </p:txBody>
      </p:sp>
      <p:sp>
        <p:nvSpPr>
          <p:cNvPr id="5" name="Subtitle 4">
            <a:extLst>
              <a:ext uri="{FF2B5EF4-FFF2-40B4-BE49-F238E27FC236}">
                <a16:creationId xmlns:a16="http://schemas.microsoft.com/office/drawing/2014/main" id="{224A6800-A363-44B4-A332-400DE4C393DA}"/>
              </a:ext>
            </a:extLst>
          </p:cNvPr>
          <p:cNvSpPr>
            <a:spLocks noGrp="1"/>
          </p:cNvSpPr>
          <p:nvPr>
            <p:ph type="subTitle" idx="1"/>
          </p:nvPr>
        </p:nvSpPr>
        <p:spPr>
          <a:xfrm>
            <a:off x="572757" y="2235462"/>
            <a:ext cx="7749791" cy="3029874"/>
          </a:xfrm>
        </p:spPr>
        <p:txBody>
          <a:bodyPr>
            <a:normAutofit fontScale="85000" lnSpcReduction="20000"/>
          </a:bodyPr>
          <a:lstStyle/>
          <a:p>
            <a:pPr marL="342900" indent="-342900" algn="just">
              <a:buFont typeface="Arial" panose="020B0604020202020204" pitchFamily="34" charset="0"/>
              <a:buChar char="•"/>
            </a:pPr>
            <a:r>
              <a:rPr lang="en-US" dirty="0">
                <a:latin typeface="Arial" panose="020B0604020202020204" pitchFamily="34" charset="0"/>
                <a:cs typeface="Arial" panose="020B0604020202020204" pitchFamily="34" charset="0"/>
              </a:rPr>
              <a:t>The Census Bureau classifies all people not living in housing units as living in group quarters.</a:t>
            </a:r>
          </a:p>
          <a:p>
            <a:pPr marL="342900" indent="-342900" algn="just">
              <a:buFont typeface="Arial" panose="020B0604020202020204" pitchFamily="34" charset="0"/>
              <a:buChar char="•"/>
            </a:pPr>
            <a:r>
              <a:rPr lang="en-US" dirty="0">
                <a:latin typeface="Arial" panose="020B0604020202020204" pitchFamily="34" charset="0"/>
                <a:cs typeface="Arial" panose="020B0604020202020204" pitchFamily="34" charset="0"/>
              </a:rPr>
              <a:t>Group quarters include nursing homes, skilled-nursing facilities, residential treatment centers, in-patient hospice facilities, psychiatric hospitals.</a:t>
            </a:r>
          </a:p>
          <a:p>
            <a:pPr marL="342900" indent="-342900" algn="just">
              <a:buFont typeface="Arial" panose="020B0604020202020204" pitchFamily="34" charset="0"/>
              <a:buChar char="•"/>
            </a:pPr>
            <a:r>
              <a:rPr lang="en-US" dirty="0">
                <a:latin typeface="Arial" panose="020B0604020202020204" pitchFamily="34" charset="0"/>
                <a:cs typeface="Arial" panose="020B0604020202020204" pitchFamily="34" charset="0"/>
              </a:rPr>
              <a:t>Non-institutional group quarters include religious group living quarters, workers’ group living quarters, college or seminary residence halls or other apartment-style housing where residents may enter into “by the bed” leases.</a:t>
            </a:r>
          </a:p>
          <a:p>
            <a:pPr marL="342900" indent="-342900" algn="just">
              <a:buFont typeface="Arial" panose="020B0604020202020204" pitchFamily="34" charset="0"/>
              <a:buChar char="•"/>
            </a:pPr>
            <a:r>
              <a:rPr lang="en-US" dirty="0">
                <a:latin typeface="Arial" panose="020B0604020202020204" pitchFamily="34" charset="0"/>
                <a:cs typeface="Arial" panose="020B0604020202020204" pitchFamily="34" charset="0"/>
              </a:rPr>
              <a:t>Census enumerators will work with administrators to determine the method of counting residents.</a:t>
            </a:r>
          </a:p>
        </p:txBody>
      </p:sp>
    </p:spTree>
    <p:extLst>
      <p:ext uri="{BB962C8B-B14F-4D97-AF65-F5344CB8AC3E}">
        <p14:creationId xmlns:p14="http://schemas.microsoft.com/office/powerpoint/2010/main" val="3109895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D38A-0E76-4CD7-92BD-AC5F091F28AD}"/>
              </a:ext>
            </a:extLst>
          </p:cNvPr>
          <p:cNvSpPr>
            <a:spLocks noGrp="1"/>
          </p:cNvSpPr>
          <p:nvPr>
            <p:ph type="ctrTitle"/>
          </p:nvPr>
        </p:nvSpPr>
        <p:spPr>
          <a:xfrm>
            <a:off x="704368" y="800277"/>
            <a:ext cx="7547841" cy="799991"/>
          </a:xfrm>
        </p:spPr>
        <p:txBody>
          <a:bodyPr>
            <a:noAutofit/>
          </a:bodyPr>
          <a:lstStyle/>
          <a:p>
            <a:r>
              <a:rPr lang="en-US" sz="3600" u="sng" dirty="0">
                <a:latin typeface="Arial" panose="020B0604020202020204" pitchFamily="34" charset="0"/>
                <a:cs typeface="Arial" panose="020B0604020202020204" pitchFamily="34" charset="0"/>
              </a:rPr>
              <a:t>What are Hard-to-Count Groups?</a:t>
            </a:r>
          </a:p>
        </p:txBody>
      </p:sp>
      <p:sp>
        <p:nvSpPr>
          <p:cNvPr id="3" name="Subtitle 2">
            <a:extLst>
              <a:ext uri="{FF2B5EF4-FFF2-40B4-BE49-F238E27FC236}">
                <a16:creationId xmlns:a16="http://schemas.microsoft.com/office/drawing/2014/main" id="{026417B2-79AA-4772-8349-3DEECFFE1750}"/>
              </a:ext>
            </a:extLst>
          </p:cNvPr>
          <p:cNvSpPr>
            <a:spLocks noGrp="1"/>
          </p:cNvSpPr>
          <p:nvPr>
            <p:ph type="subTitle" idx="1"/>
          </p:nvPr>
        </p:nvSpPr>
        <p:spPr>
          <a:xfrm>
            <a:off x="453159" y="2276238"/>
            <a:ext cx="8385464" cy="3138055"/>
          </a:xfrm>
        </p:spPr>
        <p:txBody>
          <a:bodyPr>
            <a:noAutofit/>
          </a:bodyPr>
          <a:lstStyle/>
          <a:p>
            <a:pPr marL="257175" indent="-257175" algn="l">
              <a:buFont typeface="Arial" panose="020B0604020202020204" pitchFamily="34" charset="0"/>
              <a:buChar char="•"/>
            </a:pPr>
            <a:r>
              <a:rPr lang="en-US" sz="2100" dirty="0">
                <a:latin typeface="Arial" panose="020B0604020202020204" pitchFamily="34" charset="0"/>
                <a:cs typeface="Arial" panose="020B0604020202020204" pitchFamily="34" charset="0"/>
              </a:rPr>
              <a:t>A </a:t>
            </a:r>
            <a:r>
              <a:rPr lang="en-US" sz="2100" b="1" dirty="0">
                <a:latin typeface="Arial" panose="020B0604020202020204" pitchFamily="34" charset="0"/>
                <a:cs typeface="Arial" panose="020B0604020202020204" pitchFamily="34" charset="0"/>
              </a:rPr>
              <a:t>Hard-to-Count</a:t>
            </a:r>
            <a:r>
              <a:rPr lang="en-US" sz="2100" dirty="0">
                <a:latin typeface="Arial" panose="020B0604020202020204" pitchFamily="34" charset="0"/>
                <a:cs typeface="Arial" panose="020B0604020202020204" pitchFamily="34" charset="0"/>
              </a:rPr>
              <a:t> population refers to areas where a low percentage of households returned their 2010 Census forms.</a:t>
            </a:r>
          </a:p>
          <a:p>
            <a:pPr marL="257175" indent="-257175" algn="l">
              <a:buFont typeface="Arial" panose="020B0604020202020204" pitchFamily="34" charset="0"/>
              <a:buChar char="•"/>
            </a:pPr>
            <a:r>
              <a:rPr lang="en-US" sz="2100" dirty="0">
                <a:latin typeface="Arial" panose="020B0604020202020204" pitchFamily="34" charset="0"/>
                <a:cs typeface="Arial" panose="020B0604020202020204" pitchFamily="34" charset="0"/>
              </a:rPr>
              <a:t>Populations considered harder to count than others include</a:t>
            </a:r>
          </a:p>
          <a:p>
            <a:pPr marL="714375" lvl="1" indent="-257175" algn="l">
              <a:buFont typeface="Arial" panose="020B0604020202020204" pitchFamily="34" charset="0"/>
              <a:buChar char="•"/>
            </a:pPr>
            <a:r>
              <a:rPr lang="en-US" sz="1300" dirty="0">
                <a:latin typeface="Arial" panose="020B0604020202020204" pitchFamily="34" charset="0"/>
                <a:cs typeface="Arial" panose="020B0604020202020204" pitchFamily="34" charset="0"/>
              </a:rPr>
              <a:t>Children under 5</a:t>
            </a:r>
          </a:p>
          <a:p>
            <a:pPr marL="714375" lvl="1" indent="-257175" algn="l">
              <a:buFont typeface="Arial" panose="020B0604020202020204" pitchFamily="34" charset="0"/>
              <a:buChar char="•"/>
            </a:pPr>
            <a:r>
              <a:rPr lang="en-US" sz="1300" dirty="0">
                <a:latin typeface="Arial" panose="020B0604020202020204" pitchFamily="34" charset="0"/>
                <a:cs typeface="Arial" panose="020B0604020202020204" pitchFamily="34" charset="0"/>
              </a:rPr>
              <a:t>Individuals of color</a:t>
            </a:r>
          </a:p>
          <a:p>
            <a:pPr marL="714375" lvl="1" indent="-257175" algn="l">
              <a:buFont typeface="Arial" panose="020B0604020202020204" pitchFamily="34" charset="0"/>
              <a:buChar char="•"/>
            </a:pPr>
            <a:r>
              <a:rPr lang="en-US" sz="1300" dirty="0">
                <a:latin typeface="Arial" panose="020B0604020202020204" pitchFamily="34" charset="0"/>
                <a:cs typeface="Arial" panose="020B0604020202020204" pitchFamily="34" charset="0"/>
              </a:rPr>
              <a:t>Individuals who do not speak English</a:t>
            </a:r>
          </a:p>
          <a:p>
            <a:pPr marL="714375" lvl="1" indent="-257175" algn="l">
              <a:buFont typeface="Arial" panose="020B0604020202020204" pitchFamily="34" charset="0"/>
              <a:buChar char="•"/>
            </a:pPr>
            <a:r>
              <a:rPr lang="en-US" sz="1300" dirty="0">
                <a:latin typeface="Arial" panose="020B0604020202020204" pitchFamily="34" charset="0"/>
                <a:cs typeface="Arial" panose="020B0604020202020204" pitchFamily="34" charset="0"/>
              </a:rPr>
              <a:t>Immigrants</a:t>
            </a:r>
          </a:p>
          <a:p>
            <a:pPr marL="714375" lvl="1" indent="-257175" algn="l">
              <a:buFont typeface="Arial" panose="020B0604020202020204" pitchFamily="34" charset="0"/>
              <a:buChar char="•"/>
            </a:pPr>
            <a:r>
              <a:rPr lang="en-US" sz="1300" dirty="0">
                <a:latin typeface="Arial" panose="020B0604020202020204" pitchFamily="34" charset="0"/>
                <a:cs typeface="Arial" panose="020B0604020202020204" pitchFamily="34" charset="0"/>
              </a:rPr>
              <a:t>Individuals who rent </a:t>
            </a:r>
          </a:p>
          <a:p>
            <a:pPr marL="714375" lvl="1" indent="-257175" algn="l">
              <a:buFont typeface="Arial" panose="020B0604020202020204" pitchFamily="34" charset="0"/>
              <a:buChar char="•"/>
            </a:pPr>
            <a:r>
              <a:rPr lang="en-US" sz="1300" dirty="0">
                <a:latin typeface="Arial" panose="020B0604020202020204" pitchFamily="34" charset="0"/>
                <a:cs typeface="Arial" panose="020B0604020202020204" pitchFamily="34" charset="0"/>
              </a:rPr>
              <a:t>Homeless</a:t>
            </a:r>
          </a:p>
          <a:p>
            <a:pPr marL="714375" lvl="1" indent="-257175" algn="l">
              <a:buFont typeface="Arial" panose="020B0604020202020204" pitchFamily="34" charset="0"/>
              <a:buChar char="•"/>
            </a:pPr>
            <a:r>
              <a:rPr lang="en-US" sz="1300" dirty="0">
                <a:latin typeface="Arial" panose="020B0604020202020204" pitchFamily="34" charset="0"/>
                <a:cs typeface="Arial" panose="020B0604020202020204" pitchFamily="34" charset="0"/>
              </a:rPr>
              <a:t>Individuals suffering from addiction or mental health issues</a:t>
            </a:r>
          </a:p>
          <a:p>
            <a:pPr marL="714375" lvl="1" indent="-257175" algn="l">
              <a:buFont typeface="Arial" panose="020B0604020202020204" pitchFamily="34" charset="0"/>
              <a:buChar char="•"/>
            </a:pPr>
            <a:r>
              <a:rPr lang="en-US" sz="1300" dirty="0">
                <a:latin typeface="Arial" panose="020B0604020202020204" pitchFamily="34" charset="0"/>
                <a:cs typeface="Arial" panose="020B0604020202020204" pitchFamily="34" charset="0"/>
              </a:rPr>
              <a:t>Individuals who live in complex households</a:t>
            </a:r>
          </a:p>
        </p:txBody>
      </p:sp>
    </p:spTree>
    <p:extLst>
      <p:ext uri="{BB962C8B-B14F-4D97-AF65-F5344CB8AC3E}">
        <p14:creationId xmlns:p14="http://schemas.microsoft.com/office/powerpoint/2010/main" val="3171877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2EC5B9E-D029-452C-8EAB-FEAC41D2BFA9}"/>
              </a:ext>
            </a:extLst>
          </p:cNvPr>
          <p:cNvPicPr>
            <a:picLocks noChangeAspect="1"/>
          </p:cNvPicPr>
          <p:nvPr/>
        </p:nvPicPr>
        <p:blipFill rotWithShape="1">
          <a:blip r:embed="rId3"/>
          <a:srcRect l="67475" t="27462" r="19192" b="10670"/>
          <a:stretch/>
        </p:blipFill>
        <p:spPr>
          <a:xfrm>
            <a:off x="3408218" y="435964"/>
            <a:ext cx="2817091" cy="5228689"/>
          </a:xfrm>
          <a:prstGeom prst="rect">
            <a:avLst/>
          </a:prstGeom>
        </p:spPr>
      </p:pic>
      <p:pic>
        <p:nvPicPr>
          <p:cNvPr id="10" name="Picture 9">
            <a:extLst>
              <a:ext uri="{FF2B5EF4-FFF2-40B4-BE49-F238E27FC236}">
                <a16:creationId xmlns:a16="http://schemas.microsoft.com/office/drawing/2014/main" id="{7D3A2834-A16F-42D5-AA01-1C63B57B1620}"/>
              </a:ext>
            </a:extLst>
          </p:cNvPr>
          <p:cNvPicPr>
            <a:picLocks noChangeAspect="1"/>
          </p:cNvPicPr>
          <p:nvPr/>
        </p:nvPicPr>
        <p:blipFill rotWithShape="1">
          <a:blip r:embed="rId4"/>
          <a:srcRect l="85859" t="15089" r="2021" b="39457"/>
          <a:stretch/>
        </p:blipFill>
        <p:spPr>
          <a:xfrm>
            <a:off x="6474692" y="1251529"/>
            <a:ext cx="2139758" cy="3209635"/>
          </a:xfrm>
          <a:prstGeom prst="rect">
            <a:avLst/>
          </a:prstGeom>
        </p:spPr>
      </p:pic>
      <p:sp>
        <p:nvSpPr>
          <p:cNvPr id="11" name="Google Shape;229;p33">
            <a:extLst>
              <a:ext uri="{FF2B5EF4-FFF2-40B4-BE49-F238E27FC236}">
                <a16:creationId xmlns:a16="http://schemas.microsoft.com/office/drawing/2014/main" id="{7795F4FE-2EBF-41EE-BAC8-37F91D125E29}"/>
              </a:ext>
            </a:extLst>
          </p:cNvPr>
          <p:cNvSpPr txBox="1">
            <a:spLocks/>
          </p:cNvSpPr>
          <p:nvPr/>
        </p:nvSpPr>
        <p:spPr>
          <a:xfrm>
            <a:off x="385441" y="1251529"/>
            <a:ext cx="2898085" cy="3290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Open Sans"/>
              <a:buChar char="●"/>
              <a:defRPr sz="1800" b="0" i="0" u="none" strike="noStrike" cap="none">
                <a:solidFill>
                  <a:schemeClr val="dk2"/>
                </a:solidFill>
                <a:latin typeface="Open Sans"/>
                <a:ea typeface="Open Sans"/>
                <a:cs typeface="Open Sans"/>
                <a:sym typeface="Open Sans"/>
              </a:defRPr>
            </a:lvl1pPr>
            <a:lvl2pPr marL="914400" marR="0" lvl="1"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2pPr>
            <a:lvl3pPr marL="1371600" marR="0" lvl="2"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3pPr>
            <a:lvl4pPr marL="1828800" marR="0" lvl="3"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4pPr>
            <a:lvl5pPr marL="2286000" marR="0" lvl="4"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5pPr>
            <a:lvl6pPr marL="2743200" marR="0" lvl="5"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6pPr>
            <a:lvl7pPr marL="3200400" marR="0" lvl="6"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7pPr>
            <a:lvl8pPr marL="3657600" marR="0" lvl="7"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8pPr>
            <a:lvl9pPr marL="4114800" marR="0" lvl="8" indent="-317500" algn="l" rtl="0">
              <a:lnSpc>
                <a:spcPct val="115000"/>
              </a:lnSpc>
              <a:spcBef>
                <a:spcPts val="1600"/>
              </a:spcBef>
              <a:spcAft>
                <a:spcPts val="160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9pPr>
          </a:lstStyle>
          <a:p>
            <a:pPr marL="0" marR="0" lvl="0" indent="0" algn="ctr" defTabSz="914400" rtl="0" eaLnBrk="1" fontAlgn="auto" latinLnBrk="0" hangingPunct="1">
              <a:lnSpc>
                <a:spcPct val="115000"/>
              </a:lnSpc>
              <a:spcBef>
                <a:spcPts val="0"/>
              </a:spcBef>
              <a:spcAft>
                <a:spcPts val="1600"/>
              </a:spcAft>
              <a:buClr>
                <a:srgbClr val="695D46"/>
              </a:buClr>
              <a:buSzPts val="1800"/>
              <a:buFont typeface="Open Sans"/>
              <a:buNone/>
              <a:tabLst/>
              <a:defRPr/>
            </a:pPr>
            <a:r>
              <a:rPr kumimoji="0" lang="en-US" sz="2000" b="0" i="0" u="none" strike="noStrike" kern="0" cap="none" spc="0" normalizeH="0" baseline="0" noProof="0" dirty="0">
                <a:ln>
                  <a:noFill/>
                </a:ln>
                <a:solidFill>
                  <a:srgbClr val="000000"/>
                </a:solidFill>
                <a:effectLst/>
                <a:uLnTx/>
                <a:uFillTx/>
                <a:latin typeface="Open Sans"/>
                <a:ea typeface="Open Sans"/>
                <a:cs typeface="Open Sans"/>
                <a:sym typeface="Open Sans"/>
              </a:rPr>
              <a:t>Interactive maps of local hard-to-count areas available at: </a:t>
            </a:r>
            <a:r>
              <a:rPr kumimoji="0" lang="en-US" sz="2000" b="0" i="0" u="sng" strike="noStrike" kern="0" cap="none" spc="0" normalizeH="0" baseline="0" noProof="0" dirty="0">
                <a:ln>
                  <a:noFill/>
                </a:ln>
                <a:solidFill>
                  <a:srgbClr val="CE93D8"/>
                </a:solidFill>
                <a:effectLst/>
                <a:uLnTx/>
                <a:uFillTx/>
                <a:latin typeface="Open Sans"/>
                <a:ea typeface="Open Sans"/>
                <a:cs typeface="Open Sans"/>
                <a:sym typeface="Open Sans"/>
                <a:hlinkClick r:id="rId5"/>
              </a:rPr>
              <a:t>www.census.gov/roam</a:t>
            </a:r>
            <a:r>
              <a:rPr kumimoji="0" lang="en-US" sz="2000" b="0" i="0" u="none" strike="noStrike" kern="0" cap="none" spc="0" normalizeH="0" baseline="0" noProof="0" dirty="0">
                <a:ln>
                  <a:noFill/>
                </a:ln>
                <a:solidFill>
                  <a:srgbClr val="695D46"/>
                </a:solidFill>
                <a:effectLst/>
                <a:uLnTx/>
                <a:uFillTx/>
                <a:latin typeface="Open Sans"/>
                <a:ea typeface="Open Sans"/>
                <a:cs typeface="Open Sans"/>
                <a:sym typeface="Open Sans"/>
              </a:rPr>
              <a:t> </a:t>
            </a:r>
          </a:p>
        </p:txBody>
      </p:sp>
    </p:spTree>
    <p:extLst>
      <p:ext uri="{BB962C8B-B14F-4D97-AF65-F5344CB8AC3E}">
        <p14:creationId xmlns:p14="http://schemas.microsoft.com/office/powerpoint/2010/main" val="2635805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D38A-0E76-4CD7-92BD-AC5F091F28AD}"/>
              </a:ext>
            </a:extLst>
          </p:cNvPr>
          <p:cNvSpPr>
            <a:spLocks noGrp="1"/>
          </p:cNvSpPr>
          <p:nvPr>
            <p:ph type="ctrTitle"/>
          </p:nvPr>
        </p:nvSpPr>
        <p:spPr>
          <a:xfrm>
            <a:off x="1340427" y="3252354"/>
            <a:ext cx="6858000" cy="2379518"/>
          </a:xfrm>
        </p:spPr>
        <p:txBody>
          <a:bodyPr>
            <a:noAutofit/>
          </a:bodyPr>
          <a:lstStyle/>
          <a:p>
            <a:r>
              <a:rPr lang="en-US" sz="3000" dirty="0">
                <a:latin typeface="Arial" panose="020B0604020202020204" pitchFamily="34" charset="0"/>
                <a:cs typeface="Arial" panose="020B0604020202020204" pitchFamily="34" charset="0"/>
              </a:rPr>
              <a:t>Did you know that Census counts are used to decide where to spend federal funding for New Jersey’s hospitals, post-acute providers, community agencies, schools and infrastructure? </a:t>
            </a:r>
          </a:p>
        </p:txBody>
      </p:sp>
      <p:pic>
        <p:nvPicPr>
          <p:cNvPr id="8" name="Picture 7">
            <a:extLst>
              <a:ext uri="{FF2B5EF4-FFF2-40B4-BE49-F238E27FC236}">
                <a16:creationId xmlns:a16="http://schemas.microsoft.com/office/drawing/2014/main" id="{8245FD09-3126-4AF5-BCBA-19AD1A02B78B}"/>
              </a:ext>
            </a:extLst>
          </p:cNvPr>
          <p:cNvPicPr>
            <a:picLocks noChangeAspect="1"/>
          </p:cNvPicPr>
          <p:nvPr/>
        </p:nvPicPr>
        <p:blipFill rotWithShape="1">
          <a:blip r:embed="rId3">
            <a:extLst>
              <a:ext uri="{28A0092B-C50C-407E-A947-70E740481C1C}">
                <a14:useLocalDpi xmlns:a14="http://schemas.microsoft.com/office/drawing/2010/main" val="0"/>
              </a:ext>
            </a:extLst>
          </a:blip>
          <a:srcRect t="17979" b="21023"/>
          <a:stretch/>
        </p:blipFill>
        <p:spPr>
          <a:xfrm>
            <a:off x="1857375" y="981941"/>
            <a:ext cx="5429250" cy="2379518"/>
          </a:xfrm>
          <a:prstGeom prst="rect">
            <a:avLst/>
          </a:prstGeom>
          <a:effectLst>
            <a:softEdge rad="635000"/>
          </a:effectLst>
        </p:spPr>
      </p:pic>
    </p:spTree>
    <p:extLst>
      <p:ext uri="{BB962C8B-B14F-4D97-AF65-F5344CB8AC3E}">
        <p14:creationId xmlns:p14="http://schemas.microsoft.com/office/powerpoint/2010/main" val="3684831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FBE161-34A1-4E5C-9C14-471498612900}"/>
              </a:ext>
            </a:extLst>
          </p:cNvPr>
          <p:cNvPicPr>
            <a:picLocks noChangeAspect="1"/>
          </p:cNvPicPr>
          <p:nvPr/>
        </p:nvPicPr>
        <p:blipFill>
          <a:blip r:embed="rId3"/>
          <a:stretch>
            <a:fillRect/>
          </a:stretch>
        </p:blipFill>
        <p:spPr>
          <a:xfrm>
            <a:off x="746210" y="838699"/>
            <a:ext cx="7888908" cy="1603387"/>
          </a:xfrm>
          <a:prstGeom prst="rect">
            <a:avLst/>
          </a:prstGeom>
        </p:spPr>
      </p:pic>
      <p:sp>
        <p:nvSpPr>
          <p:cNvPr id="7" name="Title 1">
            <a:extLst>
              <a:ext uri="{FF2B5EF4-FFF2-40B4-BE49-F238E27FC236}">
                <a16:creationId xmlns:a16="http://schemas.microsoft.com/office/drawing/2014/main" id="{5B74A37B-E45A-49FE-BF10-83575C354C6B}"/>
              </a:ext>
            </a:extLst>
          </p:cNvPr>
          <p:cNvSpPr txBox="1">
            <a:spLocks/>
          </p:cNvSpPr>
          <p:nvPr/>
        </p:nvSpPr>
        <p:spPr>
          <a:xfrm>
            <a:off x="628650" y="2434828"/>
            <a:ext cx="7886700" cy="329575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latin typeface="Arial" panose="020B0604020202020204" pitchFamily="34" charset="0"/>
              <a:cs typeface="Arial" panose="020B0604020202020204" pitchFamily="34" charset="0"/>
            </a:endParaRPr>
          </a:p>
          <a:p>
            <a:pPr algn="ctr"/>
            <a:r>
              <a:rPr lang="en-US" sz="3300" dirty="0">
                <a:latin typeface="Arial" panose="020B0604020202020204" pitchFamily="34" charset="0"/>
                <a:cs typeface="Arial" panose="020B0604020202020204" pitchFamily="34" charset="0"/>
              </a:rPr>
              <a:t>Why is this important?</a:t>
            </a:r>
          </a:p>
          <a:p>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An accurate count ensures proper funding for hard-to-count populations (ex: people with disabilities, people experiencing homelessness)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Critical federally-funded programs are guided by the Census (ex: healthcare, food and nutrition, housing, education, employment)</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34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oogle Shape;105;p18">
            <a:extLst>
              <a:ext uri="{FF2B5EF4-FFF2-40B4-BE49-F238E27FC236}">
                <a16:creationId xmlns:a16="http://schemas.microsoft.com/office/drawing/2014/main" id="{9D345F42-A946-45DE-A475-D992991B4370}"/>
              </a:ext>
            </a:extLst>
          </p:cNvPr>
          <p:cNvGraphicFramePr/>
          <p:nvPr>
            <p:extLst>
              <p:ext uri="{D42A27DB-BD31-4B8C-83A1-F6EECF244321}">
                <p14:modId xmlns:p14="http://schemas.microsoft.com/office/powerpoint/2010/main" val="2877464575"/>
              </p:ext>
            </p:extLst>
          </p:nvPr>
        </p:nvGraphicFramePr>
        <p:xfrm>
          <a:off x="323643" y="1956688"/>
          <a:ext cx="8307294" cy="3928710"/>
        </p:xfrm>
        <a:graphic>
          <a:graphicData uri="http://schemas.openxmlformats.org/drawingml/2006/table">
            <a:tbl>
              <a:tblPr>
                <a:noFill/>
              </a:tblPr>
              <a:tblGrid>
                <a:gridCol w="4153647">
                  <a:extLst>
                    <a:ext uri="{9D8B030D-6E8A-4147-A177-3AD203B41FA5}">
                      <a16:colId xmlns:a16="http://schemas.microsoft.com/office/drawing/2014/main" val="20000"/>
                    </a:ext>
                  </a:extLst>
                </a:gridCol>
                <a:gridCol w="4153647">
                  <a:extLst>
                    <a:ext uri="{9D8B030D-6E8A-4147-A177-3AD203B41FA5}">
                      <a16:colId xmlns:a16="http://schemas.microsoft.com/office/drawing/2014/main" val="20001"/>
                    </a:ext>
                  </a:extLst>
                </a:gridCol>
              </a:tblGrid>
              <a:tr h="3977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r" rtl="0">
                        <a:spcBef>
                          <a:spcPts val="0"/>
                        </a:spcBef>
                        <a:spcAft>
                          <a:spcPts val="0"/>
                        </a:spcAft>
                        <a:buNone/>
                      </a:pPr>
                      <a:r>
                        <a:rPr lang="en" sz="1800" dirty="0">
                          <a:solidFill>
                            <a:srgbClr val="00B050"/>
                          </a:solidFill>
                          <a:latin typeface="Open Sans"/>
                          <a:ea typeface="Open Sans"/>
                          <a:cs typeface="Open Sans"/>
                          <a:sym typeface="Open Sans"/>
                        </a:rPr>
                        <a:t>NJ FamilyCare*:</a:t>
                      </a:r>
                      <a:endParaRPr sz="1800" dirty="0">
                        <a:solidFill>
                          <a:srgbClr val="00B050"/>
                        </a:solidFill>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l" rtl="0">
                        <a:spcBef>
                          <a:spcPts val="0"/>
                        </a:spcBef>
                        <a:spcAft>
                          <a:spcPts val="0"/>
                        </a:spcAft>
                        <a:buNone/>
                      </a:pPr>
                      <a:r>
                        <a:rPr lang="en" sz="1800" b="1" dirty="0">
                          <a:solidFill>
                            <a:srgbClr val="00B050"/>
                          </a:solidFill>
                          <a:latin typeface="Open Sans"/>
                          <a:ea typeface="Open Sans"/>
                          <a:cs typeface="Open Sans"/>
                          <a:sym typeface="Open Sans"/>
                        </a:rPr>
                        <a:t>  $9.6B</a:t>
                      </a:r>
                      <a:endParaRPr sz="1800" b="1" dirty="0">
                        <a:solidFill>
                          <a:srgbClr val="00B050"/>
                        </a:solidFill>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77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r" rtl="0">
                        <a:spcBef>
                          <a:spcPts val="0"/>
                        </a:spcBef>
                        <a:spcAft>
                          <a:spcPts val="0"/>
                        </a:spcAft>
                        <a:buNone/>
                      </a:pPr>
                      <a:r>
                        <a:rPr lang="en" sz="1800" baseline="0" dirty="0">
                          <a:solidFill>
                            <a:schemeClr val="accent1"/>
                          </a:solidFill>
                          <a:latin typeface="Open Sans"/>
                          <a:ea typeface="Open Sans"/>
                          <a:cs typeface="Open Sans"/>
                          <a:sym typeface="Open Sans"/>
                        </a:rPr>
                        <a:t>Medicare Suppl. Medical Ins. (Part B)</a:t>
                      </a:r>
                      <a:r>
                        <a:rPr lang="en" sz="1800" dirty="0">
                          <a:solidFill>
                            <a:schemeClr val="accent1"/>
                          </a:solidFill>
                          <a:latin typeface="Open Sans"/>
                          <a:ea typeface="Open Sans"/>
                          <a:cs typeface="Open Sans"/>
                          <a:sym typeface="Open Sans"/>
                        </a:rPr>
                        <a:t>:</a:t>
                      </a:r>
                      <a:endParaRPr sz="1800" dirty="0">
                        <a:solidFill>
                          <a:schemeClr val="accent1"/>
                        </a:solidFill>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l" rtl="0">
                        <a:spcBef>
                          <a:spcPts val="0"/>
                        </a:spcBef>
                        <a:spcAft>
                          <a:spcPts val="0"/>
                        </a:spcAft>
                        <a:buNone/>
                      </a:pPr>
                      <a:r>
                        <a:rPr lang="en" sz="1800" b="1" dirty="0">
                          <a:solidFill>
                            <a:schemeClr val="accent1"/>
                          </a:solidFill>
                          <a:latin typeface="Open Sans"/>
                          <a:ea typeface="Open Sans"/>
                          <a:cs typeface="Open Sans"/>
                          <a:sym typeface="Open Sans"/>
                        </a:rPr>
                        <a:t>  $2.9B</a:t>
                      </a:r>
                      <a:endParaRPr sz="1800" b="1" dirty="0">
                        <a:solidFill>
                          <a:schemeClr val="accent1"/>
                        </a:solidFill>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77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r" rtl="0">
                        <a:spcBef>
                          <a:spcPts val="0"/>
                        </a:spcBef>
                        <a:spcAft>
                          <a:spcPts val="0"/>
                        </a:spcAft>
                        <a:buNone/>
                      </a:pPr>
                      <a:r>
                        <a:rPr lang="en-US" sz="1800" baseline="0" dirty="0">
                          <a:solidFill>
                            <a:srgbClr val="A64D79"/>
                          </a:solidFill>
                          <a:latin typeface="Open Sans"/>
                          <a:ea typeface="Open Sans"/>
                          <a:cs typeface="Open Sans"/>
                          <a:sym typeface="Open Sans"/>
                        </a:rPr>
                        <a:t>  Federal Direct Student Loans:</a:t>
                      </a:r>
                      <a:endParaRPr sz="1800" dirty="0">
                        <a:solidFill>
                          <a:srgbClr val="A64D79"/>
                        </a:solidFill>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l" rtl="0">
                        <a:spcBef>
                          <a:spcPts val="0"/>
                        </a:spcBef>
                        <a:spcAft>
                          <a:spcPts val="0"/>
                        </a:spcAft>
                        <a:buNone/>
                      </a:pPr>
                      <a:r>
                        <a:rPr lang="en-US" sz="1800" b="1" dirty="0">
                          <a:solidFill>
                            <a:srgbClr val="A64D79"/>
                          </a:solidFill>
                          <a:latin typeface="Open Sans"/>
                          <a:ea typeface="Open Sans"/>
                          <a:cs typeface="Open Sans"/>
                          <a:sym typeface="Open Sans"/>
                        </a:rPr>
                        <a:t>  $1.7B</a:t>
                      </a:r>
                    </a:p>
                    <a:p>
                      <a:pPr marL="0" lvl="0" indent="0" algn="l" rtl="0">
                        <a:spcBef>
                          <a:spcPts val="0"/>
                        </a:spcBef>
                        <a:spcAft>
                          <a:spcPts val="0"/>
                        </a:spcAft>
                        <a:buNone/>
                      </a:pPr>
                      <a:endParaRPr lang="en-US" sz="1800" b="1" dirty="0">
                        <a:solidFill>
                          <a:srgbClr val="A64D79"/>
                        </a:solidFill>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370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r" rtl="0">
                        <a:spcBef>
                          <a:spcPts val="0"/>
                        </a:spcBef>
                        <a:spcAft>
                          <a:spcPts val="0"/>
                        </a:spcAft>
                        <a:buNone/>
                      </a:pPr>
                      <a:r>
                        <a:rPr lang="en" sz="1800" dirty="0">
                          <a:solidFill>
                            <a:srgbClr val="1C4587"/>
                          </a:solidFill>
                          <a:latin typeface="Open Sans"/>
                          <a:ea typeface="Open Sans"/>
                          <a:cs typeface="Open Sans"/>
                          <a:sym typeface="Open Sans"/>
                        </a:rPr>
                        <a:t>National School Lunch Program:</a:t>
                      </a:r>
                      <a:endParaRPr sz="1800" dirty="0">
                        <a:solidFill>
                          <a:srgbClr val="1C4587"/>
                        </a:solidFill>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l" rtl="0">
                        <a:spcBef>
                          <a:spcPts val="0"/>
                        </a:spcBef>
                        <a:spcAft>
                          <a:spcPts val="0"/>
                        </a:spcAft>
                        <a:buNone/>
                      </a:pPr>
                      <a:r>
                        <a:rPr lang="en" sz="1800" b="1" dirty="0">
                          <a:solidFill>
                            <a:srgbClr val="1C4587"/>
                          </a:solidFill>
                          <a:latin typeface="Open Sans"/>
                          <a:ea typeface="Open Sans"/>
                          <a:cs typeface="Open Sans"/>
                          <a:sym typeface="Open Sans"/>
                        </a:rPr>
                        <a:t> $261M</a:t>
                      </a:r>
                      <a:endParaRPr sz="1800" b="1" dirty="0">
                        <a:solidFill>
                          <a:srgbClr val="1C4587"/>
                        </a:solidFill>
                        <a:latin typeface="Open Sans"/>
                        <a:ea typeface="Open Sans"/>
                        <a:cs typeface="Open Sans"/>
                        <a:sym typeface="Open Sans"/>
                      </a:endParaRPr>
                    </a:p>
                  </a:txBody>
                  <a:tcPr marL="91425" marR="91425" marT="91425" marB="91425">
                    <a:lnL w="9525" cap="flat" cmpd="sng" algn="ctr">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977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r" rtl="0">
                        <a:spcBef>
                          <a:spcPts val="0"/>
                        </a:spcBef>
                        <a:spcAft>
                          <a:spcPts val="0"/>
                        </a:spcAft>
                        <a:buNone/>
                      </a:pPr>
                      <a:r>
                        <a:rPr lang="en" sz="1800" dirty="0">
                          <a:solidFill>
                            <a:srgbClr val="00B050"/>
                          </a:solidFill>
                          <a:latin typeface="Open Sans"/>
                          <a:ea typeface="Open Sans"/>
                          <a:cs typeface="Open Sans"/>
                          <a:sym typeface="Open Sans"/>
                        </a:rPr>
                        <a:t>Head Start:</a:t>
                      </a:r>
                      <a:endParaRPr sz="1800" dirty="0">
                        <a:solidFill>
                          <a:srgbClr val="00B050"/>
                        </a:solidFill>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l" rtl="0">
                        <a:spcBef>
                          <a:spcPts val="0"/>
                        </a:spcBef>
                        <a:spcAft>
                          <a:spcPts val="0"/>
                        </a:spcAft>
                        <a:buNone/>
                      </a:pPr>
                      <a:r>
                        <a:rPr lang="en" sz="1800" b="1" dirty="0">
                          <a:solidFill>
                            <a:srgbClr val="00B050"/>
                          </a:solidFill>
                          <a:latin typeface="Open Sans"/>
                          <a:ea typeface="Open Sans"/>
                          <a:cs typeface="Open Sans"/>
                          <a:sym typeface="Open Sans"/>
                        </a:rPr>
                        <a:t> $164M</a:t>
                      </a:r>
                      <a:endParaRPr sz="1800" b="1" dirty="0">
                        <a:solidFill>
                          <a:srgbClr val="00B050"/>
                        </a:solidFill>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977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r" rtl="0">
                        <a:spcBef>
                          <a:spcPts val="0"/>
                        </a:spcBef>
                        <a:spcAft>
                          <a:spcPts val="0"/>
                        </a:spcAft>
                        <a:buNone/>
                      </a:pPr>
                      <a:r>
                        <a:rPr lang="en" sz="1800" dirty="0">
                          <a:solidFill>
                            <a:schemeClr val="accent1"/>
                          </a:solidFill>
                          <a:latin typeface="Open Sans"/>
                          <a:ea typeface="Open Sans"/>
                          <a:cs typeface="Open Sans"/>
                          <a:sym typeface="Open Sans"/>
                        </a:rPr>
                        <a:t>Child</a:t>
                      </a:r>
                      <a:r>
                        <a:rPr lang="en" sz="1800" baseline="0" dirty="0">
                          <a:solidFill>
                            <a:schemeClr val="accent1"/>
                          </a:solidFill>
                          <a:latin typeface="Open Sans"/>
                          <a:ea typeface="Open Sans"/>
                          <a:cs typeface="Open Sans"/>
                          <a:sym typeface="Open Sans"/>
                        </a:rPr>
                        <a:t> Care</a:t>
                      </a:r>
                      <a:r>
                        <a:rPr lang="en" sz="1800" dirty="0">
                          <a:solidFill>
                            <a:schemeClr val="accent1"/>
                          </a:solidFill>
                          <a:latin typeface="Open Sans"/>
                          <a:ea typeface="Open Sans"/>
                          <a:cs typeface="Open Sans"/>
                          <a:sym typeface="Open Sans"/>
                        </a:rPr>
                        <a:t>:</a:t>
                      </a:r>
                      <a:endParaRPr sz="1800" dirty="0">
                        <a:solidFill>
                          <a:schemeClr val="accent1"/>
                        </a:solidFill>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l" rtl="0">
                        <a:spcBef>
                          <a:spcPts val="0"/>
                        </a:spcBef>
                        <a:spcAft>
                          <a:spcPts val="0"/>
                        </a:spcAft>
                        <a:buNone/>
                      </a:pPr>
                      <a:r>
                        <a:rPr lang="en" sz="1800" b="1" dirty="0">
                          <a:solidFill>
                            <a:schemeClr val="accent1"/>
                          </a:solidFill>
                          <a:latin typeface="Open Sans"/>
                          <a:ea typeface="Open Sans"/>
                          <a:cs typeface="Open Sans"/>
                          <a:sym typeface="Open Sans"/>
                        </a:rPr>
                        <a:t> $120M</a:t>
                      </a:r>
                      <a:endParaRPr sz="1800" b="1" dirty="0">
                        <a:solidFill>
                          <a:schemeClr val="accent1"/>
                        </a:solidFill>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977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r" rtl="0">
                        <a:spcBef>
                          <a:spcPts val="0"/>
                        </a:spcBef>
                        <a:spcAft>
                          <a:spcPts val="0"/>
                        </a:spcAft>
                        <a:buNone/>
                      </a:pPr>
                      <a:r>
                        <a:rPr lang="en" sz="1800" dirty="0">
                          <a:solidFill>
                            <a:srgbClr val="A64D79"/>
                          </a:solidFill>
                          <a:latin typeface="Open Sans"/>
                          <a:ea typeface="Open Sans"/>
                          <a:cs typeface="Open Sans"/>
                          <a:sym typeface="Open Sans"/>
                        </a:rPr>
                        <a:t>Health</a:t>
                      </a:r>
                      <a:r>
                        <a:rPr lang="en" sz="1800" baseline="0" dirty="0">
                          <a:solidFill>
                            <a:srgbClr val="A64D79"/>
                          </a:solidFill>
                          <a:latin typeface="Open Sans"/>
                          <a:ea typeface="Open Sans"/>
                          <a:cs typeface="Open Sans"/>
                          <a:sym typeface="Open Sans"/>
                        </a:rPr>
                        <a:t> Care Centers</a:t>
                      </a:r>
                      <a:r>
                        <a:rPr lang="en" sz="1800" dirty="0">
                          <a:solidFill>
                            <a:srgbClr val="A64D79"/>
                          </a:solidFill>
                          <a:latin typeface="Open Sans"/>
                          <a:ea typeface="Open Sans"/>
                          <a:cs typeface="Open Sans"/>
                          <a:sym typeface="Open Sans"/>
                        </a:rPr>
                        <a:t>: </a:t>
                      </a:r>
                      <a:endParaRPr sz="1800" dirty="0">
                        <a:solidFill>
                          <a:srgbClr val="A64D79"/>
                        </a:solidFill>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l" rtl="0">
                        <a:spcBef>
                          <a:spcPts val="0"/>
                        </a:spcBef>
                        <a:spcAft>
                          <a:spcPts val="0"/>
                        </a:spcAft>
                        <a:buNone/>
                      </a:pPr>
                      <a:r>
                        <a:rPr lang="en" sz="1800" b="1" dirty="0">
                          <a:solidFill>
                            <a:srgbClr val="A64D79"/>
                          </a:solidFill>
                          <a:latin typeface="Open Sans"/>
                          <a:ea typeface="Open Sans"/>
                          <a:cs typeface="Open Sans"/>
                          <a:sym typeface="Open Sans"/>
                        </a:rPr>
                        <a:t>   $78M</a:t>
                      </a:r>
                    </a:p>
                    <a:p>
                      <a:pPr marL="0" lvl="0" indent="0" algn="l" rtl="0">
                        <a:spcBef>
                          <a:spcPts val="0"/>
                        </a:spcBef>
                        <a:spcAft>
                          <a:spcPts val="0"/>
                        </a:spcAft>
                        <a:buNone/>
                      </a:pPr>
                      <a:endParaRPr sz="1800" b="1" dirty="0">
                        <a:solidFill>
                          <a:srgbClr val="A64D79"/>
                        </a:solidFill>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5" name="Picture 4">
            <a:extLst>
              <a:ext uri="{FF2B5EF4-FFF2-40B4-BE49-F238E27FC236}">
                <a16:creationId xmlns:a16="http://schemas.microsoft.com/office/drawing/2014/main" id="{265EBA60-7866-4D13-BA1C-970CFF690276}"/>
              </a:ext>
            </a:extLst>
          </p:cNvPr>
          <p:cNvPicPr>
            <a:picLocks noChangeAspect="1"/>
          </p:cNvPicPr>
          <p:nvPr/>
        </p:nvPicPr>
        <p:blipFill>
          <a:blip r:embed="rId3"/>
          <a:stretch>
            <a:fillRect/>
          </a:stretch>
        </p:blipFill>
        <p:spPr>
          <a:xfrm>
            <a:off x="5132421" y="1956688"/>
            <a:ext cx="3090940" cy="981541"/>
          </a:xfrm>
          <a:prstGeom prst="rect">
            <a:avLst/>
          </a:prstGeom>
        </p:spPr>
      </p:pic>
      <p:pic>
        <p:nvPicPr>
          <p:cNvPr id="7" name="Picture 6">
            <a:extLst>
              <a:ext uri="{FF2B5EF4-FFF2-40B4-BE49-F238E27FC236}">
                <a16:creationId xmlns:a16="http://schemas.microsoft.com/office/drawing/2014/main" id="{E308252C-F288-4311-96C9-435B4ACCDCDD}"/>
              </a:ext>
            </a:extLst>
          </p:cNvPr>
          <p:cNvPicPr>
            <a:picLocks noChangeAspect="1"/>
          </p:cNvPicPr>
          <p:nvPr/>
        </p:nvPicPr>
        <p:blipFill>
          <a:blip r:embed="rId4"/>
          <a:stretch>
            <a:fillRect/>
          </a:stretch>
        </p:blipFill>
        <p:spPr>
          <a:xfrm>
            <a:off x="7009260" y="3058370"/>
            <a:ext cx="1621677" cy="1511939"/>
          </a:xfrm>
          <a:prstGeom prst="rect">
            <a:avLst/>
          </a:prstGeom>
        </p:spPr>
      </p:pic>
      <p:pic>
        <p:nvPicPr>
          <p:cNvPr id="9" name="Picture 8">
            <a:extLst>
              <a:ext uri="{FF2B5EF4-FFF2-40B4-BE49-F238E27FC236}">
                <a16:creationId xmlns:a16="http://schemas.microsoft.com/office/drawing/2014/main" id="{C613B61F-7179-483E-9EBF-113F7D12E84A}"/>
              </a:ext>
            </a:extLst>
          </p:cNvPr>
          <p:cNvPicPr>
            <a:picLocks noChangeAspect="1"/>
          </p:cNvPicPr>
          <p:nvPr/>
        </p:nvPicPr>
        <p:blipFill>
          <a:blip r:embed="rId5"/>
          <a:stretch>
            <a:fillRect/>
          </a:stretch>
        </p:blipFill>
        <p:spPr>
          <a:xfrm>
            <a:off x="5116946" y="4664699"/>
            <a:ext cx="3090940" cy="981541"/>
          </a:xfrm>
          <a:prstGeom prst="rect">
            <a:avLst/>
          </a:prstGeom>
        </p:spPr>
      </p:pic>
      <p:pic>
        <p:nvPicPr>
          <p:cNvPr id="10" name="Picture 9">
            <a:extLst>
              <a:ext uri="{FF2B5EF4-FFF2-40B4-BE49-F238E27FC236}">
                <a16:creationId xmlns:a16="http://schemas.microsoft.com/office/drawing/2014/main" id="{DDE22E9F-1F89-4F32-ADAC-926B973F8212}"/>
              </a:ext>
            </a:extLst>
          </p:cNvPr>
          <p:cNvPicPr>
            <a:picLocks noChangeAspect="1"/>
          </p:cNvPicPr>
          <p:nvPr/>
        </p:nvPicPr>
        <p:blipFill>
          <a:blip r:embed="rId6"/>
          <a:stretch>
            <a:fillRect/>
          </a:stretch>
        </p:blipFill>
        <p:spPr>
          <a:xfrm>
            <a:off x="5218694" y="3327991"/>
            <a:ext cx="1761897" cy="835224"/>
          </a:xfrm>
          <a:prstGeom prst="rect">
            <a:avLst/>
          </a:prstGeom>
        </p:spPr>
      </p:pic>
      <p:sp>
        <p:nvSpPr>
          <p:cNvPr id="11" name="Google Shape;109;p18">
            <a:extLst>
              <a:ext uri="{FF2B5EF4-FFF2-40B4-BE49-F238E27FC236}">
                <a16:creationId xmlns:a16="http://schemas.microsoft.com/office/drawing/2014/main" id="{FF3D061F-454E-4734-BDC6-3259AB9FF71C}"/>
              </a:ext>
            </a:extLst>
          </p:cNvPr>
          <p:cNvSpPr txBox="1"/>
          <p:nvPr/>
        </p:nvSpPr>
        <p:spPr>
          <a:xfrm>
            <a:off x="1741741" y="5835020"/>
            <a:ext cx="6560700" cy="2442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en" sz="1200" kern="0" dirty="0">
                <a:solidFill>
                  <a:srgbClr val="4DB6AC"/>
                </a:solidFill>
                <a:latin typeface="Open Sans"/>
                <a:ea typeface="Open Sans"/>
                <a:cs typeface="Open Sans"/>
                <a:sym typeface="Open Sans"/>
              </a:rPr>
              <a:t>*Includes Medicaid and State Children’s Health Insurance Program (SCHIP)</a:t>
            </a:r>
            <a:endParaRPr sz="1200" kern="0" dirty="0">
              <a:solidFill>
                <a:srgbClr val="4DB6AC"/>
              </a:solidFill>
              <a:latin typeface="Open Sans"/>
              <a:ea typeface="Open Sans"/>
              <a:cs typeface="Open Sans"/>
              <a:sym typeface="Open Sans"/>
            </a:endParaRPr>
          </a:p>
        </p:txBody>
      </p:sp>
      <p:sp>
        <p:nvSpPr>
          <p:cNvPr id="12" name="Google Shape;103;p18">
            <a:extLst>
              <a:ext uri="{FF2B5EF4-FFF2-40B4-BE49-F238E27FC236}">
                <a16:creationId xmlns:a16="http://schemas.microsoft.com/office/drawing/2014/main" id="{65963899-AB65-4B09-B706-8C32BB806E7F}"/>
              </a:ext>
            </a:extLst>
          </p:cNvPr>
          <p:cNvSpPr txBox="1">
            <a:spLocks/>
          </p:cNvSpPr>
          <p:nvPr/>
        </p:nvSpPr>
        <p:spPr>
          <a:xfrm>
            <a:off x="305850" y="486865"/>
            <a:ext cx="8532300" cy="1123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2pPr>
            <a:lvl3pPr marR="0" lvl="2"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3pPr>
            <a:lvl4pPr marR="0" lvl="3"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4pPr>
            <a:lvl5pPr marR="0" lvl="4"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5pPr>
            <a:lvl6pPr marR="0" lvl="5"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6pPr>
            <a:lvl7pPr marR="0" lvl="6"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7pPr>
            <a:lvl8pPr marR="0" lvl="7"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8pPr>
            <a:lvl9pPr marR="0" lvl="8"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9pPr>
          </a:lstStyle>
          <a:p>
            <a:pPr marL="0" marR="0" lvl="0" indent="0" algn="ctr" defTabSz="914400" rtl="0" eaLnBrk="1" fontAlgn="auto" latinLnBrk="0" hangingPunct="1">
              <a:lnSpc>
                <a:spcPct val="100000"/>
              </a:lnSpc>
              <a:spcBef>
                <a:spcPts val="0"/>
              </a:spcBef>
              <a:spcAft>
                <a:spcPts val="0"/>
              </a:spcAft>
              <a:buClr>
                <a:srgbClr val="EF6C00"/>
              </a:buClr>
              <a:buSzPts val="3600"/>
              <a:buFont typeface="PT Sans Narrow"/>
              <a:buNone/>
              <a:tabLst/>
              <a:defRPr/>
            </a:pPr>
            <a:r>
              <a:rPr kumimoji="0" lang="en-US" sz="32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PT Sans Narrow"/>
              </a:rPr>
              <a:t>Annual Federal Funding Received by NJ</a:t>
            </a:r>
          </a:p>
        </p:txBody>
      </p:sp>
    </p:spTree>
    <p:extLst>
      <p:ext uri="{BB962C8B-B14F-4D97-AF65-F5344CB8AC3E}">
        <p14:creationId xmlns:p14="http://schemas.microsoft.com/office/powerpoint/2010/main" val="3646645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639999-0571-49EE-8525-F8CE9CD0D906}"/>
              </a:ext>
            </a:extLst>
          </p:cNvPr>
          <p:cNvPicPr>
            <a:picLocks noChangeAspect="1"/>
          </p:cNvPicPr>
          <p:nvPr/>
        </p:nvPicPr>
        <p:blipFill>
          <a:blip r:embed="rId3">
            <a:clrChange>
              <a:clrFrom>
                <a:srgbClr val="59595B"/>
              </a:clrFrom>
              <a:clrTo>
                <a:srgbClr val="59595B">
                  <a:alpha val="0"/>
                </a:srgbClr>
              </a:clrTo>
            </a:clrChange>
            <a:duotone>
              <a:schemeClr val="bg2">
                <a:shade val="45000"/>
                <a:satMod val="135000"/>
              </a:schemeClr>
              <a:prstClr val="white"/>
            </a:duotone>
          </a:blip>
          <a:stretch>
            <a:fillRect/>
          </a:stretch>
        </p:blipFill>
        <p:spPr>
          <a:xfrm>
            <a:off x="284018" y="504536"/>
            <a:ext cx="8509000" cy="5672666"/>
          </a:xfrm>
          <a:prstGeom prst="rect">
            <a:avLst/>
          </a:prstGeom>
          <a:effectLst>
            <a:softEdge rad="635000"/>
          </a:effectLst>
        </p:spPr>
      </p:pic>
      <p:sp>
        <p:nvSpPr>
          <p:cNvPr id="2" name="Title 1">
            <a:extLst>
              <a:ext uri="{FF2B5EF4-FFF2-40B4-BE49-F238E27FC236}">
                <a16:creationId xmlns:a16="http://schemas.microsoft.com/office/drawing/2014/main" id="{BDA0D38A-0E76-4CD7-92BD-AC5F091F28AD}"/>
              </a:ext>
            </a:extLst>
          </p:cNvPr>
          <p:cNvSpPr>
            <a:spLocks noGrp="1"/>
          </p:cNvSpPr>
          <p:nvPr>
            <p:ph type="ctrTitle"/>
          </p:nvPr>
        </p:nvSpPr>
        <p:spPr>
          <a:xfrm>
            <a:off x="1285009" y="2651991"/>
            <a:ext cx="6858000" cy="2379518"/>
          </a:xfrm>
        </p:spPr>
        <p:txBody>
          <a:bodyPr>
            <a:noAutofit/>
          </a:bodyPr>
          <a:lstStyle/>
          <a:p>
            <a:r>
              <a:rPr lang="en-US" sz="3000" dirty="0">
                <a:latin typeface="Arial" panose="020B0604020202020204" pitchFamily="34" charset="0"/>
                <a:cs typeface="Arial" panose="020B0604020202020204" pitchFamily="34" charset="0"/>
              </a:rPr>
              <a:t>Did you know that Census counts help determine New Jersey’s number of seats in the House of Representatives, its number of votes in the electoral college, and our voting district boundaries? </a:t>
            </a:r>
            <a:br>
              <a:rPr lang="en-US" sz="3000" dirty="0">
                <a:latin typeface="Arial" panose="020B0604020202020204" pitchFamily="34" charset="0"/>
                <a:cs typeface="Arial" panose="020B0604020202020204" pitchFamily="34" charset="0"/>
              </a:rPr>
            </a:br>
            <a:r>
              <a:rPr lang="en-US" sz="3000" i="1" dirty="0">
                <a:latin typeface="Arial" panose="020B0604020202020204" pitchFamily="34" charset="0"/>
                <a:cs typeface="Arial" panose="020B0604020202020204" pitchFamily="34" charset="0"/>
              </a:rPr>
              <a:t>It’s more than just a head count!</a:t>
            </a:r>
          </a:p>
        </p:txBody>
      </p:sp>
    </p:spTree>
    <p:extLst>
      <p:ext uri="{BB962C8B-B14F-4D97-AF65-F5344CB8AC3E}">
        <p14:creationId xmlns:p14="http://schemas.microsoft.com/office/powerpoint/2010/main" val="576200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D38A-0E76-4CD7-92BD-AC5F091F28AD}"/>
              </a:ext>
            </a:extLst>
          </p:cNvPr>
          <p:cNvSpPr>
            <a:spLocks noGrp="1"/>
          </p:cNvSpPr>
          <p:nvPr>
            <p:ph type="ctrTitle"/>
          </p:nvPr>
        </p:nvSpPr>
        <p:spPr>
          <a:xfrm>
            <a:off x="1143000" y="582055"/>
            <a:ext cx="6858000" cy="799991"/>
          </a:xfrm>
        </p:spPr>
        <p:txBody>
          <a:bodyPr>
            <a:normAutofit/>
          </a:bodyPr>
          <a:lstStyle/>
          <a:p>
            <a:r>
              <a:rPr lang="en-US" sz="4800" u="sng" dirty="0">
                <a:latin typeface="Arial" panose="020B0604020202020204" pitchFamily="34" charset="0"/>
                <a:cs typeface="Arial" panose="020B0604020202020204" pitchFamily="34" charset="0"/>
              </a:rPr>
              <a:t>COUNT ME IN!</a:t>
            </a:r>
          </a:p>
        </p:txBody>
      </p:sp>
      <p:pic>
        <p:nvPicPr>
          <p:cNvPr id="6" name="Picture 5">
            <a:extLst>
              <a:ext uri="{FF2B5EF4-FFF2-40B4-BE49-F238E27FC236}">
                <a16:creationId xmlns:a16="http://schemas.microsoft.com/office/drawing/2014/main" id="{78730DC6-B73F-4473-ADCD-E1392CB6F63B}"/>
              </a:ext>
            </a:extLst>
          </p:cNvPr>
          <p:cNvPicPr>
            <a:picLocks noChangeAspect="1"/>
          </p:cNvPicPr>
          <p:nvPr/>
        </p:nvPicPr>
        <p:blipFill rotWithShape="1">
          <a:blip r:embed="rId3"/>
          <a:srcRect l="50512" t="35017" r="1370" b="35189"/>
          <a:stretch/>
        </p:blipFill>
        <p:spPr>
          <a:xfrm>
            <a:off x="452176" y="2397598"/>
            <a:ext cx="8328414" cy="2062803"/>
          </a:xfrm>
          <a:prstGeom prst="rect">
            <a:avLst/>
          </a:prstGeom>
        </p:spPr>
      </p:pic>
    </p:spTree>
    <p:extLst>
      <p:ext uri="{BB962C8B-B14F-4D97-AF65-F5344CB8AC3E}">
        <p14:creationId xmlns:p14="http://schemas.microsoft.com/office/powerpoint/2010/main" val="477809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26417B2-79AA-4772-8349-3DEECFFE1750}"/>
              </a:ext>
            </a:extLst>
          </p:cNvPr>
          <p:cNvSpPr>
            <a:spLocks noGrp="1"/>
          </p:cNvSpPr>
          <p:nvPr>
            <p:ph type="subTitle" idx="1"/>
          </p:nvPr>
        </p:nvSpPr>
        <p:spPr>
          <a:xfrm>
            <a:off x="300165" y="1720407"/>
            <a:ext cx="8543669" cy="1708593"/>
          </a:xfrm>
        </p:spPr>
        <p:txBody>
          <a:bodyPr>
            <a:noAutofit/>
          </a:bodyPr>
          <a:lstStyle/>
          <a:p>
            <a:pPr lvl="0"/>
            <a:r>
              <a:rPr lang="en-US" sz="3600" b="1" u="sng" dirty="0">
                <a:solidFill>
                  <a:prstClr val="black"/>
                </a:solidFill>
                <a:latin typeface="Arial" panose="020B0604020202020204" pitchFamily="34" charset="0"/>
                <a:cs typeface="Arial" panose="020B0604020202020204" pitchFamily="34" charset="0"/>
              </a:rPr>
              <a:t>Disclosure</a:t>
            </a:r>
          </a:p>
          <a:p>
            <a:pPr lvl="0"/>
            <a:endParaRPr lang="en-US" sz="3600" b="1" u="sng" dirty="0">
              <a:solidFill>
                <a:prstClr val="black"/>
              </a:solidFill>
              <a:latin typeface="Arial" panose="020B0604020202020204" pitchFamily="34" charset="0"/>
              <a:cs typeface="Arial" panose="020B0604020202020204" pitchFamily="34" charset="0"/>
            </a:endParaRPr>
          </a:p>
          <a:p>
            <a:pPr lvl="0"/>
            <a:r>
              <a:rPr lang="en-US" sz="2800" dirty="0">
                <a:solidFill>
                  <a:prstClr val="black"/>
                </a:solidFill>
                <a:latin typeface="Arial" panose="020B0604020202020204" pitchFamily="34" charset="0"/>
                <a:cs typeface="Arial" panose="020B0604020202020204" pitchFamily="34" charset="0"/>
              </a:rPr>
              <a:t>This presentation was prepared using resources from the </a:t>
            </a:r>
            <a:r>
              <a:rPr lang="en-US" sz="2800" b="1" dirty="0">
                <a:solidFill>
                  <a:prstClr val="black"/>
                </a:solidFill>
                <a:latin typeface="Arial" panose="020B0604020202020204" pitchFamily="34" charset="0"/>
                <a:cs typeface="Arial" panose="020B0604020202020204" pitchFamily="34" charset="0"/>
              </a:rPr>
              <a:t>U.S. Census Bureau </a:t>
            </a:r>
            <a:r>
              <a:rPr lang="en-US" sz="2800" dirty="0">
                <a:solidFill>
                  <a:prstClr val="black"/>
                </a:solidFill>
                <a:latin typeface="Arial" panose="020B0604020202020204" pitchFamily="34" charset="0"/>
                <a:cs typeface="Arial" panose="020B0604020202020204" pitchFamily="34" charset="0"/>
              </a:rPr>
              <a:t>and material provided by </a:t>
            </a:r>
            <a:r>
              <a:rPr lang="en-US" sz="2800" b="1" dirty="0">
                <a:solidFill>
                  <a:prstClr val="black"/>
                </a:solidFill>
                <a:latin typeface="Arial" panose="020B0604020202020204" pitchFamily="34" charset="0"/>
                <a:cs typeface="Arial" panose="020B0604020202020204" pitchFamily="34" charset="0"/>
              </a:rPr>
              <a:t>Advocates for Children of New Jersey.</a:t>
            </a:r>
            <a:endParaRPr lang="en-US"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0474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03;p18">
            <a:extLst>
              <a:ext uri="{FF2B5EF4-FFF2-40B4-BE49-F238E27FC236}">
                <a16:creationId xmlns:a16="http://schemas.microsoft.com/office/drawing/2014/main" id="{1C9AF06D-CA26-46CB-82B1-CCE0CF49103B}"/>
              </a:ext>
            </a:extLst>
          </p:cNvPr>
          <p:cNvSpPr txBox="1">
            <a:spLocks/>
          </p:cNvSpPr>
          <p:nvPr/>
        </p:nvSpPr>
        <p:spPr>
          <a:xfrm>
            <a:off x="305850" y="486865"/>
            <a:ext cx="8532300" cy="1123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2pPr>
            <a:lvl3pPr marR="0" lvl="2"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3pPr>
            <a:lvl4pPr marR="0" lvl="3"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4pPr>
            <a:lvl5pPr marR="0" lvl="4"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5pPr>
            <a:lvl6pPr marR="0" lvl="5"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6pPr>
            <a:lvl7pPr marR="0" lvl="6"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7pPr>
            <a:lvl8pPr marR="0" lvl="7"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8pPr>
            <a:lvl9pPr marR="0" lvl="8"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9pPr>
          </a:lstStyle>
          <a:p>
            <a:pPr marL="0" marR="0" lvl="0" indent="0" algn="ctr" defTabSz="914400" rtl="0" eaLnBrk="1" fontAlgn="auto" latinLnBrk="0" hangingPunct="1">
              <a:lnSpc>
                <a:spcPct val="100000"/>
              </a:lnSpc>
              <a:spcBef>
                <a:spcPts val="0"/>
              </a:spcBef>
              <a:spcAft>
                <a:spcPts val="0"/>
              </a:spcAft>
              <a:buClr>
                <a:srgbClr val="EF6C00"/>
              </a:buClr>
              <a:buSzPts val="3600"/>
              <a:buFont typeface="PT Sans Narrow"/>
              <a:buNone/>
              <a:tabLst/>
              <a:defRPr/>
            </a:pPr>
            <a:r>
              <a:rPr lang="en-US" u="sng" kern="0" dirty="0">
                <a:solidFill>
                  <a:schemeClr val="tx1"/>
                </a:solidFill>
                <a:latin typeface="Arial" panose="020B0604020202020204" pitchFamily="34" charset="0"/>
                <a:cs typeface="Arial" panose="020B0604020202020204" pitchFamily="34" charset="0"/>
              </a:rPr>
              <a:t>10 Years is a Long Time!</a:t>
            </a:r>
            <a:endParaRPr kumimoji="0" lang="en-US" sz="3600" b="1" i="0" u="sng"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PT Sans Narrow"/>
            </a:endParaRPr>
          </a:p>
        </p:txBody>
      </p:sp>
      <p:pic>
        <p:nvPicPr>
          <p:cNvPr id="3" name="Picture 2">
            <a:extLst>
              <a:ext uri="{FF2B5EF4-FFF2-40B4-BE49-F238E27FC236}">
                <a16:creationId xmlns:a16="http://schemas.microsoft.com/office/drawing/2014/main" id="{284031A6-E018-4681-80D1-F4AE1B274909}"/>
              </a:ext>
            </a:extLst>
          </p:cNvPr>
          <p:cNvPicPr>
            <a:picLocks noChangeAspect="1"/>
          </p:cNvPicPr>
          <p:nvPr/>
        </p:nvPicPr>
        <p:blipFill>
          <a:blip r:embed="rId3"/>
          <a:stretch>
            <a:fillRect/>
          </a:stretch>
        </p:blipFill>
        <p:spPr>
          <a:xfrm>
            <a:off x="1761283" y="1247976"/>
            <a:ext cx="5446068" cy="4362047"/>
          </a:xfrm>
          <a:prstGeom prst="rect">
            <a:avLst/>
          </a:prstGeom>
        </p:spPr>
      </p:pic>
    </p:spTree>
    <p:extLst>
      <p:ext uri="{BB962C8B-B14F-4D97-AF65-F5344CB8AC3E}">
        <p14:creationId xmlns:p14="http://schemas.microsoft.com/office/powerpoint/2010/main" val="3961269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39;p47">
            <a:extLst>
              <a:ext uri="{FF2B5EF4-FFF2-40B4-BE49-F238E27FC236}">
                <a16:creationId xmlns:a16="http://schemas.microsoft.com/office/drawing/2014/main" id="{868A134A-4920-4A4D-ADA4-CAFE75413E44}"/>
              </a:ext>
            </a:extLst>
          </p:cNvPr>
          <p:cNvSpPr txBox="1">
            <a:spLocks noGrp="1"/>
          </p:cNvSpPr>
          <p:nvPr>
            <p:ph type="ctrTitle"/>
          </p:nvPr>
        </p:nvSpPr>
        <p:spPr>
          <a:xfrm>
            <a:off x="685800" y="2026715"/>
            <a:ext cx="7772400" cy="2387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2000" dirty="0">
                <a:solidFill>
                  <a:srgbClr val="000000"/>
                </a:solidFill>
                <a:latin typeface="Arial" panose="020B0604020202020204" pitchFamily="34" charset="0"/>
                <a:cs typeface="Arial" panose="020B0604020202020204" pitchFamily="34" charset="0"/>
              </a:rPr>
              <a:t>ACNJ Census Page (contains toolkit):</a:t>
            </a:r>
            <a:r>
              <a:rPr lang="en" sz="2000" dirty="0">
                <a:latin typeface="Arial" panose="020B0604020202020204" pitchFamily="34" charset="0"/>
                <a:cs typeface="Arial" panose="020B0604020202020204" pitchFamily="34" charset="0"/>
              </a:rPr>
              <a:t> </a:t>
            </a:r>
            <a:r>
              <a:rPr lang="en" sz="2000" u="sng" dirty="0">
                <a:solidFill>
                  <a:schemeClr val="hlink"/>
                </a:solidFill>
                <a:latin typeface="Arial" panose="020B0604020202020204" pitchFamily="34" charset="0"/>
                <a:cs typeface="Arial" panose="020B0604020202020204" pitchFamily="34" charset="0"/>
                <a:hlinkClick r:id="rId3"/>
              </a:rPr>
              <a:t>www.census2020nj.org</a:t>
            </a:r>
            <a:r>
              <a:rPr lang="en" sz="2000" dirty="0">
                <a:latin typeface="Arial" panose="020B0604020202020204" pitchFamily="34" charset="0"/>
                <a:cs typeface="Arial" panose="020B0604020202020204" pitchFamily="34" charset="0"/>
              </a:rPr>
              <a:t> </a:t>
            </a:r>
            <a:endParaRPr sz="2000" dirty="0">
              <a:latin typeface="Arial" panose="020B0604020202020204" pitchFamily="34" charset="0"/>
              <a:cs typeface="Arial" panose="020B0604020202020204" pitchFamily="34" charset="0"/>
            </a:endParaRPr>
          </a:p>
          <a:p>
            <a:pPr marL="457200" lvl="0" indent="-342900" algn="l" rtl="0">
              <a:spcBef>
                <a:spcPts val="0"/>
              </a:spcBef>
              <a:spcAft>
                <a:spcPts val="0"/>
              </a:spcAft>
              <a:buClr>
                <a:srgbClr val="000000"/>
              </a:buClr>
              <a:buSzPts val="1800"/>
              <a:buChar char="●"/>
            </a:pPr>
            <a:r>
              <a:rPr lang="en" sz="2000" dirty="0">
                <a:solidFill>
                  <a:srgbClr val="000000"/>
                </a:solidFill>
                <a:latin typeface="Arial" panose="020B0604020202020204" pitchFamily="34" charset="0"/>
                <a:cs typeface="Arial" panose="020B0604020202020204" pitchFamily="34" charset="0"/>
              </a:rPr>
              <a:t>Interactive maps:</a:t>
            </a:r>
            <a:endParaRPr sz="2000" dirty="0">
              <a:solidFill>
                <a:srgbClr val="000000"/>
              </a:solidFill>
              <a:latin typeface="Arial" panose="020B0604020202020204" pitchFamily="34" charset="0"/>
              <a:cs typeface="Arial" panose="020B0604020202020204" pitchFamily="34" charset="0"/>
            </a:endParaRPr>
          </a:p>
          <a:p>
            <a:pPr marL="914400" lvl="1" indent="-317500" algn="l" rtl="0">
              <a:spcBef>
                <a:spcPts val="0"/>
              </a:spcBef>
              <a:spcAft>
                <a:spcPts val="0"/>
              </a:spcAft>
              <a:buSzPts val="1400"/>
              <a:buChar char="○"/>
            </a:pPr>
            <a:r>
              <a:rPr lang="en" sz="2000" dirty="0">
                <a:solidFill>
                  <a:srgbClr val="000000"/>
                </a:solidFill>
                <a:latin typeface="Arial" panose="020B0604020202020204" pitchFamily="34" charset="0"/>
                <a:cs typeface="Arial" panose="020B0604020202020204" pitchFamily="34" charset="0"/>
              </a:rPr>
              <a:t>CUNY Hard-to-Count Maps:</a:t>
            </a:r>
            <a:r>
              <a:rPr lang="en" sz="2000" dirty="0">
                <a:latin typeface="Arial" panose="020B0604020202020204" pitchFamily="34" charset="0"/>
                <a:cs typeface="Arial" panose="020B0604020202020204" pitchFamily="34" charset="0"/>
              </a:rPr>
              <a:t> </a:t>
            </a:r>
            <a:r>
              <a:rPr lang="en" sz="2000" u="sng" dirty="0">
                <a:solidFill>
                  <a:schemeClr val="hlink"/>
                </a:solidFill>
                <a:latin typeface="Arial" panose="020B0604020202020204" pitchFamily="34" charset="0"/>
                <a:cs typeface="Arial" panose="020B0604020202020204" pitchFamily="34" charset="0"/>
                <a:hlinkClick r:id="rId4"/>
              </a:rPr>
              <a:t>www.censushardtocountmaps2020.us</a:t>
            </a:r>
            <a:endParaRPr sz="2000" dirty="0">
              <a:latin typeface="Arial" panose="020B0604020202020204" pitchFamily="34" charset="0"/>
              <a:cs typeface="Arial" panose="020B0604020202020204" pitchFamily="34" charset="0"/>
            </a:endParaRPr>
          </a:p>
          <a:p>
            <a:pPr marL="914400" lvl="1" indent="-317500" algn="l" rtl="0">
              <a:spcBef>
                <a:spcPts val="0"/>
              </a:spcBef>
              <a:spcAft>
                <a:spcPts val="0"/>
              </a:spcAft>
              <a:buSzPts val="1400"/>
              <a:buChar char="○"/>
            </a:pPr>
            <a:r>
              <a:rPr lang="en" sz="2000" dirty="0">
                <a:solidFill>
                  <a:srgbClr val="000000"/>
                </a:solidFill>
                <a:latin typeface="Arial" panose="020B0604020202020204" pitchFamily="34" charset="0"/>
                <a:cs typeface="Arial" panose="020B0604020202020204" pitchFamily="34" charset="0"/>
              </a:rPr>
              <a:t>Census ROAM:</a:t>
            </a:r>
            <a:r>
              <a:rPr lang="en" sz="2000" dirty="0">
                <a:latin typeface="Arial" panose="020B0604020202020204" pitchFamily="34" charset="0"/>
                <a:cs typeface="Arial" panose="020B0604020202020204" pitchFamily="34" charset="0"/>
              </a:rPr>
              <a:t> </a:t>
            </a:r>
            <a:r>
              <a:rPr lang="en" sz="2000" u="sng" dirty="0">
                <a:solidFill>
                  <a:schemeClr val="hlink"/>
                </a:solidFill>
                <a:latin typeface="Arial" panose="020B0604020202020204" pitchFamily="34" charset="0"/>
                <a:cs typeface="Arial" panose="020B0604020202020204" pitchFamily="34" charset="0"/>
                <a:hlinkClick r:id="rId5"/>
              </a:rPr>
              <a:t>www.census.gov/roam</a:t>
            </a:r>
            <a:r>
              <a:rPr lang="en" sz="2000" dirty="0">
                <a:latin typeface="Arial" panose="020B0604020202020204" pitchFamily="34" charset="0"/>
                <a:cs typeface="Arial" panose="020B0604020202020204" pitchFamily="34" charset="0"/>
              </a:rPr>
              <a:t> </a:t>
            </a:r>
            <a:endParaRPr sz="2000" dirty="0">
              <a:latin typeface="Arial" panose="020B0604020202020204" pitchFamily="34" charset="0"/>
              <a:cs typeface="Arial" panose="020B0604020202020204" pitchFamily="34" charset="0"/>
            </a:endParaRPr>
          </a:p>
          <a:p>
            <a:pPr marL="457200" lvl="0" indent="-342900" algn="l" rtl="0">
              <a:spcBef>
                <a:spcPts val="0"/>
              </a:spcBef>
              <a:spcAft>
                <a:spcPts val="0"/>
              </a:spcAft>
              <a:buSzPts val="1800"/>
              <a:buChar char="●"/>
            </a:pPr>
            <a:r>
              <a:rPr lang="en" sz="2000" dirty="0">
                <a:solidFill>
                  <a:srgbClr val="000000"/>
                </a:solidFill>
                <a:latin typeface="Arial" panose="020B0604020202020204" pitchFamily="34" charset="0"/>
                <a:cs typeface="Arial" panose="020B0604020202020204" pitchFamily="34" charset="0"/>
              </a:rPr>
              <a:t>Apply for Census jobs:</a:t>
            </a:r>
            <a:r>
              <a:rPr lang="en" sz="2000" dirty="0">
                <a:latin typeface="Arial" panose="020B0604020202020204" pitchFamily="34" charset="0"/>
                <a:cs typeface="Arial" panose="020B0604020202020204" pitchFamily="34" charset="0"/>
              </a:rPr>
              <a:t> </a:t>
            </a:r>
            <a:r>
              <a:rPr lang="en" sz="2000" u="sng" dirty="0">
                <a:solidFill>
                  <a:schemeClr val="hlink"/>
                </a:solidFill>
                <a:latin typeface="Arial" panose="020B0604020202020204" pitchFamily="34" charset="0"/>
                <a:cs typeface="Arial" panose="020B0604020202020204" pitchFamily="34" charset="0"/>
                <a:hlinkClick r:id="rId6"/>
              </a:rPr>
              <a:t>https://2020census.gov/en/jobs.html</a:t>
            </a:r>
            <a:endParaRPr sz="2000" dirty="0">
              <a:latin typeface="Arial" panose="020B0604020202020204" pitchFamily="34" charset="0"/>
              <a:cs typeface="Arial" panose="020B0604020202020204" pitchFamily="34" charset="0"/>
            </a:endParaRPr>
          </a:p>
          <a:p>
            <a:pPr marL="457200" lvl="0" indent="-342900" algn="l" rtl="0">
              <a:spcBef>
                <a:spcPts val="0"/>
              </a:spcBef>
              <a:spcAft>
                <a:spcPts val="0"/>
              </a:spcAft>
              <a:buSzPts val="1800"/>
              <a:buChar char="●"/>
            </a:pPr>
            <a:r>
              <a:rPr lang="en" sz="2000" dirty="0">
                <a:solidFill>
                  <a:srgbClr val="000000"/>
                </a:solidFill>
                <a:latin typeface="Arial" panose="020B0604020202020204" pitchFamily="34" charset="0"/>
                <a:cs typeface="Arial" panose="020B0604020202020204" pitchFamily="34" charset="0"/>
              </a:rPr>
              <a:t>Census Bureau Outreach Resources: </a:t>
            </a:r>
            <a:r>
              <a:rPr lang="en" sz="2000" u="sng" dirty="0">
                <a:solidFill>
                  <a:schemeClr val="hlink"/>
                </a:solidFill>
                <a:latin typeface="Arial" panose="020B0604020202020204" pitchFamily="34" charset="0"/>
                <a:cs typeface="Arial" panose="020B0604020202020204" pitchFamily="34" charset="0"/>
                <a:hlinkClick r:id="rId7"/>
              </a:rPr>
              <a:t>https://2020census.gov/en/partners/outreach-materials.html</a:t>
            </a:r>
            <a:endParaRPr sz="2000" dirty="0">
              <a:latin typeface="Arial" panose="020B0604020202020204" pitchFamily="34" charset="0"/>
              <a:cs typeface="Arial" panose="020B0604020202020204" pitchFamily="34" charset="0"/>
            </a:endParaRPr>
          </a:p>
          <a:p>
            <a:pPr marL="457200" lvl="0" indent="-342900" algn="l" rtl="0">
              <a:spcBef>
                <a:spcPts val="0"/>
              </a:spcBef>
              <a:spcAft>
                <a:spcPts val="0"/>
              </a:spcAft>
              <a:buSzPts val="1800"/>
              <a:buChar char="●"/>
            </a:pPr>
            <a:r>
              <a:rPr lang="en" sz="2000" dirty="0">
                <a:solidFill>
                  <a:srgbClr val="000000"/>
                </a:solidFill>
                <a:latin typeface="Arial" panose="020B0604020202020204" pitchFamily="34" charset="0"/>
                <a:cs typeface="Arial" panose="020B0604020202020204" pitchFamily="34" charset="0"/>
              </a:rPr>
              <a:t>Statistics in Schools: </a:t>
            </a:r>
            <a:r>
              <a:rPr lang="en" sz="2000" u="sng" dirty="0">
                <a:solidFill>
                  <a:schemeClr val="hlink"/>
                </a:solidFill>
                <a:latin typeface="Arial" panose="020B0604020202020204" pitchFamily="34" charset="0"/>
                <a:cs typeface="Arial" panose="020B0604020202020204" pitchFamily="34" charset="0"/>
                <a:hlinkClick r:id="rId8"/>
              </a:rPr>
              <a:t>https://www.census.gov/schools/</a:t>
            </a:r>
            <a:endParaRPr sz="2000" dirty="0">
              <a:latin typeface="Arial" panose="020B0604020202020204" pitchFamily="34" charset="0"/>
              <a:cs typeface="Arial" panose="020B0604020202020204" pitchFamily="34" charset="0"/>
            </a:endParaRPr>
          </a:p>
        </p:txBody>
      </p:sp>
      <p:sp>
        <p:nvSpPr>
          <p:cNvPr id="7" name="Google Shape;103;p18">
            <a:extLst>
              <a:ext uri="{FF2B5EF4-FFF2-40B4-BE49-F238E27FC236}">
                <a16:creationId xmlns:a16="http://schemas.microsoft.com/office/drawing/2014/main" id="{99AD1C46-F5CA-421C-BFB6-D11A0E3D8F3D}"/>
              </a:ext>
            </a:extLst>
          </p:cNvPr>
          <p:cNvSpPr txBox="1">
            <a:spLocks/>
          </p:cNvSpPr>
          <p:nvPr/>
        </p:nvSpPr>
        <p:spPr>
          <a:xfrm>
            <a:off x="165174" y="798363"/>
            <a:ext cx="8532300" cy="1123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2pPr>
            <a:lvl3pPr marR="0" lvl="2"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3pPr>
            <a:lvl4pPr marR="0" lvl="3"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4pPr>
            <a:lvl5pPr marR="0" lvl="4"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5pPr>
            <a:lvl6pPr marR="0" lvl="5"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6pPr>
            <a:lvl7pPr marR="0" lvl="6"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7pPr>
            <a:lvl8pPr marR="0" lvl="7"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8pPr>
            <a:lvl9pPr marR="0" lvl="8"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9pPr>
          </a:lstStyle>
          <a:p>
            <a:pPr marL="0" marR="0" lvl="0" indent="0" algn="ctr" defTabSz="914400" rtl="0" eaLnBrk="1" fontAlgn="auto" latinLnBrk="0" hangingPunct="1">
              <a:lnSpc>
                <a:spcPct val="100000"/>
              </a:lnSpc>
              <a:spcBef>
                <a:spcPts val="0"/>
              </a:spcBef>
              <a:spcAft>
                <a:spcPts val="0"/>
              </a:spcAft>
              <a:buClr>
                <a:srgbClr val="EF6C00"/>
              </a:buClr>
              <a:buSzPts val="3600"/>
              <a:buFont typeface="PT Sans Narrow"/>
              <a:buNone/>
              <a:tabLst/>
              <a:defRPr/>
            </a:pPr>
            <a:r>
              <a:rPr lang="en-US" u="sng" kern="0" dirty="0">
                <a:solidFill>
                  <a:schemeClr val="tx1"/>
                </a:solidFill>
                <a:latin typeface="Arial" panose="020B0604020202020204" pitchFamily="34" charset="0"/>
                <a:cs typeface="Arial" panose="020B0604020202020204" pitchFamily="34" charset="0"/>
              </a:rPr>
              <a:t>Resources</a:t>
            </a:r>
            <a:endParaRPr kumimoji="0" lang="en-US" b="1" i="0" u="sng"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PT Sans Narrow"/>
            </a:endParaRPr>
          </a:p>
        </p:txBody>
      </p:sp>
    </p:spTree>
    <p:extLst>
      <p:ext uri="{BB962C8B-B14F-4D97-AF65-F5344CB8AC3E}">
        <p14:creationId xmlns:p14="http://schemas.microsoft.com/office/powerpoint/2010/main" val="973778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9CCF09-072A-466E-926F-FE7BC14C4E49}"/>
              </a:ext>
            </a:extLst>
          </p:cNvPr>
          <p:cNvPicPr>
            <a:picLocks noChangeAspect="1"/>
          </p:cNvPicPr>
          <p:nvPr/>
        </p:nvPicPr>
        <p:blipFill>
          <a:blip r:embed="rId3"/>
          <a:stretch>
            <a:fillRect/>
          </a:stretch>
        </p:blipFill>
        <p:spPr>
          <a:xfrm>
            <a:off x="353202" y="1862977"/>
            <a:ext cx="8437595" cy="2810500"/>
          </a:xfrm>
          <a:prstGeom prst="rect">
            <a:avLst/>
          </a:prstGeom>
        </p:spPr>
      </p:pic>
    </p:spTree>
    <p:extLst>
      <p:ext uri="{BB962C8B-B14F-4D97-AF65-F5344CB8AC3E}">
        <p14:creationId xmlns:p14="http://schemas.microsoft.com/office/powerpoint/2010/main" val="300427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D38A-0E76-4CD7-92BD-AC5F091F28AD}"/>
              </a:ext>
            </a:extLst>
          </p:cNvPr>
          <p:cNvSpPr>
            <a:spLocks noGrp="1"/>
          </p:cNvSpPr>
          <p:nvPr>
            <p:ph type="ctrTitle"/>
          </p:nvPr>
        </p:nvSpPr>
        <p:spPr>
          <a:xfrm>
            <a:off x="1143000" y="970198"/>
            <a:ext cx="6858000" cy="799991"/>
          </a:xfrm>
        </p:spPr>
        <p:txBody>
          <a:bodyPr>
            <a:normAutofit/>
          </a:bodyPr>
          <a:lstStyle/>
          <a:p>
            <a:r>
              <a:rPr lang="en-US" sz="3600" b="1" u="sng" dirty="0">
                <a:solidFill>
                  <a:prstClr val="black"/>
                </a:solidFill>
                <a:latin typeface="Arial" panose="020B0604020202020204" pitchFamily="34" charset="0"/>
                <a:cs typeface="Arial" panose="020B0604020202020204" pitchFamily="34" charset="0"/>
              </a:rPr>
              <a:t>What is the Census?</a:t>
            </a:r>
            <a:endParaRPr lang="en-US" sz="4800" b="1" u="sng"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26417B2-79AA-4772-8349-3DEECFFE1750}"/>
              </a:ext>
            </a:extLst>
          </p:cNvPr>
          <p:cNvSpPr>
            <a:spLocks noGrp="1"/>
          </p:cNvSpPr>
          <p:nvPr>
            <p:ph type="subTitle" idx="1"/>
          </p:nvPr>
        </p:nvSpPr>
        <p:spPr>
          <a:xfrm>
            <a:off x="529994" y="2602150"/>
            <a:ext cx="8385464" cy="3138055"/>
          </a:xfrm>
        </p:spPr>
        <p:txBody>
          <a:bodyPr>
            <a:noAutofit/>
          </a:bodyPr>
          <a:lstStyle/>
          <a:p>
            <a:pPr marL="228600" lvl="0" indent="-228600" algn="l">
              <a:buFont typeface="Arial" panose="020B0604020202020204" pitchFamily="34" charset="0"/>
              <a:buChar char="•"/>
            </a:pPr>
            <a:r>
              <a:rPr lang="en-US" sz="2800" dirty="0">
                <a:solidFill>
                  <a:prstClr val="black"/>
                </a:solidFill>
              </a:rPr>
              <a:t>The U.S. Census is a national survey that is …</a:t>
            </a:r>
          </a:p>
          <a:p>
            <a:pPr marL="685800" lvl="1" indent="-228600" algn="l">
              <a:buFont typeface="Arial" panose="020B0604020202020204" pitchFamily="34" charset="0"/>
              <a:buChar char="•"/>
            </a:pPr>
            <a:r>
              <a:rPr lang="en-US" sz="2400" dirty="0">
                <a:solidFill>
                  <a:prstClr val="black"/>
                </a:solidFill>
              </a:rPr>
              <a:t>Conducted every ten years</a:t>
            </a:r>
          </a:p>
          <a:p>
            <a:pPr marL="685800" lvl="1" indent="-228600" algn="l">
              <a:buFont typeface="Arial" panose="020B0604020202020204" pitchFamily="34" charset="0"/>
              <a:buChar char="•"/>
            </a:pPr>
            <a:r>
              <a:rPr lang="en-US" sz="2400" dirty="0">
                <a:solidFill>
                  <a:prstClr val="black"/>
                </a:solidFill>
              </a:rPr>
              <a:t>Administered by the U.S. Census Bureau</a:t>
            </a:r>
          </a:p>
          <a:p>
            <a:pPr marL="685800" lvl="1" indent="-228600" algn="l">
              <a:buFont typeface="Arial" panose="020B0604020202020204" pitchFamily="34" charset="0"/>
              <a:buChar char="•"/>
            </a:pPr>
            <a:r>
              <a:rPr lang="en-US" sz="2400" dirty="0">
                <a:solidFill>
                  <a:prstClr val="black"/>
                </a:solidFill>
              </a:rPr>
              <a:t>Constitutionally mandated</a:t>
            </a:r>
          </a:p>
        </p:txBody>
      </p:sp>
    </p:spTree>
    <p:extLst>
      <p:ext uri="{BB962C8B-B14F-4D97-AF65-F5344CB8AC3E}">
        <p14:creationId xmlns:p14="http://schemas.microsoft.com/office/powerpoint/2010/main" val="4232031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D38A-0E76-4CD7-92BD-AC5F091F28AD}"/>
              </a:ext>
            </a:extLst>
          </p:cNvPr>
          <p:cNvSpPr>
            <a:spLocks noGrp="1"/>
          </p:cNvSpPr>
          <p:nvPr>
            <p:ph type="ctrTitle"/>
          </p:nvPr>
        </p:nvSpPr>
        <p:spPr>
          <a:xfrm>
            <a:off x="1143000" y="582055"/>
            <a:ext cx="6858000" cy="799991"/>
          </a:xfrm>
        </p:spPr>
        <p:txBody>
          <a:bodyPr>
            <a:normAutofit/>
          </a:bodyPr>
          <a:lstStyle/>
          <a:p>
            <a:r>
              <a:rPr lang="en-US" sz="3600" b="1" u="sng" dirty="0">
                <a:solidFill>
                  <a:prstClr val="black"/>
                </a:solidFill>
                <a:latin typeface="Arial" panose="020B0604020202020204" pitchFamily="34" charset="0"/>
                <a:cs typeface="Arial" panose="020B0604020202020204" pitchFamily="34" charset="0"/>
              </a:rPr>
              <a:t>Who is counted?</a:t>
            </a:r>
            <a:endParaRPr lang="en-US" sz="4800" b="1" u="sng"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26417B2-79AA-4772-8349-3DEECFFE1750}"/>
              </a:ext>
            </a:extLst>
          </p:cNvPr>
          <p:cNvSpPr>
            <a:spLocks noGrp="1"/>
          </p:cNvSpPr>
          <p:nvPr>
            <p:ph type="subTitle" idx="1"/>
          </p:nvPr>
        </p:nvSpPr>
        <p:spPr>
          <a:xfrm>
            <a:off x="379268" y="1938959"/>
            <a:ext cx="8385464" cy="3138055"/>
          </a:xfrm>
        </p:spPr>
        <p:txBody>
          <a:bodyPr>
            <a:noAutofit/>
          </a:bodyPr>
          <a:lstStyle/>
          <a:p>
            <a:pPr marL="685800" lvl="1" indent="-228600" algn="l">
              <a:buFont typeface="Arial" panose="020B0604020202020204" pitchFamily="34" charset="0"/>
              <a:buChar char="•"/>
            </a:pPr>
            <a:r>
              <a:rPr lang="en-US" sz="2400" dirty="0">
                <a:solidFill>
                  <a:prstClr val="black"/>
                </a:solidFill>
              </a:rPr>
              <a:t>Newborn in the hospital on April 1</a:t>
            </a:r>
          </a:p>
          <a:p>
            <a:pPr marL="685800" lvl="1" indent="-228600" algn="l">
              <a:buFont typeface="Arial" panose="020B0604020202020204" pitchFamily="34" charset="0"/>
              <a:buChar char="•"/>
            </a:pPr>
            <a:r>
              <a:rPr lang="en-US" sz="2400" dirty="0">
                <a:solidFill>
                  <a:prstClr val="black"/>
                </a:solidFill>
              </a:rPr>
              <a:t>Someone living with an unrelated individual</a:t>
            </a:r>
          </a:p>
          <a:p>
            <a:pPr marL="685800" lvl="1" indent="-228600" algn="l">
              <a:buFont typeface="Arial" panose="020B0604020202020204" pitchFamily="34" charset="0"/>
              <a:buChar char="•"/>
            </a:pPr>
            <a:r>
              <a:rPr lang="en-US" sz="2400" dirty="0">
                <a:solidFill>
                  <a:prstClr val="black"/>
                </a:solidFill>
              </a:rPr>
              <a:t>Foster children living with you</a:t>
            </a:r>
          </a:p>
          <a:p>
            <a:pPr marL="685800" lvl="1" indent="-228600" algn="l">
              <a:buFont typeface="Arial" panose="020B0604020202020204" pitchFamily="34" charset="0"/>
              <a:buChar char="•"/>
            </a:pPr>
            <a:r>
              <a:rPr lang="en-US" sz="2400" dirty="0">
                <a:solidFill>
                  <a:prstClr val="black"/>
                </a:solidFill>
              </a:rPr>
              <a:t>A relative without a home and temporarily living with you on April 1</a:t>
            </a:r>
          </a:p>
          <a:p>
            <a:pPr marL="685800" lvl="1" indent="-228600" algn="l">
              <a:buFont typeface="Arial" panose="020B0604020202020204" pitchFamily="34" charset="0"/>
              <a:buChar char="•"/>
            </a:pPr>
            <a:r>
              <a:rPr lang="en-US" sz="2400" dirty="0">
                <a:solidFill>
                  <a:prstClr val="black"/>
                </a:solidFill>
              </a:rPr>
              <a:t>Group Quarters – college dormitories, correctional facilities, nursing homes, group homes, residential treatment facilities, hospice, mental health facilities</a:t>
            </a:r>
          </a:p>
          <a:p>
            <a:pPr marL="685800" lvl="1" indent="-228600" algn="l">
              <a:buFont typeface="Arial" panose="020B0604020202020204" pitchFamily="34" charset="0"/>
              <a:buChar char="•"/>
            </a:pPr>
            <a:r>
              <a:rPr lang="en-US" sz="2400" dirty="0">
                <a:solidFill>
                  <a:prstClr val="black"/>
                </a:solidFill>
              </a:rPr>
              <a:t>The Census is meant to count every living person in the U.S. – citizens, non-citizens, individuals who were formerly incarcerated, newborns and children … </a:t>
            </a:r>
            <a:r>
              <a:rPr lang="en-US" sz="2400" b="1" i="1" dirty="0">
                <a:solidFill>
                  <a:prstClr val="black"/>
                </a:solidFill>
              </a:rPr>
              <a:t>EVERYONE</a:t>
            </a:r>
            <a:r>
              <a:rPr lang="en-US" sz="2400" dirty="0">
                <a:solidFill>
                  <a:prstClr val="black"/>
                </a:solidFill>
              </a:rPr>
              <a:t>!</a:t>
            </a:r>
          </a:p>
        </p:txBody>
      </p:sp>
    </p:spTree>
    <p:extLst>
      <p:ext uri="{BB962C8B-B14F-4D97-AF65-F5344CB8AC3E}">
        <p14:creationId xmlns:p14="http://schemas.microsoft.com/office/powerpoint/2010/main" val="892923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D38A-0E76-4CD7-92BD-AC5F091F28AD}"/>
              </a:ext>
            </a:extLst>
          </p:cNvPr>
          <p:cNvSpPr>
            <a:spLocks noGrp="1"/>
          </p:cNvSpPr>
          <p:nvPr>
            <p:ph type="ctrTitle"/>
          </p:nvPr>
        </p:nvSpPr>
        <p:spPr>
          <a:xfrm>
            <a:off x="743070" y="503503"/>
            <a:ext cx="7880927" cy="799991"/>
          </a:xfrm>
        </p:spPr>
        <p:txBody>
          <a:bodyPr>
            <a:normAutofit/>
          </a:bodyPr>
          <a:lstStyle/>
          <a:p>
            <a:r>
              <a:rPr lang="en-US" sz="3600" b="1" u="sng" dirty="0">
                <a:solidFill>
                  <a:prstClr val="black"/>
                </a:solidFill>
                <a:latin typeface="Arial" panose="020B0604020202020204" pitchFamily="34" charset="0"/>
                <a:cs typeface="Arial" panose="020B0604020202020204" pitchFamily="34" charset="0"/>
              </a:rPr>
              <a:t>Not sure if you included everyone?</a:t>
            </a:r>
            <a:endParaRPr lang="en-US" sz="4800" b="1" u="sng"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94D54E0-A315-484E-A956-6AE2B0ED374D}"/>
              </a:ext>
            </a:extLst>
          </p:cNvPr>
          <p:cNvPicPr>
            <a:picLocks noChangeAspect="1"/>
          </p:cNvPicPr>
          <p:nvPr/>
        </p:nvPicPr>
        <p:blipFill>
          <a:blip r:embed="rId3"/>
          <a:stretch>
            <a:fillRect/>
          </a:stretch>
        </p:blipFill>
        <p:spPr>
          <a:xfrm>
            <a:off x="3117990" y="1586110"/>
            <a:ext cx="2318168" cy="2318168"/>
          </a:xfrm>
          <a:prstGeom prst="rect">
            <a:avLst/>
          </a:prstGeom>
          <a:effectLst>
            <a:softEdge rad="127000"/>
          </a:effectLst>
        </p:spPr>
      </p:pic>
      <p:sp>
        <p:nvSpPr>
          <p:cNvPr id="7" name="Rectangle 6">
            <a:extLst>
              <a:ext uri="{FF2B5EF4-FFF2-40B4-BE49-F238E27FC236}">
                <a16:creationId xmlns:a16="http://schemas.microsoft.com/office/drawing/2014/main" id="{98244994-4F4D-4376-A987-0C09B9A3D7BF}"/>
              </a:ext>
            </a:extLst>
          </p:cNvPr>
          <p:cNvSpPr/>
          <p:nvPr/>
        </p:nvSpPr>
        <p:spPr>
          <a:xfrm>
            <a:off x="90435" y="4011851"/>
            <a:ext cx="8811491" cy="1728807"/>
          </a:xfrm>
          <a:prstGeom prst="rect">
            <a:avLst/>
          </a:prstGeom>
        </p:spPr>
        <p:txBody>
          <a:bodyPr wrap="square">
            <a:spAutoFit/>
          </a:bodyPr>
          <a:lstStyle/>
          <a:p>
            <a:pPr marL="101600" lvl="0" algn="ctr">
              <a:lnSpc>
                <a:spcPct val="115000"/>
              </a:lnSpc>
              <a:buClr>
                <a:srgbClr val="000000"/>
              </a:buClr>
              <a:buSzPts val="2000"/>
            </a:pPr>
            <a:r>
              <a:rPr lang="en-US" sz="2000" b="1" kern="0" dirty="0">
                <a:solidFill>
                  <a:srgbClr val="000000"/>
                </a:solidFill>
                <a:latin typeface="Open Sans"/>
                <a:ea typeface="Open Sans"/>
                <a:cs typeface="Open Sans"/>
                <a:sym typeface="Open Sans"/>
              </a:rPr>
              <a:t>You can complete the questionnaire a second time, the same as before, but this time you will add individuals who were missed.  </a:t>
            </a:r>
          </a:p>
          <a:p>
            <a:pPr marL="571500" lvl="1" algn="ctr">
              <a:lnSpc>
                <a:spcPct val="115000"/>
              </a:lnSpc>
              <a:buClr>
                <a:srgbClr val="000000"/>
              </a:buClr>
              <a:buSzPts val="1800"/>
            </a:pPr>
            <a:r>
              <a:rPr lang="en-US" kern="0" dirty="0">
                <a:solidFill>
                  <a:srgbClr val="000000"/>
                </a:solidFill>
                <a:latin typeface="Open Sans"/>
                <a:ea typeface="Open Sans"/>
                <a:cs typeface="Open Sans"/>
                <a:sym typeface="Open Sans"/>
              </a:rPr>
              <a:t>The Census Bureau will later remove any duplicates.</a:t>
            </a:r>
          </a:p>
          <a:p>
            <a:pPr marL="571500" lvl="1" algn="ctr">
              <a:lnSpc>
                <a:spcPct val="115000"/>
              </a:lnSpc>
              <a:buClr>
                <a:srgbClr val="000000"/>
              </a:buClr>
              <a:buSzPts val="1800"/>
            </a:pPr>
            <a:r>
              <a:rPr lang="en-US" kern="0" dirty="0">
                <a:solidFill>
                  <a:srgbClr val="000000"/>
                </a:solidFill>
                <a:latin typeface="Open Sans"/>
                <a:ea typeface="Open Sans"/>
                <a:cs typeface="Open Sans"/>
                <a:sym typeface="Open Sans"/>
              </a:rPr>
              <a:t>Submit your corrected response online or over the phone using your address or the original code mailed to you by the Census Bureau.</a:t>
            </a:r>
          </a:p>
        </p:txBody>
      </p:sp>
    </p:spTree>
    <p:extLst>
      <p:ext uri="{BB962C8B-B14F-4D97-AF65-F5344CB8AC3E}">
        <p14:creationId xmlns:p14="http://schemas.microsoft.com/office/powerpoint/2010/main" val="3017488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D38A-0E76-4CD7-92BD-AC5F091F28AD}"/>
              </a:ext>
            </a:extLst>
          </p:cNvPr>
          <p:cNvSpPr>
            <a:spLocks noGrp="1"/>
          </p:cNvSpPr>
          <p:nvPr>
            <p:ph type="ctrTitle"/>
          </p:nvPr>
        </p:nvSpPr>
        <p:spPr>
          <a:xfrm>
            <a:off x="1143000" y="582055"/>
            <a:ext cx="6858000" cy="799991"/>
          </a:xfrm>
        </p:spPr>
        <p:txBody>
          <a:bodyPr>
            <a:normAutofit/>
          </a:bodyPr>
          <a:lstStyle/>
          <a:p>
            <a:r>
              <a:rPr lang="en-US" sz="4800" u="sng" dirty="0">
                <a:latin typeface="Arial" panose="020B0604020202020204" pitchFamily="34" charset="0"/>
                <a:cs typeface="Arial" panose="020B0604020202020204" pitchFamily="34" charset="0"/>
              </a:rPr>
              <a:t>What You Need to Know</a:t>
            </a:r>
          </a:p>
        </p:txBody>
      </p:sp>
      <p:sp>
        <p:nvSpPr>
          <p:cNvPr id="3" name="Subtitle 2">
            <a:extLst>
              <a:ext uri="{FF2B5EF4-FFF2-40B4-BE49-F238E27FC236}">
                <a16:creationId xmlns:a16="http://schemas.microsoft.com/office/drawing/2014/main" id="{026417B2-79AA-4772-8349-3DEECFFE1750}"/>
              </a:ext>
            </a:extLst>
          </p:cNvPr>
          <p:cNvSpPr>
            <a:spLocks noGrp="1"/>
          </p:cNvSpPr>
          <p:nvPr>
            <p:ph type="subTitle" idx="1"/>
          </p:nvPr>
        </p:nvSpPr>
        <p:spPr>
          <a:xfrm>
            <a:off x="379268" y="1970504"/>
            <a:ext cx="8385464" cy="3138055"/>
          </a:xfrm>
        </p:spPr>
        <p:txBody>
          <a:bodyPr>
            <a:noAutofit/>
          </a:bodyPr>
          <a:lstStyle/>
          <a:p>
            <a:pPr marL="257175" indent="-257175" algn="just">
              <a:buFont typeface="Arial" panose="020B0604020202020204" pitchFamily="34" charset="0"/>
              <a:buChar char="•"/>
            </a:pPr>
            <a:r>
              <a:rPr lang="en-US" sz="2100" dirty="0">
                <a:latin typeface="Arial" panose="020B0604020202020204" pitchFamily="34" charset="0"/>
                <a:cs typeface="Arial" panose="020B0604020202020204" pitchFamily="34" charset="0"/>
              </a:rPr>
              <a:t>Between March 12-20, households will receive an invitation to respond online to the 2020 Census. Households </a:t>
            </a:r>
            <a:r>
              <a:rPr lang="en-US" sz="2100" b="1" i="1" dirty="0">
                <a:latin typeface="Arial" panose="020B0604020202020204" pitchFamily="34" charset="0"/>
                <a:cs typeface="Arial" panose="020B0604020202020204" pitchFamily="34" charset="0"/>
              </a:rPr>
              <a:t>may</a:t>
            </a:r>
            <a:r>
              <a:rPr lang="en-US" sz="2100" dirty="0">
                <a:latin typeface="Arial" panose="020B0604020202020204" pitchFamily="34" charset="0"/>
                <a:cs typeface="Arial" panose="020B0604020202020204" pitchFamily="34" charset="0"/>
              </a:rPr>
              <a:t> also receive paper questionnaires.</a:t>
            </a:r>
          </a:p>
          <a:p>
            <a:pPr marL="257175" indent="-257175" algn="just">
              <a:buFont typeface="Arial" panose="020B0604020202020204" pitchFamily="34" charset="0"/>
              <a:buChar char="•"/>
            </a:pPr>
            <a:r>
              <a:rPr lang="en-US" sz="2100" dirty="0">
                <a:latin typeface="Arial" panose="020B0604020202020204" pitchFamily="34" charset="0"/>
                <a:cs typeface="Arial" panose="020B0604020202020204" pitchFamily="34" charset="0"/>
              </a:rPr>
              <a:t>Between March 16-24, households will receive a </a:t>
            </a:r>
            <a:r>
              <a:rPr lang="en-US" sz="2100" b="1" i="1" dirty="0">
                <a:latin typeface="Arial" panose="020B0604020202020204" pitchFamily="34" charset="0"/>
                <a:cs typeface="Arial" panose="020B0604020202020204" pitchFamily="34" charset="0"/>
              </a:rPr>
              <a:t>reminder letter</a:t>
            </a:r>
            <a:r>
              <a:rPr lang="en-US" sz="2100" dirty="0">
                <a:latin typeface="Arial" panose="020B0604020202020204" pitchFamily="34" charset="0"/>
                <a:cs typeface="Arial" panose="020B0604020202020204" pitchFamily="34" charset="0"/>
              </a:rPr>
              <a:t>.</a:t>
            </a:r>
          </a:p>
          <a:p>
            <a:pPr marL="257175" indent="-257175" algn="just">
              <a:buFont typeface="Arial" panose="020B0604020202020204" pitchFamily="34" charset="0"/>
              <a:buChar char="•"/>
            </a:pPr>
            <a:r>
              <a:rPr lang="en-US" sz="2100" dirty="0">
                <a:latin typeface="Arial" panose="020B0604020202020204" pitchFamily="34" charset="0"/>
                <a:cs typeface="Arial" panose="020B0604020202020204" pitchFamily="34" charset="0"/>
              </a:rPr>
              <a:t>For households </a:t>
            </a:r>
            <a:r>
              <a:rPr lang="en-US" sz="2100" b="1" i="1" dirty="0">
                <a:latin typeface="Arial" panose="020B0604020202020204" pitchFamily="34" charset="0"/>
                <a:cs typeface="Arial" panose="020B0604020202020204" pitchFamily="34" charset="0"/>
              </a:rPr>
              <a:t>not responding</a:t>
            </a:r>
            <a:r>
              <a:rPr lang="en-US" sz="2100" dirty="0">
                <a:latin typeface="Arial" panose="020B0604020202020204" pitchFamily="34" charset="0"/>
                <a:cs typeface="Arial" panose="020B0604020202020204" pitchFamily="34" charset="0"/>
              </a:rPr>
              <a:t>, a reminder postcard will be sent between March 26 and April 3.</a:t>
            </a:r>
          </a:p>
          <a:p>
            <a:pPr marL="257175" indent="-257175" algn="just">
              <a:buFont typeface="Arial" panose="020B0604020202020204" pitchFamily="34" charset="0"/>
              <a:buChar char="•"/>
            </a:pPr>
            <a:r>
              <a:rPr lang="en-US" sz="2100" dirty="0">
                <a:latin typeface="Arial" panose="020B0604020202020204" pitchFamily="34" charset="0"/>
                <a:cs typeface="Arial" panose="020B0604020202020204" pitchFamily="34" charset="0"/>
              </a:rPr>
              <a:t>Another reminder letter and </a:t>
            </a:r>
            <a:r>
              <a:rPr lang="en-US" sz="2100" b="1" i="1" dirty="0">
                <a:latin typeface="Arial" panose="020B0604020202020204" pitchFamily="34" charset="0"/>
                <a:cs typeface="Arial" panose="020B0604020202020204" pitchFamily="34" charset="0"/>
              </a:rPr>
              <a:t>paper questionnaire </a:t>
            </a:r>
            <a:r>
              <a:rPr lang="en-US" sz="2100" dirty="0">
                <a:latin typeface="Arial" panose="020B0604020202020204" pitchFamily="34" charset="0"/>
                <a:cs typeface="Arial" panose="020B0604020202020204" pitchFamily="34" charset="0"/>
              </a:rPr>
              <a:t>will be sent between April 8-16.</a:t>
            </a:r>
          </a:p>
          <a:p>
            <a:pPr marL="257175" indent="-257175" algn="just">
              <a:buFont typeface="Arial" panose="020B0604020202020204" pitchFamily="34" charset="0"/>
              <a:buChar char="•"/>
            </a:pPr>
            <a:r>
              <a:rPr lang="en-US" sz="2100" dirty="0">
                <a:latin typeface="Arial" panose="020B0604020202020204" pitchFamily="34" charset="0"/>
                <a:cs typeface="Arial" panose="020B0604020202020204" pitchFamily="34" charset="0"/>
              </a:rPr>
              <a:t>Between April 20-27, </a:t>
            </a:r>
            <a:r>
              <a:rPr lang="en-US" sz="2100" b="1" i="1" dirty="0">
                <a:latin typeface="Arial" panose="020B0604020202020204" pitchFamily="34" charset="0"/>
                <a:cs typeface="Arial" panose="020B0604020202020204" pitchFamily="34" charset="0"/>
              </a:rPr>
              <a:t>final reminder postcards </a:t>
            </a:r>
            <a:r>
              <a:rPr lang="en-US" sz="2100" dirty="0">
                <a:latin typeface="Arial" panose="020B0604020202020204" pitchFamily="34" charset="0"/>
                <a:cs typeface="Arial" panose="020B0604020202020204" pitchFamily="34" charset="0"/>
              </a:rPr>
              <a:t>will be mailed before in-person follow up begins.</a:t>
            </a:r>
          </a:p>
        </p:txBody>
      </p:sp>
    </p:spTree>
    <p:extLst>
      <p:ext uri="{BB962C8B-B14F-4D97-AF65-F5344CB8AC3E}">
        <p14:creationId xmlns:p14="http://schemas.microsoft.com/office/powerpoint/2010/main" val="2983763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CD0053-70EC-4562-8394-0C58C8628044}"/>
              </a:ext>
            </a:extLst>
          </p:cNvPr>
          <p:cNvPicPr>
            <a:picLocks noChangeAspect="1"/>
          </p:cNvPicPr>
          <p:nvPr/>
        </p:nvPicPr>
        <p:blipFill>
          <a:blip r:embed="rId3"/>
          <a:stretch>
            <a:fillRect/>
          </a:stretch>
        </p:blipFill>
        <p:spPr>
          <a:xfrm>
            <a:off x="3187825" y="1800001"/>
            <a:ext cx="2280102" cy="4041998"/>
          </a:xfrm>
          <a:prstGeom prst="rect">
            <a:avLst/>
          </a:prstGeom>
        </p:spPr>
      </p:pic>
      <p:pic>
        <p:nvPicPr>
          <p:cNvPr id="9" name="Picture 8">
            <a:extLst>
              <a:ext uri="{FF2B5EF4-FFF2-40B4-BE49-F238E27FC236}">
                <a16:creationId xmlns:a16="http://schemas.microsoft.com/office/drawing/2014/main" id="{D851C14D-75FE-42A5-81EC-0885EBC68798}"/>
              </a:ext>
            </a:extLst>
          </p:cNvPr>
          <p:cNvPicPr>
            <a:picLocks noChangeAspect="1"/>
          </p:cNvPicPr>
          <p:nvPr/>
        </p:nvPicPr>
        <p:blipFill>
          <a:blip r:embed="rId4"/>
          <a:stretch>
            <a:fillRect/>
          </a:stretch>
        </p:blipFill>
        <p:spPr>
          <a:xfrm>
            <a:off x="5783350" y="2333927"/>
            <a:ext cx="2843414" cy="2974145"/>
          </a:xfrm>
          <a:prstGeom prst="rect">
            <a:avLst/>
          </a:prstGeom>
        </p:spPr>
      </p:pic>
      <p:pic>
        <p:nvPicPr>
          <p:cNvPr id="10" name="Picture 9">
            <a:extLst>
              <a:ext uri="{FF2B5EF4-FFF2-40B4-BE49-F238E27FC236}">
                <a16:creationId xmlns:a16="http://schemas.microsoft.com/office/drawing/2014/main" id="{54B34050-4FDC-4C40-B7D9-004BCD3BD855}"/>
              </a:ext>
            </a:extLst>
          </p:cNvPr>
          <p:cNvPicPr>
            <a:picLocks noChangeAspect="1"/>
          </p:cNvPicPr>
          <p:nvPr/>
        </p:nvPicPr>
        <p:blipFill>
          <a:blip r:embed="rId5"/>
          <a:stretch>
            <a:fillRect/>
          </a:stretch>
        </p:blipFill>
        <p:spPr>
          <a:xfrm>
            <a:off x="297572" y="2762366"/>
            <a:ext cx="2785683" cy="2264435"/>
          </a:xfrm>
          <a:prstGeom prst="rect">
            <a:avLst/>
          </a:prstGeom>
        </p:spPr>
      </p:pic>
      <p:sp>
        <p:nvSpPr>
          <p:cNvPr id="12" name="Google Shape;128;p21">
            <a:extLst>
              <a:ext uri="{FF2B5EF4-FFF2-40B4-BE49-F238E27FC236}">
                <a16:creationId xmlns:a16="http://schemas.microsoft.com/office/drawing/2014/main" id="{BF6E3AB7-6334-4BB4-BAD8-C21B72BCA31B}"/>
              </a:ext>
            </a:extLst>
          </p:cNvPr>
          <p:cNvSpPr txBox="1">
            <a:spLocks/>
          </p:cNvSpPr>
          <p:nvPr/>
        </p:nvSpPr>
        <p:spPr>
          <a:xfrm>
            <a:off x="351693" y="450900"/>
            <a:ext cx="8430566" cy="707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2pPr>
            <a:lvl3pPr marR="0" lvl="2"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3pPr>
            <a:lvl4pPr marR="0" lvl="3"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4pPr>
            <a:lvl5pPr marR="0" lvl="4"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5pPr>
            <a:lvl6pPr marR="0" lvl="5"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6pPr>
            <a:lvl7pPr marR="0" lvl="6"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7pPr>
            <a:lvl8pPr marR="0" lvl="7"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8pPr>
            <a:lvl9pPr marR="0" lvl="8"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9pPr>
          </a:lstStyle>
          <a:p>
            <a:pPr marL="0" marR="0" lvl="0" indent="0" algn="l" defTabSz="914400" rtl="0" eaLnBrk="1" fontAlgn="auto" latinLnBrk="0" hangingPunct="1">
              <a:lnSpc>
                <a:spcPct val="100000"/>
              </a:lnSpc>
              <a:spcBef>
                <a:spcPts val="0"/>
              </a:spcBef>
              <a:spcAft>
                <a:spcPts val="0"/>
              </a:spcAft>
              <a:buClr>
                <a:srgbClr val="EF6C00"/>
              </a:buClr>
              <a:buSzPts val="3600"/>
              <a:buFont typeface="PT Sans Narrow"/>
              <a:buNone/>
              <a:tabLst/>
              <a:defRPr/>
            </a:pPr>
            <a:r>
              <a:rPr kumimoji="0" lang="en-US" sz="4800" b="1" i="0" u="sng" strike="noStrike" kern="0" cap="none" spc="0" normalizeH="0" baseline="0" noProof="0" dirty="0">
                <a:ln>
                  <a:noFill/>
                </a:ln>
                <a:solidFill>
                  <a:srgbClr val="031838"/>
                </a:solidFill>
                <a:effectLst/>
                <a:uLnTx/>
                <a:uFillTx/>
                <a:latin typeface="Arial" panose="020B0604020202020204" pitchFamily="34" charset="0"/>
                <a:cs typeface="Arial" panose="020B0604020202020204" pitchFamily="34" charset="0"/>
                <a:sym typeface="PT Sans Narrow"/>
              </a:rPr>
              <a:t>2020 Census Initial Contact</a:t>
            </a:r>
          </a:p>
        </p:txBody>
      </p:sp>
    </p:spTree>
    <p:extLst>
      <p:ext uri="{BB962C8B-B14F-4D97-AF65-F5344CB8AC3E}">
        <p14:creationId xmlns:p14="http://schemas.microsoft.com/office/powerpoint/2010/main" val="1386588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D38A-0E76-4CD7-92BD-AC5F091F28AD}"/>
              </a:ext>
            </a:extLst>
          </p:cNvPr>
          <p:cNvSpPr>
            <a:spLocks noGrp="1"/>
          </p:cNvSpPr>
          <p:nvPr>
            <p:ph type="ctrTitle"/>
          </p:nvPr>
        </p:nvSpPr>
        <p:spPr>
          <a:xfrm>
            <a:off x="1143000" y="582055"/>
            <a:ext cx="6858000" cy="799991"/>
          </a:xfrm>
        </p:spPr>
        <p:txBody>
          <a:bodyPr>
            <a:normAutofit/>
          </a:bodyPr>
          <a:lstStyle/>
          <a:p>
            <a:r>
              <a:rPr lang="en-US" sz="4800" u="sng" dirty="0">
                <a:latin typeface="Arial" panose="020B0604020202020204" pitchFamily="34" charset="0"/>
                <a:cs typeface="Arial" panose="020B0604020202020204" pitchFamily="34" charset="0"/>
              </a:rPr>
              <a:t>What You Need to Know</a:t>
            </a:r>
          </a:p>
        </p:txBody>
      </p:sp>
      <p:sp>
        <p:nvSpPr>
          <p:cNvPr id="3" name="Subtitle 2">
            <a:extLst>
              <a:ext uri="{FF2B5EF4-FFF2-40B4-BE49-F238E27FC236}">
                <a16:creationId xmlns:a16="http://schemas.microsoft.com/office/drawing/2014/main" id="{026417B2-79AA-4772-8349-3DEECFFE1750}"/>
              </a:ext>
            </a:extLst>
          </p:cNvPr>
          <p:cNvSpPr>
            <a:spLocks noGrp="1"/>
          </p:cNvSpPr>
          <p:nvPr>
            <p:ph type="subTitle" idx="1"/>
          </p:nvPr>
        </p:nvSpPr>
        <p:spPr>
          <a:xfrm>
            <a:off x="379268" y="1859972"/>
            <a:ext cx="8385464" cy="3138055"/>
          </a:xfrm>
        </p:spPr>
        <p:txBody>
          <a:bodyPr>
            <a:noAutofit/>
          </a:bodyPr>
          <a:lstStyle/>
          <a:p>
            <a:pPr marL="257175" indent="-257175" algn="just">
              <a:buFont typeface="Arial" panose="020B0604020202020204" pitchFamily="34" charset="0"/>
              <a:buChar char="•"/>
            </a:pPr>
            <a:r>
              <a:rPr lang="en-US" dirty="0">
                <a:latin typeface="Arial" panose="020B0604020202020204" pitchFamily="34" charset="0"/>
                <a:cs typeface="Arial" panose="020B0604020202020204" pitchFamily="34" charset="0"/>
              </a:rPr>
              <a:t>Questions include name, age, gender, race/ethnicity and relationship to head of household of each person living in the home in addition to owner/renter questions</a:t>
            </a:r>
          </a:p>
          <a:p>
            <a:pPr marL="257175" indent="-257175" algn="just">
              <a:buFont typeface="Arial" panose="020B0604020202020204" pitchFamily="34" charset="0"/>
              <a:buChar char="•"/>
            </a:pPr>
            <a:r>
              <a:rPr lang="en-US" dirty="0">
                <a:latin typeface="Arial" panose="020B0604020202020204" pitchFamily="34" charset="0"/>
                <a:cs typeface="Arial" panose="020B0604020202020204" pitchFamily="34" charset="0"/>
              </a:rPr>
              <a:t>Census will </a:t>
            </a:r>
            <a:r>
              <a:rPr lang="en-US" b="1" dirty="0">
                <a:latin typeface="Arial" panose="020B0604020202020204" pitchFamily="34" charset="0"/>
                <a:cs typeface="Arial" panose="020B0604020202020204" pitchFamily="34" charset="0"/>
              </a:rPr>
              <a:t>NEVER</a:t>
            </a:r>
            <a:r>
              <a:rPr lang="en-US" dirty="0">
                <a:latin typeface="Arial" panose="020B0604020202020204" pitchFamily="34" charset="0"/>
                <a:cs typeface="Arial" panose="020B0604020202020204" pitchFamily="34" charset="0"/>
              </a:rPr>
              <a:t> ask for financial information, Social Security numbers, credit card or banking information or donations</a:t>
            </a:r>
          </a:p>
          <a:p>
            <a:pPr marL="257175" indent="-257175" algn="just">
              <a:buFont typeface="Arial" panose="020B0604020202020204" pitchFamily="34" charset="0"/>
              <a:buChar char="•"/>
            </a:pPr>
            <a:r>
              <a:rPr lang="en-US" dirty="0">
                <a:latin typeface="Arial" panose="020B0604020202020204" pitchFamily="34" charset="0"/>
                <a:cs typeface="Arial" panose="020B0604020202020204" pitchFamily="34" charset="0"/>
              </a:rPr>
              <a:t>Federal law protects the confidentiality of all personal information.</a:t>
            </a:r>
          </a:p>
          <a:p>
            <a:pPr marL="257175" indent="-257175" algn="just">
              <a:buFont typeface="Arial" panose="020B0604020202020204" pitchFamily="34" charset="0"/>
              <a:buChar char="•"/>
            </a:pPr>
            <a:r>
              <a:rPr lang="en-US" dirty="0">
                <a:latin typeface="Arial" panose="020B0604020202020204" pitchFamily="34" charset="0"/>
                <a:cs typeface="Arial" panose="020B0604020202020204" pitchFamily="34" charset="0"/>
              </a:rPr>
              <a:t>Don’t confuse Census 2020 with the </a:t>
            </a:r>
            <a:r>
              <a:rPr lang="en-US" i="1" dirty="0">
                <a:latin typeface="Arial" panose="020B0604020202020204" pitchFamily="34" charset="0"/>
                <a:cs typeface="Arial" panose="020B0604020202020204" pitchFamily="34" charset="0"/>
              </a:rPr>
              <a:t>American Community Survey.</a:t>
            </a:r>
            <a:endParaRPr lang="en-US" dirty="0">
              <a:latin typeface="Arial" panose="020B0604020202020204" pitchFamily="34" charset="0"/>
              <a:cs typeface="Arial" panose="020B0604020202020204" pitchFamily="34" charset="0"/>
            </a:endParaRPr>
          </a:p>
          <a:p>
            <a:pPr marL="257175" indent="-257175" algn="just">
              <a:buFont typeface="Arial" panose="020B0604020202020204" pitchFamily="34" charset="0"/>
              <a:buChar char="•"/>
            </a:pPr>
            <a:r>
              <a:rPr lang="en-US" dirty="0">
                <a:latin typeface="Arial" panose="020B0604020202020204" pitchFamily="34" charset="0"/>
                <a:cs typeface="Arial" panose="020B0604020202020204" pitchFamily="34" charset="0"/>
              </a:rPr>
              <a:t>It’s not just about a head count!</a:t>
            </a:r>
          </a:p>
        </p:txBody>
      </p:sp>
    </p:spTree>
    <p:extLst>
      <p:ext uri="{BB962C8B-B14F-4D97-AF65-F5344CB8AC3E}">
        <p14:creationId xmlns:p14="http://schemas.microsoft.com/office/powerpoint/2010/main" val="1824862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D653299-3265-4FAE-9623-D19B9B5DA88E}"/>
              </a:ext>
            </a:extLst>
          </p:cNvPr>
          <p:cNvSpPr txBox="1">
            <a:spLocks/>
          </p:cNvSpPr>
          <p:nvPr/>
        </p:nvSpPr>
        <p:spPr>
          <a:xfrm>
            <a:off x="628650" y="365126"/>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u="sng">
                <a:latin typeface="Arial" panose="020B0604020202020204" pitchFamily="34" charset="0"/>
                <a:cs typeface="Arial" panose="020B0604020202020204" pitchFamily="34" charset="0"/>
              </a:rPr>
              <a:t>Language Support</a:t>
            </a:r>
            <a:endParaRPr lang="en-US" sz="4800" u="sng" dirty="0">
              <a:latin typeface="Arial" panose="020B0604020202020204" pitchFamily="34" charset="0"/>
              <a:cs typeface="Arial" panose="020B0604020202020204" pitchFamily="34" charset="0"/>
            </a:endParaRPr>
          </a:p>
        </p:txBody>
      </p:sp>
      <p:sp>
        <p:nvSpPr>
          <p:cNvPr id="9" name="Subtitle 2">
            <a:extLst>
              <a:ext uri="{FF2B5EF4-FFF2-40B4-BE49-F238E27FC236}">
                <a16:creationId xmlns:a16="http://schemas.microsoft.com/office/drawing/2014/main" id="{31C2AAE6-A853-4BDC-A1F1-560AE0321BB3}"/>
              </a:ext>
            </a:extLst>
          </p:cNvPr>
          <p:cNvSpPr txBox="1">
            <a:spLocks/>
          </p:cNvSpPr>
          <p:nvPr/>
        </p:nvSpPr>
        <p:spPr>
          <a:xfrm>
            <a:off x="1517998" y="1861226"/>
            <a:ext cx="3054002" cy="19612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714375" lvl="1" indent="-257175" algn="just">
              <a:buFont typeface="Arial" panose="020B0604020202020204" pitchFamily="34" charset="0"/>
              <a:buChar char="•"/>
            </a:pPr>
            <a:r>
              <a:rPr lang="en-US" sz="2400" dirty="0">
                <a:latin typeface="Arial" panose="020B0604020202020204" pitchFamily="34" charset="0"/>
                <a:cs typeface="Arial" panose="020B0604020202020204" pitchFamily="34" charset="0"/>
              </a:rPr>
              <a:t>Spanish</a:t>
            </a:r>
          </a:p>
          <a:p>
            <a:pPr marL="714375" lvl="1" indent="-257175" algn="just">
              <a:buFont typeface="Arial" panose="020B0604020202020204" pitchFamily="34" charset="0"/>
              <a:buChar char="•"/>
            </a:pPr>
            <a:r>
              <a:rPr lang="en-US" sz="2400" dirty="0">
                <a:latin typeface="Arial" panose="020B0604020202020204" pitchFamily="34" charset="0"/>
                <a:cs typeface="Arial" panose="020B0604020202020204" pitchFamily="34" charset="0"/>
              </a:rPr>
              <a:t>Chinese</a:t>
            </a:r>
          </a:p>
          <a:p>
            <a:pPr marL="714375" lvl="1" indent="-257175" algn="just">
              <a:buFont typeface="Arial" panose="020B0604020202020204" pitchFamily="34" charset="0"/>
              <a:buChar char="•"/>
            </a:pPr>
            <a:r>
              <a:rPr lang="en-US" sz="2400" dirty="0">
                <a:latin typeface="Arial" panose="020B0604020202020204" pitchFamily="34" charset="0"/>
                <a:cs typeface="Arial" panose="020B0604020202020204" pitchFamily="34" charset="0"/>
              </a:rPr>
              <a:t>Vietnamese</a:t>
            </a:r>
          </a:p>
          <a:p>
            <a:pPr marL="714375" lvl="1" indent="-257175" algn="just">
              <a:buFont typeface="Arial" panose="020B0604020202020204" pitchFamily="34" charset="0"/>
              <a:buChar char="•"/>
            </a:pPr>
            <a:r>
              <a:rPr lang="en-US" sz="2400" dirty="0">
                <a:latin typeface="Arial" panose="020B0604020202020204" pitchFamily="34" charset="0"/>
                <a:cs typeface="Arial" panose="020B0604020202020204" pitchFamily="34" charset="0"/>
              </a:rPr>
              <a:t>Korean</a:t>
            </a:r>
          </a:p>
          <a:p>
            <a:pPr marL="714375" lvl="1" indent="-257175" algn="just">
              <a:buFont typeface="Arial" panose="020B0604020202020204" pitchFamily="34" charset="0"/>
              <a:buChar char="•"/>
            </a:pPr>
            <a:r>
              <a:rPr lang="en-US" sz="2400" dirty="0">
                <a:latin typeface="Arial" panose="020B0604020202020204" pitchFamily="34" charset="0"/>
                <a:cs typeface="Arial" panose="020B0604020202020204" pitchFamily="34" charset="0"/>
              </a:rPr>
              <a:t>Russian</a:t>
            </a:r>
          </a:p>
          <a:p>
            <a:pPr marL="714375" lvl="1" indent="-257175" algn="just">
              <a:buFont typeface="Arial" panose="020B0604020202020204" pitchFamily="34" charset="0"/>
              <a:buChar char="•"/>
            </a:pPr>
            <a:r>
              <a:rPr lang="en-US" sz="2400" dirty="0">
                <a:latin typeface="Arial" panose="020B0604020202020204" pitchFamily="34" charset="0"/>
                <a:cs typeface="Arial" panose="020B0604020202020204" pitchFamily="34" charset="0"/>
              </a:rPr>
              <a:t>Arabic</a:t>
            </a:r>
          </a:p>
          <a:p>
            <a:pPr marL="257175" indent="-257175" algn="just">
              <a:buFont typeface="Arial" panose="020B0604020202020204" pitchFamily="34" charset="0"/>
              <a:buChar char="•"/>
            </a:pPr>
            <a:endParaRPr lang="en-US" sz="21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82E709C-819F-451F-93EA-5038F58F9A7A}"/>
              </a:ext>
            </a:extLst>
          </p:cNvPr>
          <p:cNvSpPr/>
          <p:nvPr/>
        </p:nvSpPr>
        <p:spPr>
          <a:xfrm>
            <a:off x="0" y="4382548"/>
            <a:ext cx="8944263" cy="646331"/>
          </a:xfrm>
          <a:prstGeom prst="rect">
            <a:avLst/>
          </a:prstGeom>
        </p:spPr>
        <p:txBody>
          <a:bodyPr wrap="square">
            <a:spAutoFit/>
          </a:bodyPr>
          <a:lstStyle/>
          <a:p>
            <a:pPr algn="ctr"/>
            <a:r>
              <a:rPr lang="en-US" dirty="0"/>
              <a:t>Hard copy form is available in </a:t>
            </a:r>
            <a:r>
              <a:rPr lang="en-US" b="1" i="1" dirty="0"/>
              <a:t>English</a:t>
            </a:r>
            <a:r>
              <a:rPr lang="en-US" dirty="0"/>
              <a:t> and </a:t>
            </a:r>
            <a:r>
              <a:rPr lang="en-US" b="1" i="1" dirty="0"/>
              <a:t>Spanish</a:t>
            </a:r>
          </a:p>
          <a:p>
            <a:pPr algn="ctr"/>
            <a:r>
              <a:rPr lang="en-US" dirty="0"/>
              <a:t>Additional assistance through the Bureau’s language guides for 59 different languages.</a:t>
            </a:r>
          </a:p>
        </p:txBody>
      </p:sp>
      <p:sp>
        <p:nvSpPr>
          <p:cNvPr id="6" name="Subtitle 2">
            <a:extLst>
              <a:ext uri="{FF2B5EF4-FFF2-40B4-BE49-F238E27FC236}">
                <a16:creationId xmlns:a16="http://schemas.microsoft.com/office/drawing/2014/main" id="{CAB2FDE4-6F6E-46E2-8A1F-BDF211CB7C20}"/>
              </a:ext>
            </a:extLst>
          </p:cNvPr>
          <p:cNvSpPr txBox="1">
            <a:spLocks/>
          </p:cNvSpPr>
          <p:nvPr/>
        </p:nvSpPr>
        <p:spPr>
          <a:xfrm>
            <a:off x="4514850" y="1839349"/>
            <a:ext cx="3886200" cy="19612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714375" lvl="1" indent="-257175" algn="just">
              <a:buFont typeface="Arial" panose="020B0604020202020204" pitchFamily="34" charset="0"/>
              <a:buChar char="•"/>
            </a:pPr>
            <a:r>
              <a:rPr lang="en-US" sz="2400" dirty="0">
                <a:latin typeface="Arial" panose="020B0604020202020204" pitchFamily="34" charset="0"/>
                <a:cs typeface="Arial" panose="020B0604020202020204" pitchFamily="34" charset="0"/>
              </a:rPr>
              <a:t>Tagalog</a:t>
            </a:r>
          </a:p>
          <a:p>
            <a:pPr marL="714375" lvl="1" indent="-257175" algn="just">
              <a:buFont typeface="Arial" panose="020B0604020202020204" pitchFamily="34" charset="0"/>
              <a:buChar char="•"/>
            </a:pPr>
            <a:r>
              <a:rPr lang="en-US" sz="2400" dirty="0">
                <a:latin typeface="Arial" panose="020B0604020202020204" pitchFamily="34" charset="0"/>
                <a:cs typeface="Arial" panose="020B0604020202020204" pitchFamily="34" charset="0"/>
              </a:rPr>
              <a:t>Polish</a:t>
            </a:r>
          </a:p>
          <a:p>
            <a:pPr marL="714375" lvl="1" indent="-257175" algn="just">
              <a:buFont typeface="Arial" panose="020B0604020202020204" pitchFamily="34" charset="0"/>
              <a:buChar char="•"/>
            </a:pPr>
            <a:r>
              <a:rPr lang="en-US" sz="2400" dirty="0">
                <a:latin typeface="Arial" panose="020B0604020202020204" pitchFamily="34" charset="0"/>
                <a:cs typeface="Arial" panose="020B0604020202020204" pitchFamily="34" charset="0"/>
              </a:rPr>
              <a:t>French</a:t>
            </a:r>
          </a:p>
          <a:p>
            <a:pPr marL="714375" lvl="1" indent="-257175" algn="just">
              <a:buFont typeface="Arial" panose="020B0604020202020204" pitchFamily="34" charset="0"/>
              <a:buChar char="•"/>
            </a:pPr>
            <a:r>
              <a:rPr lang="en-US" sz="2400" dirty="0">
                <a:latin typeface="Arial" panose="020B0604020202020204" pitchFamily="34" charset="0"/>
                <a:cs typeface="Arial" panose="020B0604020202020204" pitchFamily="34" charset="0"/>
              </a:rPr>
              <a:t>Haitian Creole</a:t>
            </a:r>
          </a:p>
          <a:p>
            <a:pPr marL="714375" lvl="1" indent="-257175" algn="just">
              <a:buFont typeface="Arial" panose="020B0604020202020204" pitchFamily="34" charset="0"/>
              <a:buChar char="•"/>
            </a:pPr>
            <a:r>
              <a:rPr lang="en-US" sz="2400" dirty="0">
                <a:latin typeface="Arial" panose="020B0604020202020204" pitchFamily="34" charset="0"/>
                <a:cs typeface="Arial" panose="020B0604020202020204" pitchFamily="34" charset="0"/>
              </a:rPr>
              <a:t>Portuguese</a:t>
            </a:r>
          </a:p>
          <a:p>
            <a:pPr marL="714375" lvl="1" indent="-257175" algn="just">
              <a:buFont typeface="Arial" panose="020B0604020202020204" pitchFamily="34" charset="0"/>
              <a:buChar char="•"/>
            </a:pPr>
            <a:r>
              <a:rPr lang="en-US" sz="2400" dirty="0">
                <a:latin typeface="Arial" panose="020B0604020202020204" pitchFamily="34" charset="0"/>
                <a:cs typeface="Arial" panose="020B0604020202020204" pitchFamily="34" charset="0"/>
              </a:rPr>
              <a:t>Japanese</a:t>
            </a:r>
          </a:p>
          <a:p>
            <a:pPr marL="257175" indent="-257175" algn="just">
              <a:buFont typeface="Arial" panose="020B0604020202020204" pitchFamily="34" charset="0"/>
              <a:buChar char="•"/>
            </a:pPr>
            <a:endParaRPr lang="en-US" sz="2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145069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261</TotalTime>
  <Words>1947</Words>
  <Application>Microsoft Office PowerPoint</Application>
  <PresentationFormat>On-screen Show (4:3)</PresentationFormat>
  <Paragraphs>168</Paragraphs>
  <Slides>22</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12 pt Helvetica* 55 Roman   054</vt:lpstr>
      <vt:lpstr>Arial</vt:lpstr>
      <vt:lpstr>Calibri</vt:lpstr>
      <vt:lpstr>Calibri Light</vt:lpstr>
      <vt:lpstr>Courier New</vt:lpstr>
      <vt:lpstr>Open Sans</vt:lpstr>
      <vt:lpstr>PT Sans Narrow</vt:lpstr>
      <vt:lpstr>Symbol</vt:lpstr>
      <vt:lpstr>Times New Roman</vt:lpstr>
      <vt:lpstr>Office Theme</vt:lpstr>
      <vt:lpstr>PowerPoint Presentation</vt:lpstr>
      <vt:lpstr>PowerPoint Presentation</vt:lpstr>
      <vt:lpstr>What is the Census?</vt:lpstr>
      <vt:lpstr>Who is counted?</vt:lpstr>
      <vt:lpstr>Not sure if you included everyone?</vt:lpstr>
      <vt:lpstr>What You Need to Know</vt:lpstr>
      <vt:lpstr>PowerPoint Presentation</vt:lpstr>
      <vt:lpstr>What You Need to Know</vt:lpstr>
      <vt:lpstr>PowerPoint Presentation</vt:lpstr>
      <vt:lpstr>PowerPoint Presentation</vt:lpstr>
      <vt:lpstr>Reassure the Community</vt:lpstr>
      <vt:lpstr>What are Group Quarters?</vt:lpstr>
      <vt:lpstr>What are Hard-to-Count Groups?</vt:lpstr>
      <vt:lpstr>PowerPoint Presentation</vt:lpstr>
      <vt:lpstr>Did you know that Census counts are used to decide where to spend federal funding for New Jersey’s hospitals, post-acute providers, community agencies, schools and infrastructure? </vt:lpstr>
      <vt:lpstr>PowerPoint Presentation</vt:lpstr>
      <vt:lpstr>PowerPoint Presentation</vt:lpstr>
      <vt:lpstr>Did you know that Census counts help determine New Jersey’s number of seats in the House of Representatives, its number of votes in the electoral college, and our voting district boundaries?  It’s more than just a head count!</vt:lpstr>
      <vt:lpstr>COUNT ME IN!</vt:lpstr>
      <vt:lpstr>PowerPoint Presentation</vt:lpstr>
      <vt:lpstr>ACNJ Census Page (contains toolkit): www.census2020nj.org  Interactive maps: CUNY Hard-to-Count Maps: www.censushardtocountmaps2020.us Census ROAM: www.census.gov/roam  Apply for Census jobs: https://2020census.gov/en/jobs.html Census Bureau Outreach Resources: https://2020census.gov/en/partners/outreach-materials.html Statistics in Schools: https://www.census.gov/schools/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Mary Ditri</cp:lastModifiedBy>
  <cp:revision>33</cp:revision>
  <dcterms:created xsi:type="dcterms:W3CDTF">2018-12-14T16:58:41Z</dcterms:created>
  <dcterms:modified xsi:type="dcterms:W3CDTF">2020-03-04T23:26:56Z</dcterms:modified>
</cp:coreProperties>
</file>