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5"/>
  </p:notesMasterIdLst>
  <p:handoutMasterIdLst>
    <p:handoutMasterId r:id="rId36"/>
  </p:handoutMasterIdLst>
  <p:sldIdLst>
    <p:sldId id="256" r:id="rId6"/>
    <p:sldId id="344" r:id="rId7"/>
    <p:sldId id="462" r:id="rId8"/>
    <p:sldId id="437" r:id="rId9"/>
    <p:sldId id="444" r:id="rId10"/>
    <p:sldId id="441" r:id="rId11"/>
    <p:sldId id="442" r:id="rId12"/>
    <p:sldId id="438" r:id="rId13"/>
    <p:sldId id="434" r:id="rId14"/>
    <p:sldId id="445" r:id="rId15"/>
    <p:sldId id="446" r:id="rId16"/>
    <p:sldId id="447" r:id="rId17"/>
    <p:sldId id="448" r:id="rId18"/>
    <p:sldId id="450" r:id="rId19"/>
    <p:sldId id="452" r:id="rId20"/>
    <p:sldId id="451" r:id="rId21"/>
    <p:sldId id="449" r:id="rId22"/>
    <p:sldId id="432" r:id="rId23"/>
    <p:sldId id="439" r:id="rId24"/>
    <p:sldId id="433" r:id="rId25"/>
    <p:sldId id="454" r:id="rId26"/>
    <p:sldId id="440" r:id="rId27"/>
    <p:sldId id="457" r:id="rId28"/>
    <p:sldId id="456" r:id="rId29"/>
    <p:sldId id="458" r:id="rId30"/>
    <p:sldId id="436" r:id="rId31"/>
    <p:sldId id="460" r:id="rId32"/>
    <p:sldId id="459" r:id="rId33"/>
    <p:sldId id="461" r:id="rId34"/>
  </p:sldIdLst>
  <p:sldSz cx="9144000" cy="6858000" type="screen4x3"/>
  <p:notesSz cx="7077075" cy="9369425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4C"/>
    <a:srgbClr val="9BBB59"/>
    <a:srgbClr val="0056B3"/>
    <a:srgbClr val="043A63"/>
    <a:srgbClr val="333333"/>
    <a:srgbClr val="9ED800"/>
    <a:srgbClr val="5F5F5F"/>
    <a:srgbClr val="9F875D"/>
    <a:srgbClr val="4D4D4D"/>
    <a:srgbClr val="A9D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8" autoAdjust="0"/>
    <p:restoredTop sz="95954" autoAdjust="0"/>
  </p:normalViewPr>
  <p:slideViewPr>
    <p:cSldViewPr>
      <p:cViewPr varScale="1">
        <p:scale>
          <a:sx n="102" d="100"/>
          <a:sy n="102" d="100"/>
        </p:scale>
        <p:origin x="3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67040" cy="467851"/>
          </a:xfrm>
          <a:prstGeom prst="rect">
            <a:avLst/>
          </a:prstGeom>
        </p:spPr>
        <p:txBody>
          <a:bodyPr vert="horz" lIns="88888" tIns="44445" rIns="88888" bIns="444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500" y="2"/>
            <a:ext cx="3067040" cy="467851"/>
          </a:xfrm>
          <a:prstGeom prst="rect">
            <a:avLst/>
          </a:prstGeom>
        </p:spPr>
        <p:txBody>
          <a:bodyPr vert="horz" lIns="88888" tIns="44445" rIns="88888" bIns="44445" rtlCol="0"/>
          <a:lstStyle>
            <a:lvl1pPr algn="r">
              <a:defRPr sz="1200"/>
            </a:lvl1pPr>
          </a:lstStyle>
          <a:p>
            <a:fld id="{C5EDD1EF-F043-4AEB-BBE2-0C83880EA044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0026"/>
            <a:ext cx="3067040" cy="467851"/>
          </a:xfrm>
          <a:prstGeom prst="rect">
            <a:avLst/>
          </a:prstGeom>
        </p:spPr>
        <p:txBody>
          <a:bodyPr vert="horz" lIns="88888" tIns="44445" rIns="88888" bIns="444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500" y="8900026"/>
            <a:ext cx="3067040" cy="467851"/>
          </a:xfrm>
          <a:prstGeom prst="rect">
            <a:avLst/>
          </a:prstGeom>
        </p:spPr>
        <p:txBody>
          <a:bodyPr vert="horz" lIns="88888" tIns="44445" rIns="88888" bIns="44445" rtlCol="0" anchor="b"/>
          <a:lstStyle>
            <a:lvl1pPr algn="r">
              <a:defRPr sz="1200"/>
            </a:lvl1pPr>
          </a:lstStyle>
          <a:p>
            <a:fld id="{434A0DEB-981B-42A2-B151-C2CCB2999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9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64" tIns="46982" rIns="93964" bIns="469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64" tIns="46982" rIns="93964" bIns="46982" rtlCol="0"/>
          <a:lstStyle>
            <a:lvl1pPr algn="r">
              <a:defRPr sz="1300"/>
            </a:lvl1pPr>
          </a:lstStyle>
          <a:p>
            <a:fld id="{1ECB956A-697B-4170-A9C0-431387A279A1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4" tIns="46982" rIns="93964" bIns="469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64" tIns="46982" rIns="93964" bIns="469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64" tIns="46982" rIns="93964" bIns="469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64" tIns="46982" rIns="93964" bIns="46982" rtlCol="0" anchor="b"/>
          <a:lstStyle>
            <a:lvl1pPr algn="r">
              <a:defRPr sz="1300"/>
            </a:lvl1pPr>
          </a:lstStyle>
          <a:p>
            <a:fld id="{25A4F3BA-E414-404E-B32C-01CE68299F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9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42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3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3BA-E414-404E-B32C-01CE68299F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5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43A63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9F875D"/>
                </a:solidFill>
              </a:defRPr>
            </a:lvl3pPr>
            <a:lvl4pPr>
              <a:defRPr>
                <a:solidFill>
                  <a:srgbClr val="043A63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73AE54-BA74-482F-865E-90783BE8A82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8994D-558F-493E-9E06-A4E55FACD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73AE54-BA74-482F-865E-90783BE8A828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48994D-558F-493E-9E06-A4E55FACDA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accent3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A9D42D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9ED800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03" y="6096000"/>
            <a:ext cx="9144000" cy="7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236883"/>
            <a:ext cx="3720091" cy="556958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56B3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043A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9F875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43A6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LitefsTHTA&amp;feature=youtu.b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antibiotic-use/community/improving-prescribing/outpatient-stewardship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qioprogram.org/antibiotic-stewardship-resourc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qi.solutions/wp-content/uploads/2017/10/HQI_Revised-Checklist-for-Core-Elements-of-OAS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andy.miller@area-J.hcqi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hyperlink" Target="https://www.cdc.gov/antibiotic-use/community/improving-prescribing/core-elements/core-outpatient-stewardship.html" TargetMode="External"/><Relationship Id="rId4" Type="http://schemas.openxmlformats.org/officeDocument/2006/relationships/hyperlink" Target="https://www.cdc.gov/antibiotic-use/healthcare/implementation/core-elements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4343400"/>
            <a:ext cx="81036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43A63"/>
                </a:solidFill>
                <a:latin typeface="Arial Narrow" panose="020B0606020202030204" pitchFamily="34" charset="0"/>
              </a:rPr>
              <a:t>Outpatient Antibiotic Stewardship Updates </a:t>
            </a:r>
          </a:p>
          <a:p>
            <a:endParaRPr lang="en-US" dirty="0">
              <a:solidFill>
                <a:srgbClr val="5F5F5F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rgbClr val="5F5F5F"/>
                </a:solidFill>
                <a:latin typeface="Arial Narrow" panose="020B0606020202030204" pitchFamily="34" charset="0"/>
              </a:rPr>
              <a:t>July 25, 2018</a:t>
            </a:r>
          </a:p>
          <a:p>
            <a:endParaRPr lang="en-US" dirty="0">
              <a:solidFill>
                <a:srgbClr val="5F5F5F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rgbClr val="5F5F5F"/>
                </a:solidFill>
                <a:latin typeface="Arial Narrow" panose="020B0606020202030204" pitchFamily="34" charset="0"/>
              </a:rPr>
              <a:t>Andrew Miller, MD, MPH</a:t>
            </a:r>
          </a:p>
          <a:p>
            <a:r>
              <a:rPr lang="en-US" dirty="0">
                <a:solidFill>
                  <a:srgbClr val="5F5F5F"/>
                </a:solidFill>
                <a:latin typeface="Arial Narrow" panose="020B0606020202030204" pitchFamily="34" charset="0"/>
              </a:rPr>
              <a:t>New Jersey Task Lead, Outpatient Antibiotic Stewardship</a:t>
            </a:r>
          </a:p>
          <a:p>
            <a:r>
              <a:rPr lang="en-US" dirty="0">
                <a:solidFill>
                  <a:srgbClr val="5F5F5F"/>
                </a:solidFill>
                <a:latin typeface="Arial Narrow" panose="020B0606020202030204" pitchFamily="34" charset="0"/>
              </a:rPr>
              <a:t>Quality Insights Quality Innovation Network</a:t>
            </a:r>
          </a:p>
          <a:p>
            <a:endParaRPr lang="en-US" dirty="0">
              <a:solidFill>
                <a:srgbClr val="5F5F5F"/>
              </a:solidFill>
              <a:latin typeface="Arial Narrow" panose="020B0606020202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6025" y="0"/>
            <a:ext cx="2407940" cy="6858000"/>
          </a:xfrm>
          <a:prstGeom prst="rect">
            <a:avLst/>
          </a:prstGeom>
          <a:solidFill>
            <a:srgbClr val="04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39171" y="4191000"/>
            <a:ext cx="9178506" cy="76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00800" y="4876800"/>
            <a:ext cx="2303165" cy="1615836"/>
            <a:chOff x="6400800" y="4953000"/>
            <a:chExt cx="2303165" cy="16158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4953000"/>
              <a:ext cx="2303165" cy="60082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5867400"/>
              <a:ext cx="1814290" cy="70143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6477000" y="5715000"/>
              <a:ext cx="203835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6025" cy="42002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Quality Insights Quality Innovation Network Published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9BBB59"/>
                </a:solidFill>
              </a:rPr>
              <a:t>Welcome Packet</a:t>
            </a:r>
          </a:p>
          <a:p>
            <a:r>
              <a:rPr lang="en-US" dirty="0"/>
              <a:t>Posters/flyers</a:t>
            </a:r>
          </a:p>
          <a:p>
            <a:r>
              <a:rPr lang="en-US" dirty="0"/>
              <a:t>Patient handouts</a:t>
            </a:r>
          </a:p>
          <a:p>
            <a:r>
              <a:rPr lang="en-US" dirty="0"/>
              <a:t>Educational handouts for nurses 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Toolkit</a:t>
            </a:r>
          </a:p>
          <a:p>
            <a:r>
              <a:rPr lang="en-US" dirty="0"/>
              <a:t>Webinars and recorded e-learns</a:t>
            </a:r>
          </a:p>
          <a:p>
            <a:r>
              <a:rPr lang="en-US" dirty="0"/>
              <a:t>Bi-monthly newsletters, updates, and alerts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161554" cy="4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5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Quality Insights Quality Innovation Network Published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Welcome packet</a:t>
            </a:r>
          </a:p>
          <a:p>
            <a:r>
              <a:rPr lang="en-US" b="1" dirty="0">
                <a:solidFill>
                  <a:srgbClr val="9BBB59"/>
                </a:solidFill>
              </a:rPr>
              <a:t>Posters/flyers</a:t>
            </a:r>
          </a:p>
          <a:p>
            <a:r>
              <a:rPr lang="en-US" dirty="0"/>
              <a:t>Patient handouts</a:t>
            </a:r>
          </a:p>
          <a:p>
            <a:r>
              <a:rPr lang="en-US" dirty="0"/>
              <a:t>Educational handouts for nurses 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Toolkit</a:t>
            </a:r>
          </a:p>
          <a:p>
            <a:r>
              <a:rPr lang="en-US" dirty="0"/>
              <a:t>Webinars and recorded e-learns</a:t>
            </a:r>
          </a:p>
          <a:p>
            <a:r>
              <a:rPr lang="en-US" dirty="0"/>
              <a:t>Bi-monthly newsletters, updates, and alerts</a:t>
            </a:r>
          </a:p>
          <a:p>
            <a:r>
              <a:rPr lang="en-US" dirty="0"/>
              <a:t>Updates, and Alerts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97" y="1600200"/>
            <a:ext cx="3091904" cy="39904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Quality Insights Quality Innovation Network Published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Welcome packet</a:t>
            </a:r>
          </a:p>
          <a:p>
            <a:r>
              <a:rPr lang="en-US" dirty="0"/>
              <a:t>Posters/flyers</a:t>
            </a:r>
          </a:p>
          <a:p>
            <a:r>
              <a:rPr lang="en-US" b="1" dirty="0">
                <a:solidFill>
                  <a:srgbClr val="9BBB59"/>
                </a:solidFill>
              </a:rPr>
              <a:t>Patient handouts</a:t>
            </a:r>
          </a:p>
          <a:p>
            <a:r>
              <a:rPr lang="en-US" dirty="0"/>
              <a:t>Educational handouts for nurses 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Toolkit</a:t>
            </a:r>
          </a:p>
          <a:p>
            <a:r>
              <a:rPr lang="en-US" dirty="0"/>
              <a:t>Webinars and recorded e-learns</a:t>
            </a:r>
          </a:p>
          <a:p>
            <a:r>
              <a:rPr lang="en-US" dirty="0"/>
              <a:t>Bi-monthly newsletters, updates, and alerts</a:t>
            </a:r>
          </a:p>
          <a:p>
            <a:r>
              <a:rPr lang="en-US" dirty="0"/>
              <a:t>Alerts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30518"/>
            <a:ext cx="3240390" cy="4205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3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Quality Insights Quality Innovation Network Published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Welcome packet</a:t>
            </a:r>
          </a:p>
          <a:p>
            <a:r>
              <a:rPr lang="en-US" dirty="0"/>
              <a:t>Posters/flyers</a:t>
            </a:r>
          </a:p>
          <a:p>
            <a:r>
              <a:rPr lang="en-US" dirty="0"/>
              <a:t>Patient handouts</a:t>
            </a:r>
          </a:p>
          <a:p>
            <a:r>
              <a:rPr lang="en-US" b="1" dirty="0">
                <a:solidFill>
                  <a:srgbClr val="9BBB59"/>
                </a:solidFill>
              </a:rPr>
              <a:t>Educational handouts for nurses 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Toolkit</a:t>
            </a:r>
          </a:p>
          <a:p>
            <a:r>
              <a:rPr lang="en-US" dirty="0"/>
              <a:t>Webinars and recorded e-learns</a:t>
            </a:r>
          </a:p>
          <a:p>
            <a:r>
              <a:rPr lang="en-US" dirty="0"/>
              <a:t>Bi-monthly newsletters, updates, and alerts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296663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9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Quality Insights Quality Innovation Network Published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Welcome packet</a:t>
            </a:r>
          </a:p>
          <a:p>
            <a:r>
              <a:rPr lang="en-US" dirty="0"/>
              <a:t>Posters/flyers</a:t>
            </a:r>
          </a:p>
          <a:p>
            <a:r>
              <a:rPr lang="en-US" dirty="0"/>
              <a:t>Patient handouts</a:t>
            </a:r>
          </a:p>
          <a:p>
            <a:r>
              <a:rPr lang="en-US" dirty="0"/>
              <a:t>Educational handouts for nurses </a:t>
            </a:r>
          </a:p>
          <a:p>
            <a:r>
              <a:rPr lang="en-US" b="1" dirty="0">
                <a:solidFill>
                  <a:srgbClr val="9BBB59"/>
                </a:solidFill>
              </a:rPr>
              <a:t>Videos</a:t>
            </a:r>
          </a:p>
          <a:p>
            <a:r>
              <a:rPr lang="en-US" dirty="0"/>
              <a:t>Toolkit</a:t>
            </a:r>
          </a:p>
          <a:p>
            <a:r>
              <a:rPr lang="en-US" dirty="0"/>
              <a:t>Webinars and recorded e-learns</a:t>
            </a:r>
          </a:p>
          <a:p>
            <a:r>
              <a:rPr lang="en-US" dirty="0"/>
              <a:t>Bi-monthly newsletters, updates, and alerts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06" y="2057400"/>
            <a:ext cx="4243300" cy="3189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4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Antibiotics: The Right Tool for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https://www.youtube.com/watch?v=iLitefsTHTA&amp;feature=youtu.be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5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Quality Insights Quality Innovation Network Published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Welcome packet</a:t>
            </a:r>
          </a:p>
          <a:p>
            <a:r>
              <a:rPr lang="en-US" dirty="0"/>
              <a:t>Posters/flyers</a:t>
            </a:r>
          </a:p>
          <a:p>
            <a:r>
              <a:rPr lang="en-US" dirty="0"/>
              <a:t>Patient handouts</a:t>
            </a:r>
          </a:p>
          <a:p>
            <a:r>
              <a:rPr lang="en-US" dirty="0"/>
              <a:t>Educational handouts for nurses </a:t>
            </a:r>
          </a:p>
          <a:p>
            <a:r>
              <a:rPr lang="en-US" dirty="0"/>
              <a:t>Videos</a:t>
            </a:r>
          </a:p>
          <a:p>
            <a:r>
              <a:rPr lang="en-US" b="1" dirty="0">
                <a:solidFill>
                  <a:srgbClr val="9BBB59"/>
                </a:solidFill>
              </a:rPr>
              <a:t>Toolkit</a:t>
            </a:r>
          </a:p>
          <a:p>
            <a:r>
              <a:rPr lang="en-US" dirty="0"/>
              <a:t>Webinars and recorded e-learns</a:t>
            </a:r>
          </a:p>
          <a:p>
            <a:r>
              <a:rPr lang="en-US" dirty="0"/>
              <a:t>Bi-monthly newsletters, updates, and alerts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225452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8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Quality Insights Quality Innovation Network Published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Welcome packet</a:t>
            </a:r>
          </a:p>
          <a:p>
            <a:r>
              <a:rPr lang="en-US" dirty="0"/>
              <a:t>Posters/flyers</a:t>
            </a:r>
          </a:p>
          <a:p>
            <a:r>
              <a:rPr lang="en-US" dirty="0"/>
              <a:t>Patient handouts</a:t>
            </a:r>
          </a:p>
          <a:p>
            <a:r>
              <a:rPr lang="en-US" dirty="0"/>
              <a:t>Educational handouts for nurses 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Toolkit</a:t>
            </a:r>
          </a:p>
          <a:p>
            <a:r>
              <a:rPr lang="en-US" b="1" dirty="0">
                <a:solidFill>
                  <a:srgbClr val="9BBB59"/>
                </a:solidFill>
              </a:rPr>
              <a:t>Webinars and recorded e-learns (CEUs available for many)</a:t>
            </a:r>
          </a:p>
          <a:p>
            <a:r>
              <a:rPr lang="en-US" dirty="0"/>
              <a:t>Bi-monthly newsletters, updates, and alerts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49" y="1438275"/>
            <a:ext cx="482579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7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 Webinars/Mini-Webinars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Antibiotic Stewardship: Ready, Set, Go</a:t>
            </a:r>
          </a:p>
          <a:p>
            <a:r>
              <a:rPr lang="en-US" dirty="0"/>
              <a:t>Top 10 Reasons Patients Want an Antibiotic and the Art of Saying No</a:t>
            </a:r>
          </a:p>
          <a:p>
            <a:r>
              <a:rPr lang="en-US" dirty="0"/>
              <a:t>The Role of the Pharmacist in Antibiotic Stewardship  (mini-webinar)</a:t>
            </a:r>
          </a:p>
          <a:p>
            <a:r>
              <a:rPr lang="en-US" dirty="0"/>
              <a:t>Out of the Starting Gate: Successes and Challenges of Implementing Outpatient Antibiotic Stewardship </a:t>
            </a:r>
          </a:p>
          <a:p>
            <a:r>
              <a:rPr lang="en-US" dirty="0"/>
              <a:t>The ED Physician and Antibiotic Stewardship (mini-webinar)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587630" cy="15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8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QIN Webinars/Mini-Webinars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Role of Vaccines in the Fight against Antimicrobial Resistance  (mini-webinar)</a:t>
            </a:r>
          </a:p>
          <a:p>
            <a:r>
              <a:rPr lang="en-US" dirty="0"/>
              <a:t>I Have a Cold and Need an Antibiotic: Treatment Guidelines for URIs in the ED (mini-webinar)</a:t>
            </a:r>
          </a:p>
          <a:p>
            <a:r>
              <a:rPr lang="en-US" dirty="0"/>
              <a:t>Penicillin Allergy: What You Don’t Have Can’t Hurt You (mini-webinar)</a:t>
            </a:r>
          </a:p>
          <a:p>
            <a:pPr lvl="0"/>
            <a:r>
              <a:rPr lang="en-US" dirty="0"/>
              <a:t>It Hurts to Pass Urine: Treatment Guidelines for UTIs in the ED (mini-webinar)</a:t>
            </a:r>
          </a:p>
          <a:p>
            <a:pPr lvl="0"/>
            <a:r>
              <a:rPr lang="en-US" dirty="0"/>
              <a:t>2018 Core Elements Workout: Commitment and Education/Expertise Strengthening Outpatient Antibiotic Stewardship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787"/>
            <a:ext cx="1587630" cy="15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Quality Insights Quality Innovation Network</a:t>
            </a:r>
            <a:br>
              <a:rPr lang="en-US" sz="3200" dirty="0"/>
            </a:br>
            <a:r>
              <a:rPr lang="en-US" sz="3200" dirty="0"/>
              <a:t>Outpatient Antibiotic Stewardship 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Start/end dates: October 1, 2016 – July 31, 2019</a:t>
            </a:r>
          </a:p>
          <a:p>
            <a:r>
              <a:rPr lang="en-US" dirty="0"/>
              <a:t>Recruitment targets met by July 31, 2017</a:t>
            </a:r>
          </a:p>
          <a:p>
            <a:r>
              <a:rPr lang="en-US" dirty="0"/>
              <a:t>Goal: Participants will incorporate </a:t>
            </a:r>
            <a:r>
              <a:rPr lang="en-US" u="sng" dirty="0"/>
              <a:t>all</a:t>
            </a:r>
            <a:r>
              <a:rPr lang="en-US" dirty="0"/>
              <a:t> four Outpatient Core Elements by December 31, 2018</a:t>
            </a:r>
          </a:p>
          <a:p>
            <a:pPr lvl="1"/>
            <a:r>
              <a:rPr lang="en-US" dirty="0"/>
              <a:t>60% to meet goal by July 31, 2018</a:t>
            </a:r>
          </a:p>
          <a:p>
            <a:pPr lvl="1"/>
            <a:r>
              <a:rPr lang="en-US" dirty="0"/>
              <a:t>80% to meet goal by December 31,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70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 Webinars/Mini-Webinars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Help! My Legs are Red: Treatment Guidelines for Skin Infections in the ED (mini-webinar)</a:t>
            </a:r>
          </a:p>
          <a:p>
            <a:r>
              <a:rPr lang="en-US" dirty="0"/>
              <a:t>Nurse’s Role in Outpatient Antibiotic Stewardship</a:t>
            </a:r>
          </a:p>
          <a:p>
            <a:r>
              <a:rPr lang="en-US" dirty="0"/>
              <a:t>Strengthening Outpatient Antibiotic Stewardship: Action</a:t>
            </a:r>
          </a:p>
          <a:p>
            <a:r>
              <a:rPr lang="en-US" dirty="0"/>
              <a:t>Strengthening Outpatient Antibiotic Stewardship: Tracking/Reporting</a:t>
            </a:r>
          </a:p>
        </p:txBody>
      </p:sp>
    </p:spTree>
    <p:extLst>
      <p:ext uri="{BB962C8B-B14F-4D97-AF65-F5344CB8AC3E}">
        <p14:creationId xmlns:p14="http://schemas.microsoft.com/office/powerpoint/2010/main" val="313955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Quality Insights Quality Innovation Network Published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Welcome packet</a:t>
            </a:r>
          </a:p>
          <a:p>
            <a:pPr lvl="0"/>
            <a:r>
              <a:rPr lang="en-US" dirty="0"/>
              <a:t>Posters/flyers</a:t>
            </a:r>
          </a:p>
          <a:p>
            <a:pPr lvl="0"/>
            <a:r>
              <a:rPr lang="en-US" dirty="0"/>
              <a:t>Patient handouts</a:t>
            </a:r>
          </a:p>
          <a:p>
            <a:pPr lvl="0"/>
            <a:r>
              <a:rPr lang="en-US" dirty="0"/>
              <a:t>Educational handouts for nurses </a:t>
            </a:r>
          </a:p>
          <a:p>
            <a:pPr lvl="0"/>
            <a:r>
              <a:rPr lang="en-US" dirty="0"/>
              <a:t>Videos</a:t>
            </a:r>
          </a:p>
          <a:p>
            <a:pPr lvl="0"/>
            <a:r>
              <a:rPr lang="en-US" dirty="0"/>
              <a:t>Toolkit</a:t>
            </a:r>
          </a:p>
          <a:p>
            <a:pPr lvl="0"/>
            <a:r>
              <a:rPr lang="en-US" dirty="0"/>
              <a:t>Webinars and recorded e-learns</a:t>
            </a:r>
          </a:p>
          <a:p>
            <a:pPr lvl="0"/>
            <a:r>
              <a:rPr lang="en-US" b="1" dirty="0">
                <a:solidFill>
                  <a:srgbClr val="9BBB59"/>
                </a:solidFill>
              </a:rPr>
              <a:t>Bi-monthly newsletters, updates, and alerts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407972" cy="430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7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Outpatient Antibiotic Stewardship webpage:  </a:t>
            </a:r>
            <a:r>
              <a:rPr lang="en-US" dirty="0">
                <a:hlinkClick r:id="rId3"/>
              </a:rPr>
              <a:t>https://www.cdc.gov/antibiotic-use/community/improving-prescribing/outpatient-stewardship.html</a:t>
            </a:r>
            <a:endParaRPr lang="en-US" dirty="0"/>
          </a:p>
          <a:p>
            <a:r>
              <a:rPr lang="en-US" dirty="0"/>
              <a:t>Includes resources for both patients and health care professionals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5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number of the CDC Resources are also available through My Quality Insights</a:t>
            </a:r>
          </a:p>
          <a:p>
            <a:endParaRPr lang="en-US"/>
          </a:p>
          <a:p>
            <a:pPr lvl="1"/>
            <a:endParaRPr lang="en-US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57560"/>
            <a:ext cx="2514600" cy="320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542130"/>
            <a:ext cx="2785861" cy="341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32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Video - Your Role in Using an Antibiotic: Be a Partner in Your Healthcare – 8’30”</a:t>
            </a:r>
          </a:p>
          <a:p>
            <a:r>
              <a:rPr lang="en-US" u="sng" dirty="0">
                <a:hlinkClick r:id="rId3"/>
              </a:rPr>
              <a:t>https://qioprogram.org/antibiotic-stewardship-resources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7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Actions to Improve Outpatient Antibiotic Prescribing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From Checklist for Core Elements of Outpatient Antibiotic Stewardship:</a:t>
            </a:r>
          </a:p>
          <a:p>
            <a:r>
              <a:rPr lang="en-US" dirty="0"/>
              <a:t>Use evidence-based diagnostic criteria and treatment recommendations</a:t>
            </a:r>
          </a:p>
          <a:p>
            <a:r>
              <a:rPr lang="en-US" dirty="0"/>
              <a:t>Use delayed prescribing practices or watchful waiting, when appropriate</a:t>
            </a:r>
          </a:p>
          <a:p>
            <a:r>
              <a:rPr lang="en-US" dirty="0"/>
              <a:t>Provide communications skills training for clinicians</a:t>
            </a:r>
          </a:p>
          <a:p>
            <a:r>
              <a:rPr lang="en-US" dirty="0"/>
              <a:t>Require explicit written justification in the medical record for non-recommended antibiotic prescribing</a:t>
            </a:r>
          </a:p>
          <a:p>
            <a:r>
              <a:rPr lang="en-US" dirty="0"/>
              <a:t>Provide support for clinical decisions</a:t>
            </a:r>
          </a:p>
          <a:p>
            <a:r>
              <a:rPr lang="en-US" dirty="0"/>
              <a:t>Use call centers, nurse hotlines, or pharmacist consultations as triage systems to prevent unnecessary visits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70" y="685800"/>
            <a:ext cx="1447805" cy="1447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072" y="6172200"/>
            <a:ext cx="483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http://www.hqi.solutions/wp-content/uploads/2017/10/HQI_Revised-Checklist-for-Core-Elements-of-OAS.pdf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1075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QIN-Supported Tracking Reports</a:t>
            </a:r>
            <a:br>
              <a:rPr lang="en-US" dirty="0"/>
            </a:br>
            <a:r>
              <a:rPr lang="en-US" dirty="0"/>
              <a:t>State, Corporate, Individual Practitioners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2659" r="16573"/>
          <a:stretch/>
        </p:blipFill>
        <p:spPr bwMode="auto">
          <a:xfrm>
            <a:off x="533400" y="1828800"/>
            <a:ext cx="5349218" cy="42227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57" y="1447800"/>
            <a:ext cx="1447805" cy="1447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34290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C2A4C"/>
                </a:solidFill>
              </a:rPr>
              <a:t>Antibiotic prescribing reports</a:t>
            </a:r>
            <a:r>
              <a:rPr lang="en-US" sz="2400" dirty="0">
                <a:solidFill>
                  <a:srgbClr val="1C2A4C"/>
                </a:solidFill>
              </a:rPr>
              <a:t>: Prescriptions per 1,000 patients per month</a:t>
            </a:r>
          </a:p>
        </p:txBody>
      </p:sp>
    </p:spTree>
    <p:extLst>
      <p:ext uri="{BB962C8B-B14F-4D97-AF65-F5344CB8AC3E}">
        <p14:creationId xmlns:p14="http://schemas.microsoft.com/office/powerpoint/2010/main" val="376205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QIN-Supported Tracking Reports</a:t>
            </a:r>
            <a:br>
              <a:rPr lang="en-US" dirty="0"/>
            </a:br>
            <a:r>
              <a:rPr lang="en-US" dirty="0"/>
              <a:t>State, Corporate, Individual Practitioners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9BBB59"/>
              </a:buClr>
              <a:buNone/>
            </a:pPr>
            <a:r>
              <a:rPr lang="en-US" dirty="0"/>
              <a:t>Reports of antibiotic prescribing for specific conditions:</a:t>
            </a:r>
          </a:p>
          <a:p>
            <a:pPr>
              <a:buClr>
                <a:srgbClr val="9BBB59"/>
              </a:buClr>
            </a:pPr>
            <a:r>
              <a:rPr lang="en-US" dirty="0"/>
              <a:t>Bronchitis</a:t>
            </a:r>
          </a:p>
          <a:p>
            <a:pPr>
              <a:buClr>
                <a:srgbClr val="9BBB59"/>
              </a:buClr>
            </a:pPr>
            <a:r>
              <a:rPr lang="en-US" dirty="0"/>
              <a:t>Pharyngitis</a:t>
            </a:r>
          </a:p>
          <a:p>
            <a:pPr>
              <a:buClr>
                <a:srgbClr val="9BBB59"/>
              </a:buClr>
            </a:pPr>
            <a:r>
              <a:rPr lang="en-US" dirty="0"/>
              <a:t>Sinusitis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86200"/>
            <a:ext cx="1676405" cy="16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3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Other Analyses for Tracking Outpatient</a:t>
            </a:r>
            <a:br>
              <a:rPr lang="en-US" dirty="0"/>
            </a:br>
            <a:r>
              <a:rPr lang="en-US" dirty="0"/>
              <a:t> Antibiotic Prescribing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Appropriate antibiotic prescribed</a:t>
            </a:r>
          </a:p>
          <a:p>
            <a:pPr lvl="1"/>
            <a:r>
              <a:rPr lang="en-US"/>
              <a:t>e.g. narrow vs. broad spectrum</a:t>
            </a:r>
          </a:p>
          <a:p>
            <a:r>
              <a:rPr lang="en-US"/>
              <a:t>Appropriate dose</a:t>
            </a:r>
          </a:p>
          <a:p>
            <a:r>
              <a:rPr lang="en-US"/>
              <a:t>Appropriate duration</a:t>
            </a:r>
          </a:p>
          <a:p>
            <a:r>
              <a:rPr lang="en-US"/>
              <a:t>Appropriate de-escalation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01" y="865304"/>
            <a:ext cx="1447805" cy="144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9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" y="5382399"/>
            <a:ext cx="7829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This material </a:t>
            </a:r>
            <a:r>
              <a:rPr lang="en-US" sz="1000" dirty="0">
                <a:solidFill>
                  <a:srgbClr val="7F7F7F"/>
                </a:solidFill>
              </a:rPr>
              <a:t>was prepared by Quality </a:t>
            </a: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Insights, the Medicare Quality Innovation Network-Quality Improvement Organization for West Virginia, Pennsylvania, Delaware, New Jersey and Louisiana under contract with the Centers for Medicare &amp; Medicaid Services (CMS), an agency of the U.S. Department of Health and Human Services. The contents presented do not necessarily reflect CMS policy. Publication number </a:t>
            </a:r>
            <a:r>
              <a:rPr lang="en-US" sz="1000" dirty="0">
                <a:solidFill>
                  <a:srgbClr val="7F7F7F"/>
                </a:solidFill>
              </a:rPr>
              <a:t>QI-C3-NJ-071818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752600"/>
            <a:ext cx="6705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300" b="1" dirty="0">
              <a:solidFill>
                <a:srgbClr val="7F7F7F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2400" b="1" dirty="0">
                <a:solidFill>
                  <a:srgbClr val="7F7F7F"/>
                </a:solidFill>
                <a:latin typeface="Arial Narrow" panose="020B0606020202030204" pitchFamily="34" charset="0"/>
              </a:rPr>
              <a:t>Andrew Miller, MD, MPH</a:t>
            </a:r>
          </a:p>
          <a:p>
            <a:r>
              <a:rPr lang="en-US" sz="2400" dirty="0">
                <a:solidFill>
                  <a:srgbClr val="5F5F5F"/>
                </a:solidFill>
                <a:latin typeface="Arial Narrow" panose="020B0606020202030204" pitchFamily="34" charset="0"/>
              </a:rPr>
              <a:t>New Jersey Task Lead, Outpatient Antibiotic Stewardship</a:t>
            </a:r>
          </a:p>
          <a:p>
            <a:pPr lvl="0"/>
            <a:r>
              <a:rPr lang="en-US" sz="2400" dirty="0">
                <a:solidFill>
                  <a:srgbClr val="7F7F7F"/>
                </a:solidFill>
                <a:latin typeface="Arial Narrow" panose="020B0606020202030204" pitchFamily="34" charset="0"/>
                <a:hlinkClick r:id="rId2"/>
              </a:rPr>
              <a:t>andy.miller@area-J.hcqis.org</a:t>
            </a:r>
            <a:endParaRPr lang="en-US" sz="2400" dirty="0">
              <a:solidFill>
                <a:srgbClr val="7F7F7F"/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2400" dirty="0">
                <a:solidFill>
                  <a:srgbClr val="7F7F7F"/>
                </a:solidFill>
                <a:latin typeface="Arial Narrow" panose="020B0606020202030204" pitchFamily="34" charset="0"/>
              </a:rPr>
              <a:t>732.238.5570, Ext. 2072</a:t>
            </a:r>
          </a:p>
          <a:p>
            <a:pPr lvl="0"/>
            <a:endParaRPr lang="en-US" sz="1300" b="1" dirty="0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889379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56B3"/>
                </a:solidFill>
                <a:latin typeface="Arial Narrow" panose="020B0606020202030204" pitchFamily="34" charset="0"/>
              </a:rPr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61" y="4191000"/>
            <a:ext cx="6026277" cy="8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0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Quality Insights Quality Innovation Network</a:t>
            </a:r>
            <a:br>
              <a:rPr lang="en-US" sz="3200" dirty="0"/>
            </a:br>
            <a:r>
              <a:rPr lang="en-US" sz="3200" dirty="0"/>
              <a:t>Outpatient Antibiotic Stewardship Project Status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81736"/>
              </p:ext>
            </p:extLst>
          </p:nvPr>
        </p:nvGraphicFramePr>
        <p:xfrm>
          <a:off x="609600" y="1676400"/>
          <a:ext cx="7848599" cy="327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3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Target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Actual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Practices/Providers Recruited by 7/3/17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493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3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Practices/Providers Meeting All Core Elements of Outpatient Antibiotic Stewardship by 12/31/18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(as of 7/11/18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435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Collaboration with:</a:t>
            </a:r>
          </a:p>
          <a:p>
            <a:pPr lvl="1"/>
            <a:r>
              <a:rPr lang="en-US" dirty="0"/>
              <a:t>New Jersey Hospital Association</a:t>
            </a:r>
          </a:p>
          <a:p>
            <a:pPr lvl="1"/>
            <a:r>
              <a:rPr lang="en-US" dirty="0"/>
              <a:t>New Jersey Department of Health</a:t>
            </a:r>
          </a:p>
          <a:p>
            <a:pPr lvl="1"/>
            <a:r>
              <a:rPr lang="en-US" dirty="0"/>
              <a:t>Renal Network 3</a:t>
            </a:r>
          </a:p>
          <a:p>
            <a:pPr lvl="1"/>
            <a:r>
              <a:rPr lang="en-US" dirty="0"/>
              <a:t>Centers for Disease Control and Prevention (CDC)</a:t>
            </a:r>
          </a:p>
          <a:p>
            <a:r>
              <a:rPr lang="en-US" dirty="0"/>
              <a:t>Multidisciplinary Advisory Group</a:t>
            </a:r>
          </a:p>
          <a:p>
            <a:r>
              <a:rPr lang="en-US" dirty="0"/>
              <a:t>Patient and Family Advisory 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2400"/>
            <a:ext cx="1600205" cy="16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Types of Outpatient Settings for This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Physician practices</a:t>
            </a:r>
          </a:p>
          <a:p>
            <a:r>
              <a:rPr lang="en-US"/>
              <a:t>Federally-Qualified Health Centers (FQHCs)</a:t>
            </a:r>
          </a:p>
          <a:p>
            <a:r>
              <a:rPr lang="en-US"/>
              <a:t>Outpatient clinics</a:t>
            </a:r>
          </a:p>
          <a:p>
            <a:r>
              <a:rPr lang="en-US"/>
              <a:t>Urgent care centers</a:t>
            </a:r>
          </a:p>
          <a:p>
            <a:r>
              <a:rPr lang="en-US"/>
              <a:t>Emergency departments</a:t>
            </a:r>
          </a:p>
          <a:p>
            <a:r>
              <a:rPr lang="en-US"/>
              <a:t>Outpatient pharmacies</a:t>
            </a:r>
          </a:p>
          <a:p>
            <a:r>
              <a:rPr lang="en-US"/>
              <a:t>Outpatient pharmacy-based clinics</a:t>
            </a:r>
          </a:p>
          <a:p>
            <a:r>
              <a:rPr lang="en-US"/>
              <a:t>Dialysis facilities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55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Outpatient Antibiotic Stewardship: Differences from Institutional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 of inappropriate use of antibiotics</a:t>
            </a:r>
          </a:p>
          <a:p>
            <a:pPr lvl="1"/>
            <a:r>
              <a:rPr lang="en-US" dirty="0"/>
              <a:t>Prescribing when not necessary</a:t>
            </a:r>
          </a:p>
          <a:p>
            <a:r>
              <a:rPr lang="en-US" dirty="0"/>
              <a:t>Patient expectations</a:t>
            </a:r>
          </a:p>
          <a:p>
            <a:pPr lvl="1"/>
            <a:r>
              <a:rPr lang="en-US" dirty="0"/>
              <a:t>More need for education of patients</a:t>
            </a:r>
          </a:p>
          <a:p>
            <a:r>
              <a:rPr lang="en-US" dirty="0"/>
              <a:t>Amount of time it takes to not prescribe rather than prescribe</a:t>
            </a:r>
          </a:p>
          <a:p>
            <a:r>
              <a:rPr lang="en-US" dirty="0"/>
              <a:t>Level of control over prescribers</a:t>
            </a:r>
          </a:p>
          <a:p>
            <a:pPr lvl="1"/>
            <a:r>
              <a:rPr lang="en-US" dirty="0"/>
              <a:t>No oversight by infectious disease specialists, pharmacists, or infection control specialists</a:t>
            </a:r>
          </a:p>
          <a:p>
            <a:r>
              <a:rPr lang="en-US" dirty="0"/>
              <a:t>Less opportunity for education of prescribers?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51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CDC Core Elements of Antibiotic Stewardship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76942"/>
              </p:ext>
            </p:extLst>
          </p:nvPr>
        </p:nvGraphicFramePr>
        <p:xfrm>
          <a:off x="533400" y="1534209"/>
          <a:ext cx="8153400" cy="343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3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9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Core Elements of Hospital Antibiotic Stewardship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Core Elements of Outpatient Antibiotic Stewardship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Leadership Commitment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Commitment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Accountability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Drug Expertise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for Policy and Practice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Tracking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Tracking and Reporting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Reporting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1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Education (of clinicians)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 and Expertise (of patients and clinicians)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964289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https://www.cdc.gov/antibiotic-use/healthcare/implementation/core-elements.html</a:t>
            </a:r>
            <a:endParaRPr lang="en-US" dirty="0"/>
          </a:p>
          <a:p>
            <a:r>
              <a:rPr lang="en-US" dirty="0">
                <a:hlinkClick r:id="rId5"/>
              </a:rPr>
              <a:t>https://www.cdc.gov/antibiotic-use/community/improving-prescribing/core-elements/core-outpatient-stewardship.html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42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QIN Strategies for Implementing the Core Elements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600200"/>
            <a:ext cx="81010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89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Quality Insights Quality Innovation Network Published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Resources available through My Quality Insights:</a:t>
            </a:r>
          </a:p>
          <a:p>
            <a:r>
              <a:rPr lang="en-US" dirty="0"/>
              <a:t>Welcome packet</a:t>
            </a:r>
          </a:p>
          <a:p>
            <a:r>
              <a:rPr lang="en-US" dirty="0"/>
              <a:t>Posters/flyers</a:t>
            </a:r>
          </a:p>
          <a:p>
            <a:r>
              <a:rPr lang="en-US" dirty="0"/>
              <a:t>Patient handouts</a:t>
            </a:r>
          </a:p>
          <a:p>
            <a:r>
              <a:rPr lang="en-US" dirty="0"/>
              <a:t>Educational handouts for nurses </a:t>
            </a:r>
          </a:p>
          <a:p>
            <a:r>
              <a:rPr lang="en-US" dirty="0"/>
              <a:t>Videos</a:t>
            </a:r>
          </a:p>
          <a:p>
            <a:r>
              <a:rPr lang="en-US" dirty="0"/>
              <a:t>Toolkit</a:t>
            </a:r>
          </a:p>
          <a:p>
            <a:r>
              <a:rPr lang="en-US" dirty="0"/>
              <a:t>Webinars and recorded e-learns</a:t>
            </a:r>
          </a:p>
          <a:p>
            <a:r>
              <a:rPr lang="en-US" dirty="0"/>
              <a:t>Bi-monthly newsletters, updates, and alerts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9624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9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D6747BB0B34E4D971874B7CDC5AB3B" ma:contentTypeVersion="1" ma:contentTypeDescription="Create a new document." ma:contentTypeScope="" ma:versionID="e1190e4e2cb559c1b3029bc8f3c4341e">
  <xsd:schema xmlns:xsd="http://www.w3.org/2001/XMLSchema" xmlns:xs="http://www.w3.org/2001/XMLSchema" xmlns:p="http://schemas.microsoft.com/office/2006/metadata/properties" xmlns:ns2="7e971fbd-848f-43d6-ba46-e1dc74f1ee5d" targetNamespace="http://schemas.microsoft.com/office/2006/metadata/properties" ma:root="true" ma:fieldsID="da29fa360399ee5123d799c73d1202cf" ns2:_="">
    <xsd:import namespace="7e971fbd-848f-43d6-ba46-e1dc74f1ee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71fbd-848f-43d6-ba46-e1dc74f1ee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e971fbd-848f-43d6-ba46-e1dc74f1ee5d">YTHJMCQMW44X-16-211</_dlc_DocId>
    <_dlc_DocIdUrl xmlns="7e971fbd-848f-43d6-ba46-e1dc74f1ee5d">
      <Url>http://wvminet/commresources/_layouts/DocIdRedir.aspx?ID=YTHJMCQMW44X-16-211</Url>
      <Description>YTHJMCQMW44X-16-211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835FD-CD50-4648-9F43-B96F21BF8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971fbd-848f-43d6-ba46-e1dc74f1ee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C3E127-55BE-4EE0-A76A-B21F54AF10E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93AFC24-2BAB-4850-B699-801D16CD61C6}">
  <ds:schemaRefs>
    <ds:schemaRef ds:uri="7e971fbd-848f-43d6-ba46-e1dc74f1ee5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ED8759A-0F11-455D-84BE-E48A427C04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9286</TotalTime>
  <Words>1172</Words>
  <Application>Microsoft Office PowerPoint</Application>
  <PresentationFormat>On-screen Show (4:3)</PresentationFormat>
  <Paragraphs>232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Office Theme</vt:lpstr>
      <vt:lpstr>PowerPoint Presentation</vt:lpstr>
      <vt:lpstr>Quality Insights Quality Innovation Network Outpatient Antibiotic Stewardship Project Overview</vt:lpstr>
      <vt:lpstr>Quality Insights Quality Innovation Network Outpatient Antibiotic Stewardship Project Status</vt:lpstr>
      <vt:lpstr>Project Partnerships</vt:lpstr>
      <vt:lpstr>Types of Outpatient Settings for This Project</vt:lpstr>
      <vt:lpstr>Outpatient Antibiotic Stewardship: Differences from Institutional Settings</vt:lpstr>
      <vt:lpstr>CDC Core Elements of Antibiotic Stewardship</vt:lpstr>
      <vt:lpstr> QIN Strategies for Implementing the Core Elements </vt:lpstr>
      <vt:lpstr>Quality Insights Quality Innovation Network Published Resources </vt:lpstr>
      <vt:lpstr>Quality Insights Quality Innovation Network Published Resources </vt:lpstr>
      <vt:lpstr>Quality Insights Quality Innovation Network Published Resources </vt:lpstr>
      <vt:lpstr>Quality Insights Quality Innovation Network Published Resources </vt:lpstr>
      <vt:lpstr>Quality Insights Quality Innovation Network Published Resources </vt:lpstr>
      <vt:lpstr>Quality Insights Quality Innovation Network Published Resources </vt:lpstr>
      <vt:lpstr>Antibiotics: The Right Tool for the Right Problem</vt:lpstr>
      <vt:lpstr>Quality Insights Quality Innovation Network Published Resources </vt:lpstr>
      <vt:lpstr>Quality Insights Quality Innovation Network Published Resources </vt:lpstr>
      <vt:lpstr>QIN Webinars/Mini-Webinars</vt:lpstr>
      <vt:lpstr>QIN Webinars/Mini-Webinars</vt:lpstr>
      <vt:lpstr>QIN Webinars/Mini-Webinars</vt:lpstr>
      <vt:lpstr>Quality Insights Quality Innovation Network Published Resources</vt:lpstr>
      <vt:lpstr>CDC Resources</vt:lpstr>
      <vt:lpstr>CDC Resources</vt:lpstr>
      <vt:lpstr>CDC Resources </vt:lpstr>
      <vt:lpstr>Actions to Improve Outpatient Antibiotic Prescribing</vt:lpstr>
      <vt:lpstr>QIN-Supported Tracking Reports State, Corporate, Individual Practitioners</vt:lpstr>
      <vt:lpstr>QIN-Supported Tracking Reports State, Corporate, Individual Practitioners</vt:lpstr>
      <vt:lpstr>Other Analyses for Tracking Outpatient  Antibiotic Prescribing</vt:lpstr>
      <vt:lpstr>PowerPoint Presentation</vt:lpstr>
    </vt:vector>
  </TitlesOfParts>
  <Company>WVMI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jwilliams</dc:creator>
  <cp:lastModifiedBy>Patricia Dimino</cp:lastModifiedBy>
  <cp:revision>383</cp:revision>
  <cp:lastPrinted>2017-04-18T23:47:19Z</cp:lastPrinted>
  <dcterms:created xsi:type="dcterms:W3CDTF">2015-02-17T17:32:54Z</dcterms:created>
  <dcterms:modified xsi:type="dcterms:W3CDTF">2018-07-18T19:46:42Z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96AC3FC1-5449-4E47-8F91-1A9C2EAAFB3D</vt:lpwstr>
  </property>
  <property fmtid="{D5CDD505-2E9C-101B-9397-08002B2CF9AE}" pid="3" name="ArticulatePath">
    <vt:lpwstr>Executive Summit 2016 Slide temp_2 (3)</vt:lpwstr>
  </property>
  <property fmtid="{D5CDD505-2E9C-101B-9397-08002B2CF9AE}" pid="4" name="ContentTypeId">
    <vt:lpwstr>0x01010057D6747BB0B34E4D971874B7CDC5AB3B</vt:lpwstr>
  </property>
  <property fmtid="{D5CDD505-2E9C-101B-9397-08002B2CF9AE}" pid="5" name="_dlc_DocIdItemGuid">
    <vt:lpwstr>27d4b70f-481d-4cd3-885b-c35bf01b27ad</vt:lpwstr>
  </property>
</Properties>
</file>