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57"/>
  </p:notesMasterIdLst>
  <p:sldIdLst>
    <p:sldId id="256" r:id="rId2"/>
    <p:sldId id="327" r:id="rId3"/>
    <p:sldId id="328" r:id="rId4"/>
    <p:sldId id="329" r:id="rId5"/>
    <p:sldId id="258" r:id="rId6"/>
    <p:sldId id="259" r:id="rId7"/>
    <p:sldId id="302" r:id="rId8"/>
    <p:sldId id="260" r:id="rId9"/>
    <p:sldId id="261" r:id="rId10"/>
    <p:sldId id="262" r:id="rId11"/>
    <p:sldId id="263" r:id="rId12"/>
    <p:sldId id="264" r:id="rId13"/>
    <p:sldId id="265" r:id="rId14"/>
    <p:sldId id="317" r:id="rId15"/>
    <p:sldId id="266" r:id="rId16"/>
    <p:sldId id="268" r:id="rId17"/>
    <p:sldId id="269" r:id="rId18"/>
    <p:sldId id="270" r:id="rId19"/>
    <p:sldId id="273" r:id="rId20"/>
    <p:sldId id="318" r:id="rId21"/>
    <p:sldId id="315" r:id="rId22"/>
    <p:sldId id="316" r:id="rId23"/>
    <p:sldId id="320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19" r:id="rId32"/>
    <p:sldId id="304" r:id="rId33"/>
    <p:sldId id="308" r:id="rId34"/>
    <p:sldId id="309" r:id="rId35"/>
    <p:sldId id="310" r:id="rId36"/>
    <p:sldId id="321" r:id="rId37"/>
    <p:sldId id="283" r:id="rId38"/>
    <p:sldId id="312" r:id="rId39"/>
    <p:sldId id="287" r:id="rId40"/>
    <p:sldId id="289" r:id="rId41"/>
    <p:sldId id="290" r:id="rId42"/>
    <p:sldId id="326" r:id="rId43"/>
    <p:sldId id="292" r:id="rId44"/>
    <p:sldId id="293" r:id="rId45"/>
    <p:sldId id="294" r:id="rId46"/>
    <p:sldId id="295" r:id="rId47"/>
    <p:sldId id="299" r:id="rId48"/>
    <p:sldId id="271" r:id="rId49"/>
    <p:sldId id="272" r:id="rId50"/>
    <p:sldId id="323" r:id="rId51"/>
    <p:sldId id="325" r:id="rId52"/>
    <p:sldId id="311" r:id="rId53"/>
    <p:sldId id="322" r:id="rId54"/>
    <p:sldId id="301" r:id="rId55"/>
    <p:sldId id="32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y%20Anne\Documents\preceptor%20manager%20skills%20inventory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Preceptor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164.5</c:v>
                </c:pt>
                <c:pt idx="1">
                  <c:v>149.5</c:v>
                </c:pt>
                <c:pt idx="2">
                  <c:v>110.5</c:v>
                </c:pt>
                <c:pt idx="3">
                  <c:v>145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Manager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Sheet1!$B$3:$B$6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180</c:v>
                </c:pt>
                <c:pt idx="1">
                  <c:v>132</c:v>
                </c:pt>
                <c:pt idx="2">
                  <c:v>159</c:v>
                </c:pt>
                <c:pt idx="3">
                  <c:v>152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660552"/>
        <c:axId val="150660944"/>
      </c:barChart>
      <c:catAx>
        <c:axId val="15066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60944"/>
        <c:crosses val="autoZero"/>
        <c:auto val="1"/>
        <c:lblAlgn val="ctr"/>
        <c:lblOffset val="100"/>
        <c:noMultiLvlLbl val="0"/>
      </c:catAx>
      <c:valAx>
        <c:axId val="150660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66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5665604274165"/>
          <c:y val="2.0838802854664325E-2"/>
          <c:w val="0.70787335958005249"/>
          <c:h val="0.84348842758291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Preceptor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Sheet1!$E$3:$E$6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Sheet1!$F$3:$F$6</c:f>
              <c:numCache>
                <c:formatCode>General</c:formatCode>
                <c:ptCount val="4"/>
                <c:pt idx="0">
                  <c:v>160</c:v>
                </c:pt>
                <c:pt idx="1">
                  <c:v>156</c:v>
                </c:pt>
                <c:pt idx="2">
                  <c:v>169</c:v>
                </c:pt>
                <c:pt idx="3">
                  <c:v>163</c:v>
                </c:pt>
              </c:numCache>
            </c:numRef>
          </c:val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Manager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Sheet1!$E$3:$E$6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Sheet1!$G$3:$G$6</c:f>
              <c:numCache>
                <c:formatCode>General</c:formatCode>
                <c:ptCount val="4"/>
                <c:pt idx="0">
                  <c:v>206</c:v>
                </c:pt>
                <c:pt idx="1">
                  <c:v>144</c:v>
                </c:pt>
                <c:pt idx="2">
                  <c:v>165</c:v>
                </c:pt>
                <c:pt idx="3">
                  <c:v>163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661728"/>
        <c:axId val="150662120"/>
      </c:barChart>
      <c:catAx>
        <c:axId val="15066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62120"/>
        <c:crosses val="autoZero"/>
        <c:auto val="1"/>
        <c:lblAlgn val="ctr"/>
        <c:lblOffset val="100"/>
        <c:noMultiLvlLbl val="0"/>
      </c:catAx>
      <c:valAx>
        <c:axId val="1506621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66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Preceptor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Sheet1!$C$9:$C$12</c:f>
              <c:numCache>
                <c:formatCode>General</c:formatCode>
                <c:ptCount val="4"/>
                <c:pt idx="0">
                  <c:v>80</c:v>
                </c:pt>
                <c:pt idx="1">
                  <c:v>72</c:v>
                </c:pt>
                <c:pt idx="2">
                  <c:v>50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Manager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Sheet1!$D$9:$D$12</c:f>
              <c:numCache>
                <c:formatCode>General</c:formatCode>
                <c:ptCount val="4"/>
                <c:pt idx="0">
                  <c:v>95</c:v>
                </c:pt>
                <c:pt idx="1">
                  <c:v>60</c:v>
                </c:pt>
                <c:pt idx="2">
                  <c:v>94</c:v>
                </c:pt>
                <c:pt idx="3">
                  <c:v>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662904"/>
        <c:axId val="151406568"/>
      </c:barChart>
      <c:catAx>
        <c:axId val="15066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06568"/>
        <c:crosses val="autoZero"/>
        <c:auto val="1"/>
        <c:lblAlgn val="ctr"/>
        <c:lblOffset val="100"/>
        <c:noMultiLvlLbl val="0"/>
      </c:catAx>
      <c:valAx>
        <c:axId val="1514065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66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65742878044283E-2"/>
          <c:y val="3.0745812925648697E-2"/>
          <c:w val="0.66347857627256457"/>
          <c:h val="0.86659494661092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Sheet1!$F$8</c:f>
              <c:strCache>
                <c:ptCount val="1"/>
                <c:pt idx="0">
                  <c:v>Preceptor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Sheet1!$E$9:$E$12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Sheet1!$F$9:$F$12</c:f>
              <c:numCache>
                <c:formatCode>General</c:formatCode>
                <c:ptCount val="4"/>
                <c:pt idx="0">
                  <c:v>75</c:v>
                </c:pt>
                <c:pt idx="1">
                  <c:v>74</c:v>
                </c:pt>
                <c:pt idx="2">
                  <c:v>75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Sheet1!$G$8</c:f>
              <c:strCache>
                <c:ptCount val="1"/>
                <c:pt idx="0">
                  <c:v>Manager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Sheet1!$E$9:$E$12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Sheet1!$G$9:$G$12</c:f>
              <c:numCache>
                <c:formatCode>General</c:formatCode>
                <c:ptCount val="4"/>
                <c:pt idx="0">
                  <c:v>95</c:v>
                </c:pt>
                <c:pt idx="1">
                  <c:v>76</c:v>
                </c:pt>
                <c:pt idx="2">
                  <c:v>94</c:v>
                </c:pt>
                <c:pt idx="3">
                  <c:v>89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407352"/>
        <c:axId val="151407744"/>
      </c:barChart>
      <c:catAx>
        <c:axId val="15140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07744"/>
        <c:crosses val="autoZero"/>
        <c:auto val="1"/>
        <c:lblAlgn val="ctr"/>
        <c:lblOffset val="100"/>
        <c:noMultiLvlLbl val="0"/>
      </c:catAx>
      <c:valAx>
        <c:axId val="151407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140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Preceptor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Sheet1!$B$14:$B$17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Sheet1!$C$14:$C$17</c:f>
              <c:numCache>
                <c:formatCode>General</c:formatCode>
                <c:ptCount val="4"/>
                <c:pt idx="0">
                  <c:v>74</c:v>
                </c:pt>
                <c:pt idx="1">
                  <c:v>62</c:v>
                </c:pt>
                <c:pt idx="2">
                  <c:v>37</c:v>
                </c:pt>
                <c:pt idx="3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Manager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Sheet1!$B$14:$B$17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Sheet1!$D$14:$D$17</c:f>
              <c:numCache>
                <c:formatCode>General</c:formatCode>
                <c:ptCount val="4"/>
                <c:pt idx="0">
                  <c:v>88</c:v>
                </c:pt>
                <c:pt idx="1">
                  <c:v>61</c:v>
                </c:pt>
                <c:pt idx="2">
                  <c:v>77</c:v>
                </c:pt>
                <c:pt idx="3">
                  <c:v>80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408528"/>
        <c:axId val="151408920"/>
      </c:barChart>
      <c:catAx>
        <c:axId val="15140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08920"/>
        <c:crosses val="autoZero"/>
        <c:auto val="1"/>
        <c:lblAlgn val="ctr"/>
        <c:lblOffset val="100"/>
        <c:noMultiLvlLbl val="0"/>
      </c:catAx>
      <c:valAx>
        <c:axId val="1514089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140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Preceptor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Sheet1!$E$14:$E$17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Sheet1!$F$14:$F$17</c:f>
              <c:numCache>
                <c:formatCode>General</c:formatCode>
                <c:ptCount val="4"/>
                <c:pt idx="0">
                  <c:v>71</c:v>
                </c:pt>
                <c:pt idx="1">
                  <c:v>67</c:v>
                </c:pt>
                <c:pt idx="2">
                  <c:v>72</c:v>
                </c:pt>
                <c:pt idx="3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Sheet1!$G$13</c:f>
              <c:strCache>
                <c:ptCount val="1"/>
                <c:pt idx="0">
                  <c:v>Manager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Sheet1!$E$14:$E$17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Sheet1!$G$14:$G$17</c:f>
              <c:numCache>
                <c:formatCode>General</c:formatCode>
                <c:ptCount val="4"/>
                <c:pt idx="0">
                  <c:v>89</c:v>
                </c:pt>
                <c:pt idx="1">
                  <c:v>67</c:v>
                </c:pt>
                <c:pt idx="2">
                  <c:v>79</c:v>
                </c:pt>
                <c:pt idx="3">
                  <c:v>85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1409704"/>
        <c:axId val="151410096"/>
      </c:barChart>
      <c:catAx>
        <c:axId val="15140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10096"/>
        <c:crosses val="autoZero"/>
        <c:auto val="1"/>
        <c:lblAlgn val="ctr"/>
        <c:lblOffset val="100"/>
        <c:noMultiLvlLbl val="0"/>
      </c:catAx>
      <c:valAx>
        <c:axId val="1514100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140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F1B0-CF3B-4154-85B9-2510D366425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F31E5-26B3-48CC-B4FC-0DCBC208F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2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0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5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77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45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18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23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17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5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 line nurse manager responsible for functions such 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Hiring of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Human resource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Competency assessment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Review of job performance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Discipline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Termination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Financial management of care delivery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Budget preparation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Budget implementation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Variance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Development of highly productive teams, delivery of quality patient care, customer and staff satisfaction,.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Healthy Work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Current Challenges of healthcare environment,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 vacancy and turnover rates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Higher acuity level of patients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Limited financial resources of healthcare organizations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Technology </a:t>
            </a:r>
            <a:r>
              <a:rPr lang="en-US" dirty="0"/>
              <a:t>(Heller, Esposito-Herr, Tom, 2004)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Quality  of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</p:spPr>
        <p:txBody>
          <a:bodyPr/>
          <a:lstStyle/>
          <a:p>
            <a:fld id="{7D91937C-61A1-4135-BC46-D3C8BE9742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69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39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7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5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12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1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49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20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17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components that highlight the critical role of the FLNM:</a:t>
            </a:r>
          </a:p>
          <a:p>
            <a:pPr lvl="1"/>
            <a:r>
              <a:rPr lang="en-US" dirty="0"/>
              <a:t>Staff nurse satisfaction is linked to their relationship with their manager</a:t>
            </a:r>
          </a:p>
          <a:p>
            <a:pPr lvl="1"/>
            <a:r>
              <a:rPr lang="en-US" dirty="0"/>
              <a:t>Future nursing leadership comes from development of middle managers</a:t>
            </a:r>
          </a:p>
          <a:p>
            <a:pPr lvl="1"/>
            <a:r>
              <a:rPr lang="en-US" dirty="0"/>
              <a:t>Nurse Manager satisfaction and longevity is currently at an all-time low and needs to be improved to attract and retain nurses in this critical role. (Makoff, 2011)</a:t>
            </a:r>
          </a:p>
          <a:p>
            <a:r>
              <a:rPr lang="en-US" dirty="0"/>
              <a:t>FLNMs now have responsibility to:</a:t>
            </a:r>
          </a:p>
          <a:p>
            <a:pPr lvl="1"/>
            <a:r>
              <a:rPr lang="en-US" dirty="0"/>
              <a:t>sustain the quality of care delivered, assure patient safety</a:t>
            </a:r>
          </a:p>
          <a:p>
            <a:pPr lvl="1"/>
            <a:r>
              <a:rPr lang="en-US" dirty="0"/>
              <a:t>establish goals, develop innovation </a:t>
            </a:r>
          </a:p>
          <a:p>
            <a:pPr lvl="1"/>
            <a:r>
              <a:rPr lang="en-US" dirty="0"/>
              <a:t>assure efficiency and fiscal responsibility for the delivery of care. (Balasco Cathcart, Greenspan and Quinn, 2010).</a:t>
            </a:r>
          </a:p>
          <a:p>
            <a:r>
              <a:rPr lang="en-US" dirty="0"/>
              <a:t>Stability in of high performing managers in the front line management level increases organizational effectiveness (Makoff, 2011).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72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869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68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49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9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24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220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898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24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030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1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03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848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60520"/>
            <a:ext cx="5486400" cy="4800600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35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185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45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785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31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651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241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66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1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0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952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586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37C-61A1-4135-BC46-D3C8BE9742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531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866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67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0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F31E5-26B3-48CC-B4FC-0DCBC208F1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9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3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608A-3C57-41AE-931F-7B6C1494EC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7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0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7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0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2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27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5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9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6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7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4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6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43B699-D420-4032-A653-6D14550E439B}" type="datetimeFigureOut">
              <a:rPr lang="en-US" smtClean="0"/>
              <a:t>6/5/2014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808361-8D71-423D-B7A8-5525E4F544C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0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adershipchallenge.com/UserFiles/LPISelfSampleReport-Aug2013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n.org/wd/elearning/content/enmo/enmohome.pcms?menu=elearni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adershipchallenge.com/UserFiles/LPISelfSampleReport-Aug2013.pdf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Development Program for Front Line Nurse Manager Preceptors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 Anne Marra, DNP, RN, NEA-BC</a:t>
            </a:r>
          </a:p>
          <a:p>
            <a:r>
              <a:rPr lang="en-US" dirty="0" smtClean="0"/>
              <a:t>Chief Nursing Officer</a:t>
            </a:r>
          </a:p>
        </p:txBody>
      </p:sp>
      <p:pic>
        <p:nvPicPr>
          <p:cNvPr id="6" name="Picture 5" descr="EOGHLogo1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096000" y="5943600"/>
            <a:ext cx="304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7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Search conducted using CINAHL, Medline and Business Source Primer databases</a:t>
            </a:r>
          </a:p>
          <a:p>
            <a:r>
              <a:rPr lang="en-US" dirty="0" smtClean="0"/>
              <a:t>Concepts of </a:t>
            </a:r>
          </a:p>
          <a:p>
            <a:pPr lvl="1"/>
            <a:r>
              <a:rPr lang="en-US" dirty="0" smtClean="0"/>
              <a:t>1) the relationship of the nurse manager role to quality outcomes and staff satisfaction</a:t>
            </a:r>
          </a:p>
          <a:p>
            <a:pPr lvl="1"/>
            <a:r>
              <a:rPr lang="en-US" dirty="0" smtClean="0"/>
              <a:t>2) nurse manager competencies and nurse manager development </a:t>
            </a:r>
          </a:p>
          <a:p>
            <a:pPr lvl="1"/>
            <a:r>
              <a:rPr lang="en-US" dirty="0" smtClean="0"/>
              <a:t>3) preceptors in nurse development and nurse manager preceptors</a:t>
            </a:r>
          </a:p>
          <a:p>
            <a:r>
              <a:rPr lang="en-US" dirty="0" smtClean="0"/>
              <a:t>Manager Strong performance</a:t>
            </a:r>
          </a:p>
          <a:p>
            <a:pPr lvl="1"/>
            <a:r>
              <a:rPr lang="en-US" dirty="0" smtClean="0"/>
              <a:t>Critical Thinking (</a:t>
            </a:r>
            <a:r>
              <a:rPr lang="en-US" dirty="0"/>
              <a:t>Zori, Nosek and Musil, 2010) </a:t>
            </a:r>
            <a:endParaRPr lang="en-US" dirty="0" smtClean="0"/>
          </a:p>
          <a:p>
            <a:pPr lvl="1"/>
            <a:r>
              <a:rPr lang="en-US" dirty="0" smtClean="0"/>
              <a:t>Transformational Leadership Style </a:t>
            </a:r>
            <a:r>
              <a:rPr lang="en-US" dirty="0"/>
              <a:t>(Casida and Parker, 2011). </a:t>
            </a:r>
            <a:endParaRPr lang="en-US" dirty="0" smtClean="0"/>
          </a:p>
          <a:p>
            <a:pPr lvl="1"/>
            <a:r>
              <a:rPr lang="en-US" dirty="0" smtClean="0"/>
              <a:t>Positive work environment for staff and</a:t>
            </a:r>
          </a:p>
          <a:p>
            <a:pPr lvl="1"/>
            <a:r>
              <a:rPr lang="en-US" dirty="0" smtClean="0"/>
              <a:t>Improved outcomes </a:t>
            </a:r>
            <a:r>
              <a:rPr lang="en-US" dirty="0"/>
              <a:t>(Boev, 2012)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nurse manager leadership development programs</a:t>
            </a:r>
          </a:p>
          <a:p>
            <a:pPr lvl="1"/>
            <a:r>
              <a:rPr lang="en-US" dirty="0" smtClean="0"/>
              <a:t>Weekly informational meetings paired with peer coaching over a six month period </a:t>
            </a:r>
            <a:r>
              <a:rPr lang="en-US" dirty="0"/>
              <a:t>(Codier, Kamikawa, and Molina Kooker, 2011)</a:t>
            </a:r>
            <a:endParaRPr lang="en-US" dirty="0" smtClean="0"/>
          </a:p>
          <a:p>
            <a:pPr lvl="1"/>
            <a:r>
              <a:rPr lang="en-US" dirty="0" smtClean="0"/>
              <a:t>A nurse manager orientation program </a:t>
            </a:r>
            <a:r>
              <a:rPr lang="en-US" dirty="0"/>
              <a:t>(Cohen,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online portal providing a repository of information for </a:t>
            </a:r>
            <a:r>
              <a:rPr lang="en-US" dirty="0"/>
              <a:t>FLNMs (Parry, et. al., 2012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Didactic sessions to educate about leadership skills </a:t>
            </a:r>
            <a:r>
              <a:rPr lang="en-US" dirty="0"/>
              <a:t>(Maryniak, 2011) </a:t>
            </a:r>
            <a:r>
              <a:rPr lang="en-US" dirty="0" smtClean="0"/>
              <a:t> A leadership development program for nurse managers based upon the Nurse Manager Leadership Domain of AONE</a:t>
            </a:r>
            <a:r>
              <a:rPr lang="en-US" dirty="0"/>
              <a:t> (Fennimore and Wolf, 2011)</a:t>
            </a:r>
            <a:endParaRPr lang="en-US" dirty="0" smtClean="0"/>
          </a:p>
          <a:p>
            <a:pPr lvl="1"/>
            <a:r>
              <a:rPr lang="en-US" dirty="0" smtClean="0"/>
              <a:t>A yearlong program including:</a:t>
            </a:r>
          </a:p>
          <a:p>
            <a:pPr lvl="2"/>
            <a:r>
              <a:rPr lang="en-US" dirty="0" smtClean="0"/>
              <a:t>a 4 day workshop</a:t>
            </a:r>
          </a:p>
          <a:p>
            <a:pPr lvl="2"/>
            <a:r>
              <a:rPr lang="en-US" dirty="0" smtClean="0"/>
              <a:t>mentoring support over a one year period </a:t>
            </a:r>
          </a:p>
          <a:p>
            <a:pPr lvl="2"/>
            <a:r>
              <a:rPr lang="en-US" dirty="0" smtClean="0"/>
              <a:t>organizational support to implement leadership projects in the healthcare setting </a:t>
            </a:r>
            <a:r>
              <a:rPr lang="en-US" dirty="0"/>
              <a:t>(McPhee, et. al., 2011) </a:t>
            </a:r>
          </a:p>
        </p:txBody>
      </p:sp>
    </p:spTree>
    <p:extLst>
      <p:ext uri="{BB962C8B-B14F-4D97-AF65-F5344CB8AC3E}">
        <p14:creationId xmlns:p14="http://schemas.microsoft.com/office/powerpoint/2010/main" val="37900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Preceptors</a:t>
            </a:r>
          </a:p>
          <a:p>
            <a:pPr lvl="1"/>
            <a:r>
              <a:rPr lang="en-US" dirty="0" smtClean="0"/>
              <a:t>Other nurse managers</a:t>
            </a:r>
          </a:p>
          <a:p>
            <a:pPr lvl="1"/>
            <a:r>
              <a:rPr lang="en-US" dirty="0" smtClean="0"/>
              <a:t>Chief Nursing Officers</a:t>
            </a:r>
          </a:p>
          <a:p>
            <a:pPr lvl="1"/>
            <a:r>
              <a:rPr lang="en-US" dirty="0" smtClean="0"/>
              <a:t>Directors of Nursing</a:t>
            </a:r>
          </a:p>
          <a:p>
            <a:pPr lvl="1"/>
            <a:r>
              <a:rPr lang="en-US" dirty="0" smtClean="0"/>
              <a:t>Peer coaching (Hawkins</a:t>
            </a:r>
            <a:r>
              <a:rPr lang="en-US" dirty="0"/>
              <a:t>, Carte and </a:t>
            </a:r>
            <a:r>
              <a:rPr lang="en-US" dirty="0" smtClean="0"/>
              <a:t>Nugent, 2009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Preceptors must be competent to provide guidance</a:t>
            </a:r>
            <a:r>
              <a:rPr lang="en-US" dirty="0"/>
              <a:t>(Palumbo, Rambur and Boyer, 2012)</a:t>
            </a:r>
            <a:endParaRPr lang="en-US" dirty="0" smtClean="0"/>
          </a:p>
          <a:p>
            <a:r>
              <a:rPr lang="en-US" dirty="0" smtClean="0"/>
              <a:t>Benner, Novice to Expert</a:t>
            </a:r>
          </a:p>
          <a:p>
            <a:pPr lvl="1"/>
            <a:r>
              <a:rPr lang="en-US" dirty="0" smtClean="0"/>
              <a:t>Found to be a framework to structure nurse manager development from novice to expert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737361"/>
            <a:ext cx="78867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Setting and Target Population</a:t>
            </a:r>
            <a:endParaRPr lang="en-US" b="1" dirty="0" smtClean="0"/>
          </a:p>
          <a:p>
            <a:pPr lvl="1"/>
            <a:r>
              <a:rPr lang="en-US" dirty="0" smtClean="0"/>
              <a:t>FLNM who are competent, based upon Benner (1984) definition</a:t>
            </a:r>
          </a:p>
          <a:p>
            <a:pPr lvl="2"/>
            <a:r>
              <a:rPr lang="en-US" dirty="0"/>
              <a:t>Competent manager a preceptor as per Benner definition</a:t>
            </a:r>
          </a:p>
          <a:p>
            <a:pPr lvl="3"/>
            <a:r>
              <a:rPr lang="en-US" dirty="0"/>
              <a:t>nurse who has been in the same job for 2-3 years</a:t>
            </a:r>
          </a:p>
          <a:p>
            <a:pPr lvl="3"/>
            <a:r>
              <a:rPr lang="en-US" dirty="0"/>
              <a:t>has the ability to consider long-term goals as they relate to actions </a:t>
            </a:r>
          </a:p>
          <a:p>
            <a:pPr lvl="3"/>
            <a:r>
              <a:rPr lang="en-US" dirty="0"/>
              <a:t>gains perspective based on conscious, abstract and analytical thinking regarding the problem. </a:t>
            </a:r>
          </a:p>
          <a:p>
            <a:pPr marL="384048" lvl="2" indent="0">
              <a:buNone/>
            </a:pPr>
            <a:r>
              <a:rPr lang="en-US" sz="1800" dirty="0"/>
              <a:t>FLNM who is person of choice to serve as preceptor for new FLNMs in the organization</a:t>
            </a:r>
          </a:p>
          <a:p>
            <a:r>
              <a:rPr lang="en-US" dirty="0" smtClean="0"/>
              <a:t>Four 8 hour didactic sessions</a:t>
            </a:r>
          </a:p>
          <a:p>
            <a:pPr lvl="1"/>
            <a:r>
              <a:rPr lang="en-US" dirty="0" smtClean="0"/>
              <a:t>Build on the constructs of the Essentials of Nurse Manager Orientation</a:t>
            </a:r>
            <a:r>
              <a:rPr lang="en-US" baseline="30000" dirty="0" smtClean="0"/>
              <a:t>©</a:t>
            </a:r>
            <a:r>
              <a:rPr lang="en-US" dirty="0" smtClean="0"/>
              <a:t> (ENMO</a:t>
            </a:r>
            <a:r>
              <a:rPr lang="en-US" baseline="30000" dirty="0" smtClean="0"/>
              <a:t>©</a:t>
            </a:r>
            <a:r>
              <a:rPr lang="en-US" dirty="0" smtClean="0"/>
              <a:t>) online program ( AONE, 2013)</a:t>
            </a:r>
          </a:p>
          <a:p>
            <a:pPr lvl="1"/>
            <a:r>
              <a:rPr lang="en-US" dirty="0" smtClean="0"/>
              <a:t>Prepare list and collate organizational documents, policies and procedures, forms to assist nurse manager during orientation.</a:t>
            </a:r>
          </a:p>
          <a:p>
            <a:r>
              <a:rPr lang="en-US" dirty="0" smtClean="0"/>
              <a:t>Small test of change project</a:t>
            </a:r>
          </a:p>
          <a:p>
            <a:pPr lvl="1"/>
            <a:r>
              <a:rPr lang="en-US" dirty="0" smtClean="0"/>
              <a:t>Preceptors work with a new nurse manager in their respective organization on a change project, “Lead Your Team” constructs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13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 and Post program assessment</a:t>
            </a:r>
          </a:p>
          <a:p>
            <a:pPr lvl="1"/>
            <a:r>
              <a:rPr lang="en-US" sz="1700" dirty="0"/>
              <a:t>Nurse Manager Skills Inventory©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Preceptor, pre, post program and two months post program completion</a:t>
            </a:r>
          </a:p>
          <a:p>
            <a:pPr lvl="2"/>
            <a:r>
              <a:rPr lang="en-US" sz="1700" dirty="0"/>
              <a:t>Preceptor </a:t>
            </a:r>
            <a:r>
              <a:rPr lang="en-US" sz="1700" dirty="0" smtClean="0"/>
              <a:t>manager, </a:t>
            </a:r>
            <a:r>
              <a:rPr lang="en-US" sz="1700" dirty="0"/>
              <a:t>pre and two months post program completion</a:t>
            </a:r>
          </a:p>
          <a:p>
            <a:pPr lvl="2"/>
            <a:r>
              <a:rPr lang="en-US" sz="1700" dirty="0"/>
              <a:t>Nurse Manager Orientee, pre and post small test of change project</a:t>
            </a:r>
          </a:p>
          <a:p>
            <a:pPr lvl="1"/>
            <a:r>
              <a:rPr lang="en-US" sz="1700" dirty="0"/>
              <a:t>Leadership Practices Inventory©</a:t>
            </a:r>
          </a:p>
          <a:p>
            <a:pPr lvl="2"/>
            <a:r>
              <a:rPr lang="en-US" sz="1700" dirty="0"/>
              <a:t>Preceptor, pre and post program</a:t>
            </a:r>
          </a:p>
          <a:p>
            <a:pPr lvl="2"/>
            <a:r>
              <a:rPr lang="en-US" sz="1700" dirty="0"/>
              <a:t>Nurse Manager Orientee, pre and post small test of change project</a:t>
            </a:r>
          </a:p>
          <a:p>
            <a:r>
              <a:rPr lang="en-US" dirty="0"/>
              <a:t>Demographic data collected on </a:t>
            </a:r>
          </a:p>
          <a:p>
            <a:pPr lvl="1"/>
            <a:r>
              <a:rPr lang="en-US" dirty="0"/>
              <a:t>FLNM Preceptor</a:t>
            </a:r>
          </a:p>
          <a:p>
            <a:pPr lvl="1"/>
            <a:r>
              <a:rPr lang="en-US" dirty="0"/>
              <a:t>New FLNM</a:t>
            </a:r>
          </a:p>
          <a:p>
            <a:pPr lvl="1"/>
            <a:r>
              <a:rPr lang="en-US" dirty="0"/>
              <a:t>CNO</a:t>
            </a:r>
          </a:p>
          <a:p>
            <a:pPr lvl="1"/>
            <a:r>
              <a:rPr lang="en-US" dirty="0"/>
              <a:t>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5074920"/>
          </a:xfrm>
        </p:spPr>
        <p:txBody>
          <a:bodyPr/>
          <a:lstStyle/>
          <a:p>
            <a:r>
              <a:rPr lang="en-US" sz="3200" dirty="0" smtClean="0"/>
              <a:t>Essentials of Nurse Manager Orientation</a:t>
            </a:r>
            <a:r>
              <a:rPr lang="en-US" sz="3200" baseline="30000" dirty="0" smtClean="0"/>
              <a:t>© </a:t>
            </a:r>
            <a:r>
              <a:rPr lang="en-US" sz="3200" dirty="0" smtClean="0"/>
              <a:t>(AONE)</a:t>
            </a:r>
          </a:p>
          <a:p>
            <a:r>
              <a:rPr lang="en-US" sz="3200" dirty="0" smtClean="0"/>
              <a:t>Patricia Benner (1984)</a:t>
            </a:r>
          </a:p>
          <a:p>
            <a:pPr lvl="1"/>
            <a:r>
              <a:rPr lang="en-US" sz="3200" dirty="0" smtClean="0"/>
              <a:t>Novice to Expert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Approval from the Rutgers University IRB for the implementation of the project.</a:t>
            </a:r>
          </a:p>
          <a:p>
            <a:r>
              <a:rPr lang="en-US" dirty="0" smtClean="0"/>
              <a:t>Develop a curriculum for training of FLNM preceptors based upon the ENMO content. </a:t>
            </a:r>
          </a:p>
          <a:p>
            <a:pPr lvl="1"/>
            <a:r>
              <a:rPr lang="en-US" dirty="0" smtClean="0"/>
              <a:t>Expand on the ENMO orientation content </a:t>
            </a:r>
          </a:p>
          <a:p>
            <a:pPr lvl="2"/>
            <a:r>
              <a:rPr lang="en-US" dirty="0" smtClean="0"/>
              <a:t>Discussion of specific examples of application of the principles within the organizations of the participants</a:t>
            </a:r>
          </a:p>
          <a:p>
            <a:pPr lvl="2"/>
            <a:r>
              <a:rPr lang="en-US" dirty="0" smtClean="0"/>
              <a:t>Organizational specific documents</a:t>
            </a:r>
          </a:p>
          <a:p>
            <a:pPr lvl="3"/>
            <a:r>
              <a:rPr lang="en-US" dirty="0" smtClean="0"/>
              <a:t>Policies</a:t>
            </a:r>
          </a:p>
          <a:p>
            <a:pPr lvl="3"/>
            <a:r>
              <a:rPr lang="en-US" dirty="0" smtClean="0"/>
              <a:t>Procedures</a:t>
            </a:r>
          </a:p>
          <a:p>
            <a:pPr lvl="3"/>
            <a:r>
              <a:rPr lang="en-US" dirty="0" smtClean="0"/>
              <a:t>Forms</a:t>
            </a:r>
          </a:p>
          <a:p>
            <a:pPr lvl="3"/>
            <a:r>
              <a:rPr lang="en-US" dirty="0" smtClean="0"/>
              <a:t>Anecdotal examples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37395"/>
          </a:xfrm>
        </p:spPr>
        <p:txBody>
          <a:bodyPr>
            <a:normAutofit/>
          </a:bodyPr>
          <a:lstStyle/>
          <a:p>
            <a:r>
              <a:rPr lang="en-US" dirty="0"/>
              <a:t>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752600"/>
            <a:ext cx="8229600" cy="4533900"/>
          </a:xfrm>
        </p:spPr>
        <p:txBody>
          <a:bodyPr>
            <a:normAutofit/>
          </a:bodyPr>
          <a:lstStyle/>
          <a:p>
            <a:r>
              <a:rPr lang="en-US" dirty="0" smtClean="0"/>
              <a:t>Recruitment of Participants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ecruited from 4 acute care hospitals</a:t>
            </a:r>
          </a:p>
          <a:p>
            <a:pPr lvl="1"/>
            <a:r>
              <a:rPr lang="en-US" dirty="0" smtClean="0"/>
              <a:t>Letter mailed to acute care hospital CNOs</a:t>
            </a:r>
          </a:p>
          <a:p>
            <a:pPr lvl="2"/>
            <a:r>
              <a:rPr lang="en-US" dirty="0" smtClean="0"/>
              <a:t>One successful recruitment</a:t>
            </a:r>
          </a:p>
          <a:p>
            <a:pPr lvl="1"/>
            <a:r>
              <a:rPr lang="en-US" dirty="0" smtClean="0"/>
              <a:t>Personal emails to two CNOs</a:t>
            </a:r>
          </a:p>
          <a:p>
            <a:pPr lvl="2"/>
            <a:r>
              <a:rPr lang="en-US" dirty="0" smtClean="0"/>
              <a:t>One successful recruitment</a:t>
            </a:r>
          </a:p>
          <a:p>
            <a:pPr lvl="2"/>
            <a:r>
              <a:rPr lang="en-US" dirty="0" smtClean="0"/>
              <a:t>One un-successful for recruitment</a:t>
            </a:r>
          </a:p>
          <a:p>
            <a:pPr lvl="3"/>
            <a:r>
              <a:rPr lang="en-US" dirty="0" smtClean="0"/>
              <a:t>Concerned about time commitment for the participation in the program for a nurse manager</a:t>
            </a:r>
          </a:p>
          <a:p>
            <a:pPr lvl="2"/>
            <a:r>
              <a:rPr lang="en-US" dirty="0" smtClean="0"/>
              <a:t>One connection through director of education to CNO</a:t>
            </a:r>
          </a:p>
          <a:p>
            <a:pPr lvl="1"/>
            <a:r>
              <a:rPr lang="en-US" dirty="0" smtClean="0"/>
              <a:t>Telephone interviews with CNOs to discuss program and confirm commitment</a:t>
            </a:r>
          </a:p>
          <a:p>
            <a:pPr lvl="2"/>
            <a:r>
              <a:rPr lang="en-US" dirty="0" smtClean="0"/>
              <a:t>CNOs identified nurse manager participants</a:t>
            </a:r>
          </a:p>
          <a:p>
            <a:pPr lvl="2"/>
            <a:r>
              <a:rPr lang="en-US" dirty="0" smtClean="0"/>
              <a:t>CNOs agreed to pay tuition for ENMO curriculum</a:t>
            </a:r>
          </a:p>
          <a:p>
            <a:pPr lvl="1"/>
            <a:r>
              <a:rPr lang="en-US" dirty="0" smtClean="0"/>
              <a:t>Telephone interviews with participants to discuss program participation, ENMO program and data requirements</a:t>
            </a:r>
          </a:p>
          <a:p>
            <a:pPr lvl="1"/>
            <a:r>
              <a:rPr lang="en-US" dirty="0" smtClean="0"/>
              <a:t>Email communication to establish best dates for program meetings.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completed modules of the ENMO</a:t>
            </a:r>
          </a:p>
          <a:p>
            <a:r>
              <a:rPr lang="en-US" dirty="0" smtClean="0"/>
              <a:t>Four 8 hour didactic meetings, November 15, 18 and December 5 and 13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Discussion of the ENMO topics</a:t>
            </a:r>
          </a:p>
          <a:p>
            <a:r>
              <a:rPr lang="en-US" dirty="0" smtClean="0"/>
              <a:t>Discussion and brainstorming of list of “items” needed for a nurse manager orientation</a:t>
            </a:r>
          </a:p>
          <a:p>
            <a:pPr lvl="1"/>
            <a:r>
              <a:rPr lang="en-US" dirty="0" smtClean="0"/>
              <a:t>Developed into list to of items to be collated into orientation book</a:t>
            </a:r>
          </a:p>
          <a:p>
            <a:r>
              <a:rPr lang="en-US" dirty="0" smtClean="0"/>
              <a:t>Discussion of activities for a new nurse manager to complete during orientation</a:t>
            </a:r>
          </a:p>
          <a:p>
            <a:pPr lvl="1"/>
            <a:r>
              <a:rPr lang="en-US" dirty="0" smtClean="0"/>
              <a:t>Developed into Nurse Manager Orientation Checklist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Evaluation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Methods/Indicators</a:t>
            </a:r>
          </a:p>
          <a:p>
            <a:pPr lvl="1"/>
            <a:r>
              <a:rPr lang="en-US" dirty="0" smtClean="0"/>
              <a:t>Demographics  </a:t>
            </a:r>
          </a:p>
          <a:p>
            <a:pPr lvl="1"/>
            <a:r>
              <a:rPr lang="en-US" dirty="0" smtClean="0"/>
              <a:t>Nurse Manager Skills Inventory</a:t>
            </a:r>
          </a:p>
          <a:p>
            <a:pPr lvl="2"/>
            <a:r>
              <a:rPr lang="en-US" dirty="0" smtClean="0"/>
              <a:t>Change over time pre and post program by the </a:t>
            </a:r>
          </a:p>
          <a:p>
            <a:pPr lvl="3"/>
            <a:r>
              <a:rPr lang="en-US" dirty="0" smtClean="0"/>
              <a:t>Preceptor</a:t>
            </a:r>
          </a:p>
          <a:p>
            <a:pPr lvl="3"/>
            <a:r>
              <a:rPr lang="en-US" dirty="0" smtClean="0"/>
              <a:t>Manager</a:t>
            </a:r>
          </a:p>
          <a:p>
            <a:pPr lvl="3"/>
            <a:r>
              <a:rPr lang="en-US" dirty="0" smtClean="0"/>
              <a:t>Manager orientee</a:t>
            </a:r>
          </a:p>
          <a:p>
            <a:pPr lvl="2"/>
            <a:r>
              <a:rPr lang="en-US" dirty="0" smtClean="0"/>
              <a:t>Comparison of Preceptor and Manager evaluation</a:t>
            </a:r>
          </a:p>
          <a:p>
            <a:pPr lvl="1"/>
            <a:r>
              <a:rPr lang="en-US" dirty="0" smtClean="0"/>
              <a:t>Leadership Practices Inventory</a:t>
            </a:r>
          </a:p>
          <a:p>
            <a:pPr lvl="2"/>
            <a:r>
              <a:rPr lang="en-US" dirty="0" smtClean="0"/>
              <a:t>Change over time pre and post program</a:t>
            </a:r>
          </a:p>
          <a:p>
            <a:pPr lvl="3"/>
            <a:r>
              <a:rPr lang="en-US" dirty="0" smtClean="0"/>
              <a:t>Preceptor</a:t>
            </a:r>
          </a:p>
          <a:p>
            <a:pPr lvl="3"/>
            <a:r>
              <a:rPr lang="en-US" dirty="0" smtClean="0"/>
              <a:t>Manager Orientee</a:t>
            </a:r>
          </a:p>
          <a:p>
            <a:pPr lvl="1"/>
            <a:r>
              <a:rPr lang="en-US" dirty="0" smtClean="0"/>
              <a:t>Project Implementation by preceptor with new FLNM</a:t>
            </a:r>
          </a:p>
          <a:p>
            <a:pPr lvl="2"/>
            <a:r>
              <a:rPr lang="en-US" dirty="0" smtClean="0"/>
              <a:t>Lead the People project completed by new manager with preceptor</a:t>
            </a:r>
          </a:p>
          <a:p>
            <a:pPr lvl="1"/>
            <a:r>
              <a:rPr lang="en-US" dirty="0" smtClean="0"/>
              <a:t>Post program evaluation by completed by the preceptor</a:t>
            </a:r>
          </a:p>
        </p:txBody>
      </p:sp>
    </p:spTree>
    <p:extLst>
      <p:ext uri="{BB962C8B-B14F-4D97-AF65-F5344CB8AC3E}">
        <p14:creationId xmlns:p14="http://schemas.microsoft.com/office/powerpoint/2010/main" val="7299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</a:t>
            </a:r>
            <a:r>
              <a:rPr lang="en-US" dirty="0" smtClean="0"/>
              <a:t>iscuss the process utilized to develop the nurse manager preceptor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Review the measurement of pre-program and post-program change in leadership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Examine the implementation of the preceptor model with a small test of change with a new nurse manager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Present the nurse manager orientation tools developed during the program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949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62962" y="1158845"/>
          <a:ext cx="8736595" cy="551355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138495"/>
                <a:gridCol w="2229802"/>
                <a:gridCol w="2184149"/>
                <a:gridCol w="2184149"/>
              </a:tblGrid>
              <a:tr h="4255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Preceptor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Orientee</a:t>
                      </a:r>
                      <a:endParaRPr lang="en-US" dirty="0"/>
                    </a:p>
                  </a:txBody>
                  <a:tcPr/>
                </a:tc>
              </a:tr>
              <a:tr h="44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45-54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50.5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30-45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34.0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58-59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58</a:t>
                      </a:r>
                    </a:p>
                  </a:txBody>
                  <a:tcPr marL="68580" marR="68580" marT="0" marB="0"/>
                </a:tc>
              </a:tr>
              <a:tr h="44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 = 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M= 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 = 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 =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 = 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Male= 0</a:t>
                      </a:r>
                    </a:p>
                  </a:txBody>
                  <a:tcPr marL="68580" marR="68580" marT="0" marB="0"/>
                </a:tc>
              </a:tr>
              <a:tr h="66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 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Black/African American= 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 =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 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Black/African American 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 =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 = 4</a:t>
                      </a:r>
                    </a:p>
                  </a:txBody>
                  <a:tcPr marL="68580" marR="68580" marT="0" marB="0"/>
                </a:tc>
              </a:tr>
              <a:tr h="44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Years as Registered Nurse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21-32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22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8-24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 =  8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36-39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37.0</a:t>
                      </a:r>
                    </a:p>
                  </a:txBody>
                  <a:tcPr marL="68580" marR="68580" marT="0" marB="0"/>
                </a:tc>
              </a:tr>
              <a:tr h="44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Months/Years as Nurse Manager/CNO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6-28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10.29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2.5 months to 4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 = 5.5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4-17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6.04</a:t>
                      </a:r>
                    </a:p>
                  </a:txBody>
                  <a:tcPr marL="68580" marR="68580" marT="0" marB="0"/>
                </a:tc>
              </a:tr>
              <a:tr h="44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Months/Years in current position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3-6.5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5.25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2.5 months- 9 months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 =  0.46years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1.4 -10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4.13 years</a:t>
                      </a:r>
                    </a:p>
                  </a:txBody>
                  <a:tcPr marL="68580" marR="68580" marT="0" marB="0"/>
                </a:tc>
              </a:tr>
              <a:tr h="66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Highest level of nursing education( select one below)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BSN = 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MSN=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MS other =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BSN = 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MSN=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MSN= 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MS other=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DNP=1</a:t>
                      </a:r>
                    </a:p>
                  </a:txBody>
                  <a:tcPr marL="68580" marR="68580" marT="0" marB="0"/>
                </a:tc>
              </a:tr>
              <a:tr h="44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Certification, Yes/No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Yes= 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=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= 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=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 = 4</a:t>
                      </a:r>
                    </a:p>
                  </a:txBody>
                  <a:tcPr marL="68580" marR="68580" marT="0" marB="0"/>
                </a:tc>
              </a:tr>
              <a:tr h="663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Title of Certification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CNML=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Oncology Nurse=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Gerontology Nurse =1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NE-BC = 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NEA-BC= 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CPHQ= 1</a:t>
                      </a:r>
                    </a:p>
                  </a:txBody>
                  <a:tcPr marL="68580" marR="68580" marT="0" marB="0"/>
                </a:tc>
              </a:tr>
              <a:tr h="4424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 of years certified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1.5 to 9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3.0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1-6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4.0 years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Range 5-23 years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Median= 10.5  years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5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039878"/>
              </p:ext>
            </p:extLst>
          </p:nvPr>
        </p:nvGraphicFramePr>
        <p:xfrm>
          <a:off x="304800" y="2209800"/>
          <a:ext cx="8229600" cy="3754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Preceptor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Orientee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Previous Experience</a:t>
                      </a:r>
                      <a:r>
                        <a:rPr lang="en-US" baseline="0" dirty="0" smtClean="0"/>
                        <a:t> Orienting Nurse Managers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Yes= 3</a:t>
                      </a:r>
                    </a:p>
                    <a:p>
                      <a:r>
                        <a:rPr lang="en-US" dirty="0" smtClean="0"/>
                        <a:t>No=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manger</a:t>
                      </a:r>
                      <a:r>
                        <a:rPr lang="en-US" baseline="0" dirty="0" smtClean="0"/>
                        <a:t> oriented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r>
                        <a:rPr lang="en-US" baseline="0" dirty="0" smtClean="0"/>
                        <a:t> 3-6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Oriented to role</a:t>
                      </a:r>
                      <a:r>
                        <a:rPr lang="en-US" baseline="0" dirty="0" smtClean="0"/>
                        <a:t> of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Yes=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r>
                        <a:rPr lang="en-US" baseline="0" dirty="0" smtClean="0"/>
                        <a:t>No= 2</a:t>
                      </a:r>
                    </a:p>
                    <a:p>
                      <a:r>
                        <a:rPr lang="en-US" baseline="0" dirty="0" smtClean="0"/>
                        <a:t>One participant did not respond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of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months</a:t>
                      </a:r>
                    </a:p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one participant responded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0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/>
          <a:lstStyle/>
          <a:p>
            <a:r>
              <a:rPr lang="en-US" dirty="0" smtClean="0"/>
              <a:t>Organizational Demographics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82357"/>
              </p:ext>
            </p:extLst>
          </p:nvPr>
        </p:nvGraphicFramePr>
        <p:xfrm>
          <a:off x="253496" y="1143001"/>
          <a:ext cx="8419724" cy="568113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209862"/>
                <a:gridCol w="4209862"/>
              </a:tblGrid>
              <a:tr h="76937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Organization Demographics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Hospital Type: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for profit = 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Teaching =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Non-teaching = 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Licensed </a:t>
                      </a:r>
                      <a:r>
                        <a:rPr lang="en-US" sz="1100" dirty="0">
                          <a:effectLst/>
                        </a:rPr>
                        <a:t>beds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 178-651 </a:t>
                      </a:r>
                      <a:r>
                        <a:rPr lang="en-US" sz="1200" dirty="0" smtClean="0">
                          <a:effectLst/>
                        </a:rPr>
                        <a:t>beds</a:t>
                      </a:r>
                      <a:endParaRPr lang="en-US" sz="1200" dirty="0">
                        <a:effectLst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Maintained beds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 = </a:t>
                      </a:r>
                      <a:r>
                        <a:rPr lang="en-US" sz="1200" dirty="0" smtClean="0">
                          <a:effectLst/>
                        </a:rPr>
                        <a:t>155-500</a:t>
                      </a:r>
                      <a:endParaRPr lang="en-US" sz="1200" dirty="0">
                        <a:effectLst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Magnet </a:t>
                      </a:r>
                      <a:r>
                        <a:rPr lang="en-US" sz="1100" dirty="0" smtClean="0">
                          <a:effectLst/>
                        </a:rPr>
                        <a:t>Designated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 =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= 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 Magnet </a:t>
                      </a:r>
                      <a:r>
                        <a:rPr lang="en-US" sz="1100" dirty="0" smtClean="0">
                          <a:effectLst/>
                        </a:rPr>
                        <a:t>Journey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= 1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Pathway to Excellence </a:t>
                      </a:r>
                      <a:r>
                        <a:rPr lang="en-US" sz="1100" dirty="0" smtClean="0">
                          <a:effectLst/>
                        </a:rPr>
                        <a:t>Designated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= 4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7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 Pathway to Excellence </a:t>
                      </a:r>
                      <a:r>
                        <a:rPr lang="en-US" sz="1100" dirty="0" smtClean="0">
                          <a:effectLst/>
                        </a:rPr>
                        <a:t>Journey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 = 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= 3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Front Line Nurse Managers (FTEs)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 8-26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 = 18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Front Line Nurse Manager </a:t>
                      </a:r>
                      <a:r>
                        <a:rPr lang="en-US" sz="1100" dirty="0" smtClean="0">
                          <a:effectLst/>
                        </a:rPr>
                        <a:t>vacancies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 0-1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Mean= 0.25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Front Line Nurse Managers hired in the past two </a:t>
                      </a:r>
                      <a:r>
                        <a:rPr lang="en-US" sz="1100" dirty="0" smtClean="0">
                          <a:effectLst/>
                        </a:rPr>
                        <a:t>years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 3-8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 = 4.75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7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Formal </a:t>
                      </a:r>
                      <a:r>
                        <a:rPr lang="en-US" sz="1100" dirty="0">
                          <a:effectLst/>
                        </a:rPr>
                        <a:t>Orientation for Front Line Nurse </a:t>
                      </a:r>
                      <a:r>
                        <a:rPr lang="en-US" sz="1100" dirty="0" smtClean="0">
                          <a:effectLst/>
                        </a:rPr>
                        <a:t>Managers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Yes = 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 = 2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Duration </a:t>
                      </a:r>
                      <a:r>
                        <a:rPr lang="en-US" sz="1100" dirty="0">
                          <a:effectLst/>
                        </a:rPr>
                        <a:t>of formal orientation for </a:t>
                      </a:r>
                      <a:r>
                        <a:rPr lang="en-US" sz="1100" dirty="0" smtClean="0">
                          <a:effectLst/>
                        </a:rPr>
                        <a:t>FLNM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Range 3-12 weeks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15" marR="658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77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Nurse Manager Skills Inventory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351520" cy="543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6423142"/>
            <a:ext cx="52578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American Association of Critical Care Nurses (2006), </a:t>
            </a:r>
            <a:r>
              <a:rPr lang="en-US" sz="1000" dirty="0"/>
              <a:t>retrieved from: http://www.aacn.org/wd/practice/docs/nurse-manager-inventory-tool.pdf</a:t>
            </a:r>
          </a:p>
        </p:txBody>
      </p:sp>
    </p:spTree>
    <p:extLst>
      <p:ext uri="{BB962C8B-B14F-4D97-AF65-F5344CB8AC3E}">
        <p14:creationId xmlns:p14="http://schemas.microsoft.com/office/powerpoint/2010/main" val="36742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Manager Skills Inventory</a:t>
            </a:r>
            <a:r>
              <a:rPr lang="en-US" baseline="30000" dirty="0" smtClean="0"/>
              <a:t>©</a:t>
            </a:r>
            <a:endParaRPr lang="en-US" baseline="30000" dirty="0"/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57" y="2100586"/>
            <a:ext cx="5223849" cy="4372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372006" y="1685087"/>
            <a:ext cx="457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1" dirty="0"/>
              <a:t>Score </a:t>
            </a:r>
            <a:r>
              <a:rPr lang="en-US" sz="1600" b="1" dirty="0" smtClean="0"/>
              <a:t>Change </a:t>
            </a:r>
            <a:r>
              <a:rPr lang="en-US" sz="1600" b="1" dirty="0"/>
              <a:t>by </a:t>
            </a:r>
            <a:r>
              <a:rPr lang="en-US" sz="1600" b="1" dirty="0" smtClean="0"/>
              <a:t>Preceptors</a:t>
            </a:r>
            <a:endParaRPr lang="en-US" sz="1600" b="1" dirty="0"/>
          </a:p>
          <a:p>
            <a:pPr algn="ctr"/>
            <a:r>
              <a:rPr lang="en-US" sz="1600" b="1" dirty="0" smtClean="0"/>
              <a:t>Manage the Business </a:t>
            </a:r>
          </a:p>
          <a:p>
            <a:pPr algn="ctr"/>
            <a:r>
              <a:rPr lang="en-US" sz="1600" b="1" dirty="0" smtClean="0"/>
              <a:t>Time </a:t>
            </a:r>
            <a:r>
              <a:rPr lang="en-US" sz="1600" b="1" dirty="0"/>
              <a:t>1, Time 2 and Time 3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89324" y="2895600"/>
            <a:ext cx="461665" cy="243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800" dirty="0" smtClean="0"/>
              <a:t>Mean Score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82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Manager Skills Inventory</a:t>
            </a:r>
            <a:r>
              <a:rPr lang="en-US" baseline="30000" dirty="0"/>
              <a:t>©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295" y="2514600"/>
            <a:ext cx="4925085" cy="389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35380" y="1905000"/>
            <a:ext cx="457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1" dirty="0"/>
              <a:t>Score </a:t>
            </a:r>
            <a:r>
              <a:rPr lang="en-US" sz="1600" b="1" dirty="0" smtClean="0"/>
              <a:t>Change </a:t>
            </a:r>
            <a:r>
              <a:rPr lang="en-US" sz="1600" b="1" dirty="0"/>
              <a:t>by </a:t>
            </a:r>
            <a:r>
              <a:rPr lang="en-US" sz="1600" b="1" dirty="0" smtClean="0"/>
              <a:t>Preceptors</a:t>
            </a:r>
            <a:endParaRPr lang="en-US" sz="1600" b="1" dirty="0"/>
          </a:p>
          <a:p>
            <a:pPr algn="ctr"/>
            <a:r>
              <a:rPr lang="en-US" sz="1600" b="1" dirty="0" smtClean="0"/>
              <a:t>Lead the People </a:t>
            </a:r>
          </a:p>
          <a:p>
            <a:pPr algn="ctr"/>
            <a:r>
              <a:rPr lang="en-US" sz="1600" b="1" dirty="0" smtClean="0"/>
              <a:t>Time </a:t>
            </a:r>
            <a:r>
              <a:rPr lang="en-US" sz="1600" b="1" dirty="0"/>
              <a:t>1, Time 2 and Time 3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851462" y="3124200"/>
            <a:ext cx="461665" cy="2141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1800" dirty="0" smtClean="0"/>
              <a:t>Mean Score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9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Manager Skills Inventory</a:t>
            </a:r>
            <a:r>
              <a:rPr lang="en-US" baseline="30000" dirty="0"/>
              <a:t>©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91" y="2590800"/>
            <a:ext cx="5278955" cy="4026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14600" y="2057400"/>
            <a:ext cx="457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1" dirty="0"/>
              <a:t>Score </a:t>
            </a:r>
            <a:r>
              <a:rPr lang="en-US" sz="1600" b="1" dirty="0" smtClean="0"/>
              <a:t>Change </a:t>
            </a:r>
            <a:r>
              <a:rPr lang="en-US" sz="1600" b="1" dirty="0"/>
              <a:t>by </a:t>
            </a:r>
            <a:r>
              <a:rPr lang="en-US" sz="1600" b="1" dirty="0" smtClean="0"/>
              <a:t>Preceptors</a:t>
            </a:r>
            <a:endParaRPr lang="en-US" sz="1600" b="1" dirty="0"/>
          </a:p>
          <a:p>
            <a:pPr algn="ctr"/>
            <a:r>
              <a:rPr lang="en-US" sz="1600" b="1" dirty="0" smtClean="0"/>
              <a:t>Creating the Leader Within Yourself</a:t>
            </a:r>
          </a:p>
          <a:p>
            <a:pPr algn="ctr"/>
            <a:r>
              <a:rPr lang="en-US" sz="1600" b="1" dirty="0" smtClean="0"/>
              <a:t>Time </a:t>
            </a:r>
            <a:r>
              <a:rPr lang="en-US" sz="1600" b="1" dirty="0"/>
              <a:t>1, Time 2 and Time 3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732258" y="3352800"/>
            <a:ext cx="461665" cy="21411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sz="1800" dirty="0" smtClean="0"/>
              <a:t>Mean Score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8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 Manager Skills Inventory</a:t>
            </a:r>
            <a:r>
              <a:rPr lang="en-US" baseline="30000" dirty="0" smtClean="0"/>
              <a:t>©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41" y="2590800"/>
            <a:ext cx="5205743" cy="37390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86000" y="2063487"/>
            <a:ext cx="457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1" dirty="0"/>
              <a:t>Score change by </a:t>
            </a:r>
            <a:r>
              <a:rPr lang="en-US" sz="1600" b="1" dirty="0" smtClean="0"/>
              <a:t>role</a:t>
            </a:r>
          </a:p>
          <a:p>
            <a:pPr algn="ctr"/>
            <a:r>
              <a:rPr lang="en-US" sz="1600" b="1" dirty="0" smtClean="0"/>
              <a:t>Manage the Business </a:t>
            </a:r>
          </a:p>
          <a:p>
            <a:pPr algn="ctr"/>
            <a:r>
              <a:rPr lang="en-US" sz="1600" b="1" dirty="0" smtClean="0"/>
              <a:t>Time </a:t>
            </a:r>
            <a:r>
              <a:rPr lang="en-US" sz="1600" b="1" dirty="0"/>
              <a:t>1 and Time 2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37187" y="319816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3108" y="3220610"/>
            <a:ext cx="46166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800" dirty="0" smtClean="0"/>
              <a:t>Mean Score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16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Manager Skills Inventory</a:t>
            </a:r>
            <a:r>
              <a:rPr lang="en-US" baseline="30000" dirty="0"/>
              <a:t>©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789284" cy="35700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09800" y="1981200"/>
            <a:ext cx="457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1" dirty="0"/>
              <a:t>Score change by </a:t>
            </a:r>
            <a:r>
              <a:rPr lang="en-US" sz="1600" b="1" dirty="0" smtClean="0"/>
              <a:t>role</a:t>
            </a:r>
          </a:p>
          <a:p>
            <a:pPr algn="ctr"/>
            <a:r>
              <a:rPr lang="en-US" sz="1600" b="1" dirty="0" smtClean="0"/>
              <a:t>Lead the People</a:t>
            </a:r>
          </a:p>
          <a:p>
            <a:pPr algn="ctr"/>
            <a:r>
              <a:rPr lang="en-US" sz="1600" b="1" dirty="0" smtClean="0"/>
              <a:t>Time </a:t>
            </a:r>
            <a:r>
              <a:rPr lang="en-US" sz="1600" b="1" dirty="0"/>
              <a:t>1 and Time 2 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31367" y="3221660"/>
            <a:ext cx="46166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800" dirty="0" smtClean="0"/>
              <a:t>Mean Score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31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Manager Skills Inventory</a:t>
            </a:r>
            <a:r>
              <a:rPr lang="en-US" baseline="30000" dirty="0"/>
              <a:t>©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4685674" cy="39054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590800" y="1808575"/>
            <a:ext cx="457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1" dirty="0"/>
              <a:t>Score change by </a:t>
            </a:r>
            <a:r>
              <a:rPr lang="en-US" sz="1600" b="1" dirty="0" smtClean="0"/>
              <a:t>role</a:t>
            </a:r>
          </a:p>
          <a:p>
            <a:pPr algn="ctr"/>
            <a:r>
              <a:rPr lang="en-US" sz="1600" b="1" dirty="0" smtClean="0"/>
              <a:t>Creating the Leader Within Yourself </a:t>
            </a:r>
          </a:p>
          <a:p>
            <a:pPr algn="ctr"/>
            <a:r>
              <a:rPr lang="en-US" sz="1600" b="1" dirty="0" smtClean="0"/>
              <a:t>Time </a:t>
            </a:r>
            <a:r>
              <a:rPr lang="en-US" sz="1600" b="1" dirty="0"/>
              <a:t>1 and Time 2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88567" y="3048000"/>
            <a:ext cx="461665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800" dirty="0" smtClean="0"/>
              <a:t>Mean Score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21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 Line Nurse Manager (FLNM)</a:t>
            </a:r>
          </a:p>
          <a:p>
            <a:pPr lvl="1"/>
            <a:r>
              <a:rPr lang="en-US" dirty="0" smtClean="0"/>
              <a:t>Responsible for 24 operations of one or more units for patient care delivery</a:t>
            </a:r>
          </a:p>
          <a:p>
            <a:pPr lvl="1"/>
            <a:r>
              <a:rPr lang="en-US" dirty="0" smtClean="0"/>
              <a:t>Challenges of current healthcare environment, (Heller, Esposito-Herr, Tom, 2004)</a:t>
            </a:r>
          </a:p>
          <a:p>
            <a:r>
              <a:rPr lang="en-US" dirty="0" smtClean="0"/>
              <a:t>Preceptor</a:t>
            </a:r>
          </a:p>
          <a:p>
            <a:pPr lvl="1"/>
            <a:r>
              <a:rPr lang="en-US" dirty="0" smtClean="0"/>
              <a:t>Facilitates acquisition of skills for role</a:t>
            </a:r>
          </a:p>
          <a:p>
            <a:pPr lvl="2"/>
            <a:r>
              <a:rPr lang="en-US" dirty="0" smtClean="0"/>
              <a:t>Student</a:t>
            </a:r>
          </a:p>
          <a:p>
            <a:pPr lvl="2"/>
            <a:r>
              <a:rPr lang="en-US" dirty="0" smtClean="0"/>
              <a:t>Entry level practitioner</a:t>
            </a:r>
          </a:p>
          <a:p>
            <a:pPr lvl="2"/>
            <a:r>
              <a:rPr lang="en-US" dirty="0" smtClean="0"/>
              <a:t>Advance Practice (McClure </a:t>
            </a:r>
            <a:r>
              <a:rPr lang="en-US" dirty="0"/>
              <a:t>and </a:t>
            </a:r>
            <a:r>
              <a:rPr lang="en-US" dirty="0" smtClean="0"/>
              <a:t>Black, 2013)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Nurse Manager Skills Inventory</a:t>
            </a:r>
            <a:r>
              <a:rPr lang="en-US" sz="3600" baseline="30000" dirty="0"/>
              <a:t>©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4087"/>
              </p:ext>
            </p:extLst>
          </p:nvPr>
        </p:nvGraphicFramePr>
        <p:xfrm>
          <a:off x="304800" y="1752600"/>
          <a:ext cx="8229601" cy="441959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39732"/>
                <a:gridCol w="2784451"/>
                <a:gridCol w="1237533"/>
                <a:gridCol w="1314881"/>
                <a:gridCol w="1253004"/>
              </a:tblGrid>
              <a:tr h="425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Domain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Subsection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Potential Maximum Score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Mean T1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Mean T1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Managing the Business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Financial Management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33.88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36.50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21.63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40.00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41.50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26.00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Human Resource Management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25.13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30.00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18.75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27.50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32.75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21.50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Performance Improvement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 14.00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15.75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11.25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15.25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17.00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13.25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Foundational Thinking Skills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16.25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19.00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O= 14.00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 19.00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20.00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16.50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Technology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21.75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22.75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19.00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=23.50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24.75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22.75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Strategic Management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27.63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27.75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21.88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32.75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29.00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27.13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Appropriate Clinical Practice Knowledge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3.75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4.00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 4.00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4.50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3.00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82925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 Manager Skills Inventory</a:t>
            </a:r>
            <a:r>
              <a:rPr lang="en-US" baseline="30000" dirty="0"/>
              <a:t>©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90729"/>
              </p:ext>
            </p:extLst>
          </p:nvPr>
        </p:nvGraphicFramePr>
        <p:xfrm>
          <a:off x="228600" y="1905000"/>
          <a:ext cx="8518526" cy="369292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97300"/>
                <a:gridCol w="2882208"/>
                <a:gridCol w="1280980"/>
                <a:gridCol w="1361044"/>
                <a:gridCol w="1296994"/>
              </a:tblGrid>
              <a:tr h="738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Domain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Subsection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Potential Maximum Score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Mean T1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Mean T1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Leading the People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Human Resource Leadership Skills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17.75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20.75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13.50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19.75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22.50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16.75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Relationship Management and Influencing Behaviors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29.75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36.25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22.00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31.25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37.50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29.50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Diversity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10.50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13.75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8.75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12.00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14.50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11.75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Shared Decision Making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7.75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8.50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5.75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8.25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9.50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8.00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Nurse Manager Skills Inventory</a:t>
            </a:r>
            <a:r>
              <a:rPr lang="en-US" sz="3600" baseline="30000" dirty="0"/>
              <a:t>©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25024"/>
              </p:ext>
            </p:extLst>
          </p:nvPr>
        </p:nvGraphicFramePr>
        <p:xfrm>
          <a:off x="304800" y="2057399"/>
          <a:ext cx="8229601" cy="320040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39732"/>
                <a:gridCol w="2784451"/>
                <a:gridCol w="1237533"/>
                <a:gridCol w="1314881"/>
                <a:gridCol w="1253004"/>
              </a:tblGrid>
              <a:tr h="590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Domain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Subsection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Potential Maximum Score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Mean T1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Mean T1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Creating the Leader in Yourself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Personal and Professional Accountability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14.00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17.00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12.25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16.25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17.00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15.00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Career Planning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 10.25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12.50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8.75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12.25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12.75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10.50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Personal Journey Disciplines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10.00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12.00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8.00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12.00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13.50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10.75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Reflective Practice Reference Behaviors/Tenants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30.75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39.75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28.75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 = 36.25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 = 41.50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 = 35.75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601" marR="336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0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Preceptor and Manager Comparison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0591933"/>
              </p:ext>
            </p:extLst>
          </p:nvPr>
        </p:nvGraphicFramePr>
        <p:xfrm>
          <a:off x="615636" y="2154725"/>
          <a:ext cx="3717202" cy="338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7297657"/>
              </p:ext>
            </p:extLst>
          </p:nvPr>
        </p:nvGraphicFramePr>
        <p:xfrm>
          <a:off x="5078993" y="2227152"/>
          <a:ext cx="3621386" cy="340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978" y="1774479"/>
            <a:ext cx="4037846" cy="2462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Managing the Business Time 1 Preceptor/Manager Score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870764" y="1774479"/>
            <a:ext cx="3883937" cy="2462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Managing the Business Time </a:t>
            </a:r>
            <a:r>
              <a:rPr lang="en-US" sz="1000" b="1" dirty="0" smtClean="0"/>
              <a:t>2 </a:t>
            </a:r>
            <a:r>
              <a:rPr lang="en-US" sz="1000" b="1" dirty="0"/>
              <a:t>Preceptor/Manager Score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348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Preceptor and Manager Comparison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56579931"/>
              </p:ext>
            </p:extLst>
          </p:nvPr>
        </p:nvGraphicFramePr>
        <p:xfrm>
          <a:off x="425513" y="2516863"/>
          <a:ext cx="3680987" cy="329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8992318"/>
              </p:ext>
            </p:extLst>
          </p:nvPr>
        </p:nvGraphicFramePr>
        <p:xfrm>
          <a:off x="4490519" y="2571184"/>
          <a:ext cx="4083113" cy="330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245" y="2047861"/>
            <a:ext cx="3666653" cy="2462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/>
              <a:t>Leading the Team Time 1 Preceptor/Manager Score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562947" y="2047860"/>
            <a:ext cx="3892990" cy="2462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dirty="0"/>
              <a:t>Leading the Team Time 2 Preceptor/Manager Score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378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Preceptor and Manager Comparison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6812949"/>
              </p:ext>
            </p:extLst>
          </p:nvPr>
        </p:nvGraphicFramePr>
        <p:xfrm>
          <a:off x="552261" y="2272419"/>
          <a:ext cx="3590453" cy="350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0740008"/>
              </p:ext>
            </p:extLst>
          </p:nvPr>
        </p:nvGraphicFramePr>
        <p:xfrm>
          <a:off x="4807388" y="2435381"/>
          <a:ext cx="3530853" cy="325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048" y="1775359"/>
            <a:ext cx="3168714" cy="4001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Creating the Leader in Yourself Time 1 </a:t>
            </a:r>
            <a:endParaRPr lang="en-US" sz="1000" b="1" dirty="0" smtClean="0"/>
          </a:p>
          <a:p>
            <a:pPr algn="ctr"/>
            <a:r>
              <a:rPr lang="en-US" sz="1000" b="1" dirty="0" smtClean="0"/>
              <a:t>Preceptor/Manager </a:t>
            </a:r>
            <a:r>
              <a:rPr lang="en-US" sz="1000" b="1" dirty="0"/>
              <a:t>Score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834551" y="1801640"/>
            <a:ext cx="3250194" cy="4001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Creating the Leader in Yourself Time </a:t>
            </a:r>
            <a:r>
              <a:rPr lang="en-US" sz="1000" b="1" dirty="0" smtClean="0"/>
              <a:t>2 </a:t>
            </a:r>
            <a:endParaRPr lang="en-US" sz="1000" b="1" dirty="0"/>
          </a:p>
          <a:p>
            <a:pPr algn="ctr"/>
            <a:r>
              <a:rPr lang="en-US" sz="1000" b="1" dirty="0"/>
              <a:t>Preceptor/Manager Score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313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543800" cy="917357"/>
          </a:xfrm>
        </p:spPr>
        <p:txBody>
          <a:bodyPr/>
          <a:lstStyle/>
          <a:p>
            <a:r>
              <a:rPr lang="en-US" dirty="0" smtClean="0"/>
              <a:t>Leadership Practices Inventory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819" y="1752600"/>
            <a:ext cx="7543801" cy="4023360"/>
          </a:xfrm>
        </p:spPr>
        <p:txBody>
          <a:bodyPr/>
          <a:lstStyle/>
          <a:p>
            <a:r>
              <a:rPr lang="en-US" sz="1800" dirty="0" smtClean="0"/>
              <a:t>“How frequently do I engage in the behavior described?”</a:t>
            </a:r>
            <a:r>
              <a:rPr lang="en-US" sz="1200" dirty="0" smtClean="0"/>
              <a:t>1) almost never, 2) rarely, 3) seldom, 4) once in a while, 5) occasionally, 6) sometimes, 7) fairly often, 8) usually, 9) very frequently, 10) almost always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2265898"/>
            <a:ext cx="7813040" cy="396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6289258"/>
            <a:ext cx="4800600" cy="6001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Kouzes, J. and Posner, B. (2013</a:t>
            </a:r>
            <a:r>
              <a:rPr lang="en-US" sz="1100" dirty="0"/>
              <a:t>), retrieved from: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www.leadershipchallenge.com/UserFiles/LPISelfSampleReport-Aug2013.pdf</a:t>
            </a:r>
            <a:r>
              <a:rPr lang="en-US" sz="1100" dirty="0" smtClean="0"/>
              <a:t>, used by permission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155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53" y="58244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Leadership Practices Inventory</a:t>
            </a:r>
            <a:r>
              <a:rPr lang="en-US" baseline="30000" dirty="0" smtClean="0"/>
              <a:t>©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19003"/>
            <a:ext cx="4851811" cy="40072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895600" y="1905000"/>
            <a:ext cx="3810000" cy="782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Change over time</a:t>
            </a:r>
            <a:endParaRPr lang="en-US" sz="1600" dirty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Preceptor and Orientee </a:t>
            </a:r>
            <a:endParaRPr lang="en-US" sz="1600" b="1" dirty="0" smtClean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Time </a:t>
            </a:r>
            <a:r>
              <a:rPr lang="en-US" sz="1600" b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1 and Time 2</a:t>
            </a:r>
            <a:endParaRPr lang="en-US" sz="1600" dirty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938" y="3200400"/>
            <a:ext cx="553998" cy="19102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r>
              <a:rPr lang="en-US" b="1" dirty="0" smtClean="0"/>
              <a:t>Mean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Leadership </a:t>
            </a:r>
            <a:r>
              <a:rPr lang="en-US" dirty="0"/>
              <a:t>Practices Inventory</a:t>
            </a:r>
            <a:r>
              <a:rPr lang="en-US" baseline="30000" dirty="0"/>
              <a:t>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3" y="2732792"/>
            <a:ext cx="4061592" cy="351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64" y="2661716"/>
            <a:ext cx="3807736" cy="343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58230" y="2074860"/>
            <a:ext cx="34584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Preceptor</a:t>
            </a:r>
          </a:p>
          <a:p>
            <a:pPr algn="ctr"/>
            <a:r>
              <a:rPr lang="en-US" sz="1800" b="1" dirty="0" smtClean="0"/>
              <a:t>LPI Total </a:t>
            </a:r>
          </a:p>
          <a:p>
            <a:pPr algn="ctr"/>
            <a:r>
              <a:rPr lang="en-US" sz="1800" b="1" dirty="0" smtClean="0"/>
              <a:t>Change T1 to T2 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8190" y="3429624"/>
            <a:ext cx="461665" cy="1847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Mean Score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4582" y="2003089"/>
            <a:ext cx="34584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Orientee</a:t>
            </a:r>
          </a:p>
          <a:p>
            <a:pPr algn="ctr"/>
            <a:r>
              <a:rPr lang="en-US" sz="1800" b="1" dirty="0" smtClean="0"/>
              <a:t>LPI Total </a:t>
            </a:r>
          </a:p>
          <a:p>
            <a:pPr algn="ctr"/>
            <a:r>
              <a:rPr lang="en-US" sz="1800" b="1" dirty="0" smtClean="0"/>
              <a:t>Change T1 to T2 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85596" y="3491966"/>
            <a:ext cx="461665" cy="1723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Mean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Leadership </a:t>
            </a:r>
            <a:r>
              <a:rPr lang="en-US" dirty="0"/>
              <a:t>Practices Inventory</a:t>
            </a:r>
            <a:r>
              <a:rPr lang="en-US" baseline="30000" dirty="0"/>
              <a:t>©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21636"/>
              </p:ext>
            </p:extLst>
          </p:nvPr>
        </p:nvGraphicFramePr>
        <p:xfrm>
          <a:off x="516048" y="1683944"/>
          <a:ext cx="8120959" cy="442714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99710"/>
                <a:gridCol w="1267839"/>
                <a:gridCol w="1479853"/>
                <a:gridCol w="1579076"/>
                <a:gridCol w="1794481"/>
              </a:tblGrid>
              <a:tr h="10216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Exemplary Leadership Practice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Possible Score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Change in Mean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Model the Way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=52.75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50.00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52.75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54.50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4.5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Inspire a Shared Vision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51.5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50.50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51.75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52.50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0.25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2.0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Challenge the Process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49.25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50.00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50.25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53.75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1.0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3.75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Enable the Way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51.00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50.75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54.25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54.50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3.25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3.75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0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Encourage the Heart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51.50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=52.25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49.25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55.50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 =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-1.25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 = 3.25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8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Significance of the Role of Nurse Manager</a:t>
            </a:r>
          </a:p>
          <a:p>
            <a:pPr lvl="1"/>
            <a:r>
              <a:rPr lang="en-US" dirty="0" smtClean="0"/>
              <a:t>Development of effective work team</a:t>
            </a:r>
          </a:p>
          <a:p>
            <a:pPr lvl="1"/>
            <a:r>
              <a:rPr lang="en-US" sz="1600" dirty="0" smtClean="0"/>
              <a:t>Create and sustain healthy work environment</a:t>
            </a:r>
          </a:p>
          <a:p>
            <a:pPr lvl="2"/>
            <a:r>
              <a:rPr lang="en-US" sz="1400" dirty="0" smtClean="0"/>
              <a:t>Outcomes</a:t>
            </a:r>
          </a:p>
          <a:p>
            <a:pPr lvl="3"/>
            <a:r>
              <a:rPr lang="en-US" sz="1200" dirty="0" smtClean="0"/>
              <a:t>Patient safety</a:t>
            </a:r>
          </a:p>
          <a:p>
            <a:pPr lvl="3"/>
            <a:r>
              <a:rPr lang="en-US" sz="1200" dirty="0" smtClean="0"/>
              <a:t>Customer Satisfaction</a:t>
            </a:r>
          </a:p>
          <a:p>
            <a:pPr lvl="3"/>
            <a:r>
              <a:rPr lang="en-US" sz="1200" dirty="0" smtClean="0"/>
              <a:t>Staff Satisfaction</a:t>
            </a:r>
          </a:p>
          <a:p>
            <a:pPr lvl="1"/>
            <a:r>
              <a:rPr lang="en-US" dirty="0" smtClean="0"/>
              <a:t>Increase in organizational effectiveness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 smtClean="0"/>
              <a:t>(</a:t>
            </a:r>
            <a:r>
              <a:rPr lang="en-US" sz="1200" dirty="0"/>
              <a:t>Sherman and Pross, 2010), (Warshawsky, Rayens, Stefaniak and Rahman, 2013), (Baxter and Warshawsky, 2014). </a:t>
            </a:r>
          </a:p>
        </p:txBody>
      </p:sp>
    </p:spTree>
    <p:extLst>
      <p:ext uri="{BB962C8B-B14F-4D97-AF65-F5344CB8AC3E}">
        <p14:creationId xmlns:p14="http://schemas.microsoft.com/office/powerpoint/2010/main" val="11809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ive-point </a:t>
            </a:r>
            <a:r>
              <a:rPr lang="en-US" dirty="0"/>
              <a:t>Likert scale, strongly agree, agree, neither agree or disagree, disagree, strongly agree: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The program has increased my understanding of the nurse manager </a:t>
            </a:r>
            <a:r>
              <a:rPr lang="en-US" dirty="0" smtClean="0"/>
              <a:t>skills.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The program has increase my ability to present concrete examples of nurse manager skills to a nurse manager </a:t>
            </a:r>
            <a:r>
              <a:rPr lang="en-US" dirty="0" smtClean="0"/>
              <a:t>orientee.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The program has increased my confidence to serve as a nurse manager </a:t>
            </a:r>
            <a:r>
              <a:rPr lang="en-US" dirty="0" smtClean="0"/>
              <a:t>preceptor.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The program has increase my confidence in my role and performance of my job as a nurse </a:t>
            </a:r>
            <a:r>
              <a:rPr lang="en-US" dirty="0" smtClean="0"/>
              <a:t>manager.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Overall I found this program helpful to my role as a nurse manager </a:t>
            </a:r>
            <a:r>
              <a:rPr lang="en-US" dirty="0" smtClean="0"/>
              <a:t>preceptor</a:t>
            </a:r>
            <a:r>
              <a:rPr lang="en-US" dirty="0"/>
              <a:t>. 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ALL Strongly Agree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“I wish I had this course when I became a new manager.”</a:t>
            </a:r>
          </a:p>
          <a:p>
            <a:pPr lvl="0"/>
            <a:r>
              <a:rPr lang="en-US" sz="1800" dirty="0"/>
              <a:t>“It was a great review for me as a manager with many years of experience. I have found I can never say you know it all.  It helped to clarify some areas like finance that I may be weak and to reinforce areas that I may be doing really well. Thanks for the opportunity to be a part of a very needed tool for new nurse managers.”</a:t>
            </a:r>
          </a:p>
          <a:p>
            <a:pPr lvl="0"/>
            <a:r>
              <a:rPr lang="en-US" sz="1800" dirty="0"/>
              <a:t>“This program validated, taught, and has given me a better idea/insight to do a more thorough job in orientating new nurse managers.”</a:t>
            </a:r>
          </a:p>
          <a:p>
            <a:pPr lvl="0"/>
            <a:r>
              <a:rPr lang="en-US" sz="1800" dirty="0"/>
              <a:t>“This program gave me the opportunity not only to learn to precept a new manager, but also to evaluate where I am as a Leader and see areas where I am doing well and I can make some improvements.  Thank you for this privilege.”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8003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Front Line Nurse Manager Preceptor Assignment with a Front Line Nurse </a:t>
            </a:r>
            <a:r>
              <a:rPr lang="en-US" sz="2400" dirty="0" smtClean="0"/>
              <a:t>Manager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Principles and Elements of a Healthful Practice/Work Environment (AONE, 2004)</a:t>
            </a:r>
            <a:endParaRPr lang="en-US" sz="2800" dirty="0"/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Collaborative Practice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Improving Communication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Accountability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Qualified nurses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Leadership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Shared Decision making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Growth and Development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Valuing nursing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Meaningful recognition</a:t>
            </a:r>
          </a:p>
          <a:p>
            <a:pPr marL="0" lv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19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Six Month Action Plans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86" y="1737361"/>
            <a:ext cx="8229600" cy="4067042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smtClean="0"/>
              <a:t>Collaborative Practice</a:t>
            </a:r>
          </a:p>
          <a:p>
            <a:pPr lvl="1"/>
            <a:r>
              <a:rPr lang="en-US" sz="1200" dirty="0" smtClean="0"/>
              <a:t>monthly </a:t>
            </a:r>
            <a:r>
              <a:rPr lang="en-US" sz="1200" dirty="0"/>
              <a:t>staff meetings with </a:t>
            </a:r>
            <a:r>
              <a:rPr lang="en-US" sz="1200" dirty="0" smtClean="0"/>
              <a:t>discussion </a:t>
            </a:r>
            <a:r>
              <a:rPr lang="en-US" sz="1200" dirty="0"/>
              <a:t>of goals and outcomes for the </a:t>
            </a:r>
            <a:r>
              <a:rPr lang="en-US" sz="1200" dirty="0" smtClean="0"/>
              <a:t>unit</a:t>
            </a:r>
          </a:p>
          <a:p>
            <a:pPr lvl="1"/>
            <a:r>
              <a:rPr lang="en-US" sz="1200" dirty="0" smtClean="0"/>
              <a:t>shared </a:t>
            </a:r>
            <a:r>
              <a:rPr lang="en-US" sz="1200" dirty="0"/>
              <a:t>governance reports at staff </a:t>
            </a:r>
            <a:r>
              <a:rPr lang="en-US" sz="1200" dirty="0" smtClean="0"/>
              <a:t>meetings</a:t>
            </a:r>
          </a:p>
          <a:p>
            <a:pPr lvl="1"/>
            <a:r>
              <a:rPr lang="en-US" sz="1200" dirty="0" smtClean="0"/>
              <a:t>discussion </a:t>
            </a:r>
            <a:r>
              <a:rPr lang="en-US" sz="1200" dirty="0"/>
              <a:t>among unit leadership of progress toward unit goals and staff strengths and </a:t>
            </a:r>
            <a:r>
              <a:rPr lang="en-US" sz="1200" dirty="0" smtClean="0"/>
              <a:t>weaknesses</a:t>
            </a:r>
          </a:p>
          <a:p>
            <a:pPr lvl="1"/>
            <a:r>
              <a:rPr lang="en-US" sz="1200" dirty="0" smtClean="0"/>
              <a:t>meeting </a:t>
            </a:r>
            <a:r>
              <a:rPr lang="en-US" sz="1200" dirty="0"/>
              <a:t>with departments leaders of other departments to develop relationship for mutual goals that impact patient </a:t>
            </a:r>
            <a:r>
              <a:rPr lang="en-US" sz="1200" dirty="0" smtClean="0"/>
              <a:t>flow</a:t>
            </a:r>
          </a:p>
          <a:p>
            <a:pPr lvl="1"/>
            <a:r>
              <a:rPr lang="en-US" sz="1200" dirty="0" smtClean="0"/>
              <a:t>a </a:t>
            </a:r>
            <a:r>
              <a:rPr lang="en-US" sz="1200" dirty="0"/>
              <a:t>detailed and specific plan to work with other departments to establish a video EEG </a:t>
            </a:r>
            <a:r>
              <a:rPr lang="en-US" sz="1200" dirty="0" smtClean="0"/>
              <a:t>program</a:t>
            </a:r>
          </a:p>
          <a:p>
            <a:r>
              <a:rPr lang="en-US" sz="1600" dirty="0" smtClean="0"/>
              <a:t>Improving Communication</a:t>
            </a:r>
          </a:p>
          <a:p>
            <a:pPr lvl="1"/>
            <a:r>
              <a:rPr lang="en-US" sz="1000" dirty="0" smtClean="0"/>
              <a:t>holding </a:t>
            </a:r>
            <a:r>
              <a:rPr lang="en-US" sz="1000" dirty="0"/>
              <a:t>1:1 staff meetings with all staff </a:t>
            </a:r>
            <a:r>
              <a:rPr lang="en-US" sz="1000" dirty="0" smtClean="0"/>
              <a:t>members</a:t>
            </a:r>
          </a:p>
          <a:p>
            <a:pPr lvl="1"/>
            <a:r>
              <a:rPr lang="en-US" sz="1200" dirty="0" smtClean="0"/>
              <a:t>implementing </a:t>
            </a:r>
            <a:r>
              <a:rPr lang="en-US" sz="1200" dirty="0"/>
              <a:t>an open door policy for </a:t>
            </a:r>
            <a:r>
              <a:rPr lang="en-US" sz="1200" dirty="0" smtClean="0"/>
              <a:t>staff</a:t>
            </a:r>
          </a:p>
          <a:p>
            <a:pPr lvl="1"/>
            <a:r>
              <a:rPr lang="en-US" sz="1200" dirty="0" smtClean="0"/>
              <a:t>establishing </a:t>
            </a:r>
            <a:r>
              <a:rPr lang="en-US" sz="1200" dirty="0"/>
              <a:t>a unit communication board, providing staff with education tools to improve </a:t>
            </a:r>
            <a:r>
              <a:rPr lang="en-US" sz="1200" dirty="0" smtClean="0"/>
              <a:t>communication</a:t>
            </a:r>
          </a:p>
          <a:p>
            <a:pPr lvl="1"/>
            <a:r>
              <a:rPr lang="en-US" sz="1200" dirty="0" smtClean="0"/>
              <a:t>surveying </a:t>
            </a:r>
            <a:r>
              <a:rPr lang="en-US" sz="1200" dirty="0"/>
              <a:t>staff members of preferred method of </a:t>
            </a:r>
            <a:r>
              <a:rPr lang="en-US" sz="1200" dirty="0" smtClean="0"/>
              <a:t>communication</a:t>
            </a:r>
          </a:p>
          <a:p>
            <a:pPr lvl="1"/>
            <a:r>
              <a:rPr lang="en-US" sz="1200" dirty="0" smtClean="0"/>
              <a:t>establishing </a:t>
            </a:r>
            <a:r>
              <a:rPr lang="en-US" sz="1200" dirty="0"/>
              <a:t>a communication tree for staff in the staff </a:t>
            </a:r>
            <a:r>
              <a:rPr lang="en-US" sz="1200" dirty="0" smtClean="0"/>
              <a:t>lounge</a:t>
            </a:r>
          </a:p>
          <a:p>
            <a:pPr lvl="1"/>
            <a:r>
              <a:rPr lang="en-US" sz="1200" dirty="0" smtClean="0"/>
              <a:t>implementing </a:t>
            </a:r>
            <a:r>
              <a:rPr lang="en-US" sz="1200" dirty="0"/>
              <a:t>TeamSTEPPS strategies of briefings and huddles daily on the </a:t>
            </a:r>
            <a:r>
              <a:rPr lang="en-US" sz="1200" dirty="0" smtClean="0"/>
              <a:t>unit</a:t>
            </a:r>
          </a:p>
          <a:p>
            <a:r>
              <a:rPr lang="en-US" sz="1600" dirty="0" smtClean="0"/>
              <a:t>Developing Accountability </a:t>
            </a:r>
            <a:endParaRPr lang="en-US" sz="1600" dirty="0"/>
          </a:p>
          <a:p>
            <a:pPr lvl="1"/>
            <a:r>
              <a:rPr lang="en-US" sz="1200" dirty="0"/>
              <a:t>involving staff in the development and review of the unit staffing </a:t>
            </a:r>
            <a:r>
              <a:rPr lang="en-US" sz="1200" dirty="0" smtClean="0"/>
              <a:t>plan</a:t>
            </a:r>
          </a:p>
          <a:p>
            <a:pPr lvl="1"/>
            <a:r>
              <a:rPr lang="en-US" sz="1200" dirty="0" smtClean="0"/>
              <a:t>assessing </a:t>
            </a:r>
            <a:r>
              <a:rPr lang="en-US" sz="1200" dirty="0"/>
              <a:t>staff involvement in bedside shift </a:t>
            </a:r>
            <a:r>
              <a:rPr lang="en-US" sz="1200" dirty="0" smtClean="0"/>
              <a:t>report</a:t>
            </a:r>
          </a:p>
          <a:p>
            <a:pPr lvl="1"/>
            <a:r>
              <a:rPr lang="en-US" sz="1200" dirty="0" smtClean="0"/>
              <a:t>increasing </a:t>
            </a:r>
            <a:r>
              <a:rPr lang="en-US" sz="1200" dirty="0"/>
              <a:t>staff accountability to manage attendance and punctuality through manager </a:t>
            </a:r>
            <a:r>
              <a:rPr lang="en-US" sz="1200" dirty="0" smtClean="0"/>
              <a:t>coaching</a:t>
            </a:r>
          </a:p>
          <a:p>
            <a:pPr lvl="1"/>
            <a:r>
              <a:rPr lang="en-US" sz="1200" dirty="0" smtClean="0"/>
              <a:t>involving </a:t>
            </a:r>
            <a:r>
              <a:rPr lang="en-US" sz="1200" dirty="0"/>
              <a:t>staff in an improvement process to decrease undocumented </a:t>
            </a:r>
            <a:r>
              <a:rPr lang="en-US" sz="1200" dirty="0" smtClean="0"/>
              <a:t>medications</a:t>
            </a:r>
          </a:p>
          <a:p>
            <a:pPr lvl="1"/>
            <a:r>
              <a:rPr lang="en-US" sz="1200" dirty="0" smtClean="0"/>
              <a:t>providing </a:t>
            </a:r>
            <a:r>
              <a:rPr lang="en-US" sz="1200" dirty="0"/>
              <a:t>staff with freedom to collaborate with other staff members for task </a:t>
            </a:r>
            <a:r>
              <a:rPr lang="en-US" sz="1200" dirty="0" smtClean="0"/>
              <a:t>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Six Month Action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Staff </a:t>
            </a:r>
            <a:r>
              <a:rPr lang="en-US" sz="1600" dirty="0"/>
              <a:t>involvement-qualified </a:t>
            </a:r>
            <a:r>
              <a:rPr lang="en-US" sz="1600" dirty="0" smtClean="0"/>
              <a:t>nurses</a:t>
            </a:r>
          </a:p>
          <a:p>
            <a:pPr lvl="1"/>
            <a:r>
              <a:rPr lang="en-US" sz="1200" dirty="0"/>
              <a:t>Encouraging staff self-scheduling and time trading to decrease </a:t>
            </a:r>
            <a:r>
              <a:rPr lang="en-US" sz="1200" dirty="0" smtClean="0"/>
              <a:t>absenteeism</a:t>
            </a:r>
          </a:p>
          <a:p>
            <a:pPr lvl="1"/>
            <a:r>
              <a:rPr lang="en-US" sz="1200" dirty="0" smtClean="0"/>
              <a:t>improving </a:t>
            </a:r>
            <a:r>
              <a:rPr lang="en-US" sz="1200" dirty="0"/>
              <a:t>communication with charge nurses to increase comprehension of the staffing </a:t>
            </a:r>
            <a:r>
              <a:rPr lang="en-US" sz="1200" dirty="0" smtClean="0"/>
              <a:t>budget</a:t>
            </a:r>
          </a:p>
          <a:p>
            <a:pPr lvl="1"/>
            <a:r>
              <a:rPr lang="en-US" sz="1200" dirty="0" smtClean="0"/>
              <a:t>flexing </a:t>
            </a:r>
            <a:r>
              <a:rPr lang="en-US" sz="1200" dirty="0"/>
              <a:t>of unit staffing based  upon patient </a:t>
            </a:r>
            <a:r>
              <a:rPr lang="en-US" sz="1200" dirty="0" smtClean="0"/>
              <a:t>acuity</a:t>
            </a:r>
            <a:endParaRPr lang="en-US" sz="1200" dirty="0"/>
          </a:p>
          <a:p>
            <a:r>
              <a:rPr lang="en-US" sz="1600" dirty="0" smtClean="0"/>
              <a:t> Leadership</a:t>
            </a:r>
          </a:p>
          <a:p>
            <a:pPr lvl="1"/>
            <a:r>
              <a:rPr lang="en-US" sz="1200" dirty="0" smtClean="0"/>
              <a:t>to </a:t>
            </a:r>
            <a:r>
              <a:rPr lang="en-US" sz="1200" dirty="0"/>
              <a:t>be fair and respectful when interacting with </a:t>
            </a:r>
            <a:r>
              <a:rPr lang="en-US" sz="1200" dirty="0" smtClean="0"/>
              <a:t>staff</a:t>
            </a:r>
          </a:p>
          <a:p>
            <a:pPr lvl="1"/>
            <a:r>
              <a:rPr lang="en-US" sz="1200" dirty="0" smtClean="0"/>
              <a:t>to </a:t>
            </a:r>
            <a:r>
              <a:rPr lang="en-US" sz="1200" dirty="0"/>
              <a:t>work to better understand personal strengths and weaknesses and then continue to build leadership </a:t>
            </a:r>
            <a:r>
              <a:rPr lang="en-US" sz="1200" dirty="0" smtClean="0"/>
              <a:t>skills</a:t>
            </a:r>
          </a:p>
          <a:p>
            <a:pPr lvl="1"/>
            <a:r>
              <a:rPr lang="en-US" sz="1200" dirty="0" smtClean="0"/>
              <a:t>to </a:t>
            </a:r>
            <a:r>
              <a:rPr lang="en-US" sz="1200" dirty="0"/>
              <a:t>attend leadership development </a:t>
            </a:r>
            <a:r>
              <a:rPr lang="en-US" sz="1200" dirty="0" smtClean="0"/>
              <a:t>programs</a:t>
            </a:r>
          </a:p>
          <a:p>
            <a:pPr lvl="1"/>
            <a:r>
              <a:rPr lang="en-US" sz="1200" dirty="0" smtClean="0"/>
              <a:t>to </a:t>
            </a:r>
            <a:r>
              <a:rPr lang="en-US" sz="1200" dirty="0"/>
              <a:t>work toward a transformational leadership </a:t>
            </a:r>
            <a:r>
              <a:rPr lang="en-US" sz="1200" dirty="0" smtClean="0"/>
              <a:t>style</a:t>
            </a:r>
          </a:p>
          <a:p>
            <a:r>
              <a:rPr lang="en-US" sz="1600" dirty="0"/>
              <a:t>Shared decision making </a:t>
            </a:r>
            <a:endParaRPr lang="en-US" sz="1600" dirty="0" smtClean="0"/>
          </a:p>
          <a:p>
            <a:pPr lvl="1"/>
            <a:r>
              <a:rPr lang="en-US" sz="1200" dirty="0"/>
              <a:t>encouraging staff input for unit decision </a:t>
            </a:r>
            <a:r>
              <a:rPr lang="en-US" sz="1200" dirty="0" smtClean="0"/>
              <a:t>making</a:t>
            </a:r>
          </a:p>
          <a:p>
            <a:pPr lvl="1"/>
            <a:r>
              <a:rPr lang="en-US" sz="1200" dirty="0" smtClean="0"/>
              <a:t>support </a:t>
            </a:r>
            <a:r>
              <a:rPr lang="en-US" sz="1200" dirty="0"/>
              <a:t>active unit </a:t>
            </a:r>
            <a:r>
              <a:rPr lang="en-US" sz="1200" dirty="0" smtClean="0"/>
              <a:t>council</a:t>
            </a:r>
          </a:p>
          <a:p>
            <a:pPr lvl="1"/>
            <a:r>
              <a:rPr lang="en-US" sz="1200" dirty="0" smtClean="0"/>
              <a:t>work </a:t>
            </a:r>
            <a:r>
              <a:rPr lang="en-US" sz="1200" dirty="0"/>
              <a:t>with staff to develop goals for the </a:t>
            </a:r>
            <a:r>
              <a:rPr lang="en-US" sz="1200" dirty="0" smtClean="0"/>
              <a:t>unit</a:t>
            </a:r>
          </a:p>
          <a:p>
            <a:pPr lvl="1"/>
            <a:r>
              <a:rPr lang="en-US" sz="1200" dirty="0" smtClean="0"/>
              <a:t>share </a:t>
            </a:r>
            <a:r>
              <a:rPr lang="en-US" sz="1200" dirty="0"/>
              <a:t>data with staff (NDNQI) and share information from nursing councils, PI, Patient Satisfaction and Professional Practice </a:t>
            </a:r>
            <a:r>
              <a:rPr lang="en-US" sz="1200" dirty="0" smtClean="0"/>
              <a:t>Council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04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2" y="645814"/>
            <a:ext cx="8229600" cy="808038"/>
          </a:xfrm>
        </p:spPr>
        <p:txBody>
          <a:bodyPr/>
          <a:lstStyle/>
          <a:p>
            <a:r>
              <a:rPr lang="en-US" sz="2800" dirty="0"/>
              <a:t>Six Month Action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339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Growth </a:t>
            </a:r>
            <a:r>
              <a:rPr lang="en-US" sz="1600" dirty="0"/>
              <a:t>and </a:t>
            </a:r>
            <a:r>
              <a:rPr lang="en-US" sz="1600" dirty="0" smtClean="0"/>
              <a:t>development</a:t>
            </a:r>
          </a:p>
          <a:p>
            <a:pPr lvl="1"/>
            <a:r>
              <a:rPr lang="en-US" sz="1200" dirty="0" smtClean="0"/>
              <a:t>encourage </a:t>
            </a:r>
            <a:r>
              <a:rPr lang="en-US" sz="1200" dirty="0"/>
              <a:t>staff to attend classes offered by the organization and to seek national </a:t>
            </a:r>
            <a:r>
              <a:rPr lang="en-US" sz="1200" dirty="0" smtClean="0"/>
              <a:t>certification</a:t>
            </a:r>
          </a:p>
          <a:p>
            <a:pPr lvl="1"/>
            <a:r>
              <a:rPr lang="en-US" sz="1200" dirty="0" smtClean="0"/>
              <a:t>cross </a:t>
            </a:r>
            <a:r>
              <a:rPr lang="en-US" sz="1200" dirty="0"/>
              <a:t>train staff to other </a:t>
            </a:r>
            <a:r>
              <a:rPr lang="en-US" sz="1200" dirty="0" smtClean="0"/>
              <a:t>positions</a:t>
            </a:r>
          </a:p>
          <a:p>
            <a:pPr lvl="1"/>
            <a:r>
              <a:rPr lang="en-US" sz="1200" dirty="0" smtClean="0"/>
              <a:t>develop </a:t>
            </a:r>
            <a:r>
              <a:rPr lang="en-US" sz="1200" dirty="0"/>
              <a:t>a succession </a:t>
            </a:r>
            <a:r>
              <a:rPr lang="en-US" sz="1200" dirty="0" smtClean="0"/>
              <a:t>plan</a:t>
            </a:r>
          </a:p>
          <a:p>
            <a:pPr lvl="1"/>
            <a:r>
              <a:rPr lang="en-US" sz="1200" dirty="0" smtClean="0"/>
              <a:t>encourage </a:t>
            </a:r>
            <a:r>
              <a:rPr lang="en-US" sz="1200" dirty="0"/>
              <a:t>professional organization </a:t>
            </a:r>
            <a:r>
              <a:rPr lang="en-US" sz="1200" dirty="0" smtClean="0"/>
              <a:t>participation</a:t>
            </a:r>
          </a:p>
          <a:p>
            <a:pPr lvl="1"/>
            <a:r>
              <a:rPr lang="en-US" sz="1200" dirty="0" smtClean="0"/>
              <a:t>encourage </a:t>
            </a:r>
            <a:r>
              <a:rPr lang="en-US" sz="1200" dirty="0"/>
              <a:t>staff to attend formal education for advancement and </a:t>
            </a:r>
            <a:r>
              <a:rPr lang="en-US" sz="1200" dirty="0" smtClean="0"/>
              <a:t>flex </a:t>
            </a:r>
            <a:r>
              <a:rPr lang="en-US" sz="1200" dirty="0"/>
              <a:t>schedule for school </a:t>
            </a:r>
            <a:r>
              <a:rPr lang="en-US" sz="1200" dirty="0" smtClean="0"/>
              <a:t>attendance</a:t>
            </a:r>
            <a:endParaRPr lang="en-US" sz="1200" dirty="0"/>
          </a:p>
          <a:p>
            <a:r>
              <a:rPr lang="en-US" sz="1600" dirty="0"/>
              <a:t>Valuing nursing </a:t>
            </a:r>
            <a:endParaRPr lang="en-US" sz="1600" dirty="0" smtClean="0"/>
          </a:p>
          <a:p>
            <a:pPr lvl="1"/>
            <a:r>
              <a:rPr lang="en-US" sz="1200" dirty="0"/>
              <a:t>assuring unit participation in all of the nursing department </a:t>
            </a:r>
            <a:r>
              <a:rPr lang="en-US" sz="1200" dirty="0" smtClean="0"/>
              <a:t>councils</a:t>
            </a:r>
          </a:p>
          <a:p>
            <a:pPr lvl="1"/>
            <a:r>
              <a:rPr lang="en-US" sz="1200" dirty="0" smtClean="0"/>
              <a:t>developing </a:t>
            </a:r>
            <a:r>
              <a:rPr lang="en-US" sz="1200" dirty="0"/>
              <a:t>a functioning shared governance model on the </a:t>
            </a:r>
            <a:r>
              <a:rPr lang="en-US" sz="1200" dirty="0" smtClean="0"/>
              <a:t>unit</a:t>
            </a:r>
          </a:p>
          <a:p>
            <a:pPr lvl="1"/>
            <a:r>
              <a:rPr lang="en-US" sz="1200" dirty="0" smtClean="0"/>
              <a:t>providing </a:t>
            </a:r>
            <a:r>
              <a:rPr lang="en-US" sz="1200" dirty="0"/>
              <a:t>staff time to attend council </a:t>
            </a:r>
            <a:r>
              <a:rPr lang="en-US" sz="1200" dirty="0" smtClean="0"/>
              <a:t>meetings</a:t>
            </a:r>
          </a:p>
          <a:p>
            <a:pPr lvl="1"/>
            <a:r>
              <a:rPr lang="en-US" sz="1200" dirty="0" smtClean="0"/>
              <a:t>encourage </a:t>
            </a:r>
            <a:r>
              <a:rPr lang="en-US" sz="1200" dirty="0"/>
              <a:t>staff to attend hospital-wide </a:t>
            </a:r>
            <a:r>
              <a:rPr lang="en-US" sz="1200" dirty="0" smtClean="0"/>
              <a:t>committees</a:t>
            </a:r>
          </a:p>
        </p:txBody>
      </p:sp>
    </p:spTree>
    <p:extLst>
      <p:ext uri="{BB962C8B-B14F-4D97-AF65-F5344CB8AC3E}">
        <p14:creationId xmlns:p14="http://schemas.microsoft.com/office/powerpoint/2010/main" val="21656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Six Month Action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Meaningful recognition </a:t>
            </a:r>
          </a:p>
          <a:p>
            <a:pPr lvl="1"/>
            <a:r>
              <a:rPr lang="en-US" sz="1400" dirty="0"/>
              <a:t>creating a reward system for </a:t>
            </a:r>
            <a:r>
              <a:rPr lang="en-US" sz="1400" dirty="0" smtClean="0"/>
              <a:t>staff</a:t>
            </a:r>
          </a:p>
          <a:p>
            <a:pPr lvl="1"/>
            <a:r>
              <a:rPr lang="en-US" sz="1400" dirty="0" smtClean="0"/>
              <a:t>implement </a:t>
            </a:r>
            <a:r>
              <a:rPr lang="en-US" sz="1400" dirty="0"/>
              <a:t>an appreciation board on the unit</a:t>
            </a:r>
          </a:p>
          <a:p>
            <a:pPr lvl="1"/>
            <a:r>
              <a:rPr lang="en-US" sz="1400" dirty="0"/>
              <a:t>encourage staff to nominate others for awards</a:t>
            </a:r>
          </a:p>
          <a:p>
            <a:pPr lvl="1"/>
            <a:r>
              <a:rPr lang="en-US" sz="1400" dirty="0"/>
              <a:t>develop a unit based employee of the month program, encourage peer nominations for the hospital employee of the month and the Daisy award</a:t>
            </a:r>
          </a:p>
          <a:p>
            <a:pPr lvl="1"/>
            <a:r>
              <a:rPr lang="en-US" sz="1400" dirty="0"/>
              <a:t>acknowledge staff accomplishments at staff meetings</a:t>
            </a:r>
          </a:p>
          <a:p>
            <a:pPr lvl="1"/>
            <a:r>
              <a:rPr lang="en-US" sz="1400" dirty="0"/>
              <a:t>send personal thank you notes to staff</a:t>
            </a:r>
          </a:p>
          <a:p>
            <a:pPr lvl="1"/>
            <a:r>
              <a:rPr lang="en-US" sz="1400" dirty="0"/>
              <a:t>acknowledge staff personally for patient comments on nurse manager rounds and satisfaction surveys</a:t>
            </a:r>
          </a:p>
          <a:p>
            <a:pPr lvl="1"/>
            <a:r>
              <a:rPr lang="en-US" sz="1400" dirty="0" smtClean="0"/>
              <a:t>unit </a:t>
            </a:r>
            <a:r>
              <a:rPr lang="en-US" sz="1400" dirty="0"/>
              <a:t>based celebrations of birthday, life events and </a:t>
            </a:r>
            <a:r>
              <a:rPr lang="en-US" sz="1400" dirty="0" smtClean="0"/>
              <a:t>holidays</a:t>
            </a:r>
            <a:endParaRPr lang="en-US" sz="1400" dirty="0"/>
          </a:p>
          <a:p>
            <a:pPr lvl="1"/>
            <a:r>
              <a:rPr lang="en-US" sz="1400" dirty="0" smtClean="0"/>
              <a:t>“caught </a:t>
            </a:r>
            <a:r>
              <a:rPr lang="en-US" sz="1400" dirty="0"/>
              <a:t>in the act” recognition of staff for positive customer </a:t>
            </a:r>
            <a:r>
              <a:rPr lang="en-US" sz="1400" dirty="0" smtClean="0"/>
              <a:t>feedback</a:t>
            </a:r>
            <a:endParaRPr lang="en-US" sz="1400" dirty="0"/>
          </a:p>
          <a:p>
            <a:pPr lvl="1"/>
            <a:r>
              <a:rPr lang="en-US" sz="1400" dirty="0" smtClean="0"/>
              <a:t>“Hearts </a:t>
            </a:r>
            <a:r>
              <a:rPr lang="en-US" sz="1400" dirty="0"/>
              <a:t>of Healing “unit board for staff </a:t>
            </a:r>
            <a:r>
              <a:rPr lang="en-US" sz="1400" dirty="0" smtClean="0"/>
              <a:t>recognition</a:t>
            </a:r>
          </a:p>
        </p:txBody>
      </p:sp>
    </p:spTree>
    <p:extLst>
      <p:ext uri="{BB962C8B-B14F-4D97-AF65-F5344CB8AC3E}">
        <p14:creationId xmlns:p14="http://schemas.microsoft.com/office/powerpoint/2010/main" val="17266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Outputs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Nurse Manager Orientation Document list</a:t>
            </a:r>
          </a:p>
          <a:p>
            <a:r>
              <a:rPr lang="en-US" dirty="0"/>
              <a:t>Nurse Manager Orientation Checklist</a:t>
            </a:r>
          </a:p>
          <a:p>
            <a:r>
              <a:rPr lang="en-US" dirty="0" smtClean="0"/>
              <a:t>Meet and Greet Checklist</a:t>
            </a:r>
          </a:p>
          <a:p>
            <a:r>
              <a:rPr lang="en-US" dirty="0" smtClean="0"/>
              <a:t>FLNM preceptors to bring tools back to organization</a:t>
            </a:r>
          </a:p>
          <a:p>
            <a:pPr lvl="1"/>
            <a:r>
              <a:rPr lang="en-US" dirty="0" smtClean="0"/>
              <a:t>Orient new managers</a:t>
            </a:r>
          </a:p>
        </p:txBody>
      </p:sp>
    </p:spTree>
    <p:extLst>
      <p:ext uri="{BB962C8B-B14F-4D97-AF65-F5344CB8AC3E}">
        <p14:creationId xmlns:p14="http://schemas.microsoft.com/office/powerpoint/2010/main" val="38355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808163"/>
            <a:ext cx="3703638" cy="402272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8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"/>
            <a:ext cx="6732037" cy="64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7787"/>
            <a:ext cx="8153400" cy="62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Nurse Manager Transition to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lack of a formal mechanism to orient new FLNM to the role impacts on:</a:t>
            </a:r>
          </a:p>
          <a:p>
            <a:pPr lvl="1"/>
            <a:r>
              <a:rPr lang="en-US" dirty="0"/>
              <a:t>Properly prepare FLNM for the responsibilities </a:t>
            </a:r>
          </a:p>
          <a:p>
            <a:pPr lvl="2"/>
            <a:r>
              <a:rPr lang="en-US" dirty="0"/>
              <a:t>Quality and Safety</a:t>
            </a:r>
          </a:p>
          <a:p>
            <a:pPr lvl="2"/>
            <a:r>
              <a:rPr lang="en-US" dirty="0"/>
              <a:t>Resource Allocation</a:t>
            </a:r>
          </a:p>
          <a:p>
            <a:pPr lvl="2"/>
            <a:r>
              <a:rPr lang="en-US" dirty="0"/>
              <a:t>Customer Service (Bressler and Fisher, 2012)</a:t>
            </a:r>
          </a:p>
          <a:p>
            <a:pPr lvl="2"/>
            <a:r>
              <a:rPr lang="en-US" dirty="0"/>
              <a:t>Daily decisions regarding the cost of care delivery (McLarty and McCartney, 2009)</a:t>
            </a:r>
          </a:p>
          <a:p>
            <a:pPr lvl="1"/>
            <a:r>
              <a:rPr lang="en-US" dirty="0"/>
              <a:t>Lack of FLNM engagement in the role and lead to job dissatisfaction and turnover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531101" cy="58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size</a:t>
            </a:r>
          </a:p>
          <a:p>
            <a:pPr lvl="1"/>
            <a:r>
              <a:rPr lang="en-US" dirty="0" smtClean="0"/>
              <a:t>4 preceptor participants</a:t>
            </a:r>
          </a:p>
          <a:p>
            <a:r>
              <a:rPr lang="en-US" dirty="0" smtClean="0"/>
              <a:t>Program duration</a:t>
            </a:r>
          </a:p>
          <a:p>
            <a:pPr lvl="1"/>
            <a:r>
              <a:rPr lang="en-US" dirty="0" smtClean="0"/>
              <a:t>Measure of impact to future nurse managers in the participating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FLNM preceptors to bring tools back to </a:t>
            </a:r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Benefits to Program Participants</a:t>
            </a:r>
            <a:endParaRPr lang="en-US" dirty="0"/>
          </a:p>
          <a:p>
            <a:pPr lvl="1"/>
            <a:r>
              <a:rPr lang="en-US" dirty="0"/>
              <a:t>Orient new managers</a:t>
            </a:r>
          </a:p>
          <a:p>
            <a:r>
              <a:rPr lang="en-US" dirty="0"/>
              <a:t>Training </a:t>
            </a:r>
            <a:r>
              <a:rPr lang="en-US" dirty="0" smtClean="0"/>
              <a:t>additional FLNM </a:t>
            </a:r>
            <a:r>
              <a:rPr lang="en-US" dirty="0"/>
              <a:t>preceptors in the </a:t>
            </a:r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Repeat the program with additional nurse manager preceptors</a:t>
            </a:r>
          </a:p>
          <a:p>
            <a:pPr lvl="1"/>
            <a:r>
              <a:rPr lang="en-US" dirty="0" smtClean="0"/>
              <a:t>Add to the ENMO content of AONE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31" name="Picture 7" descr="C:\Users\Mary Anne\AppData\Local\Microsoft\Windows\Temporary Internet Files\Content.IE5\YJTL6GH5\MC9001108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79" y="1711304"/>
            <a:ext cx="4454957" cy="44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986665" cy="4721383"/>
          </a:xfrm>
        </p:spPr>
        <p:txBody>
          <a:bodyPr>
            <a:noAutofit/>
          </a:bodyPr>
          <a:lstStyle/>
          <a:p>
            <a:r>
              <a:rPr lang="en-US" sz="1000" dirty="0"/>
              <a:t>American Organization of Nurse Executives. (2012). </a:t>
            </a:r>
            <a:r>
              <a:rPr lang="en-US" sz="1000" i="1" dirty="0"/>
              <a:t>Essentials of Nurse Manager Orientation; .</a:t>
            </a:r>
            <a:r>
              <a:rPr lang="en-US" sz="1000" dirty="0"/>
              <a:t> retrieved from;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www.aacn.org/wd/elearning/content/enmo/enmohome.pcms?menu=elearning</a:t>
            </a:r>
            <a:endParaRPr lang="en-US" sz="1000" dirty="0" smtClean="0"/>
          </a:p>
          <a:p>
            <a:r>
              <a:rPr lang="en-US" sz="1000" dirty="0"/>
              <a:t>American Association of Critical Care Nurses (2006), retrieved from: http://www.aacn.org/wd/practice/docs/nurse-manager-inventory-tool.pdf</a:t>
            </a:r>
          </a:p>
          <a:p>
            <a:r>
              <a:rPr lang="en-US" sz="1000" dirty="0" smtClean="0"/>
              <a:t>Balasco </a:t>
            </a:r>
            <a:r>
              <a:rPr lang="en-US" sz="1000" dirty="0"/>
              <a:t>Cathcart, E., Greenspan, M., &amp; Quinn, M. (2010). The making of a nurse manager: the role of experiential learning in leadership development. </a:t>
            </a:r>
            <a:r>
              <a:rPr lang="en-US" sz="1000" i="1" dirty="0"/>
              <a:t>Journal of Nursing Management, 18</a:t>
            </a:r>
            <a:r>
              <a:rPr lang="en-US" sz="1000" dirty="0"/>
              <a:t>, 440-447.</a:t>
            </a:r>
          </a:p>
          <a:p>
            <a:r>
              <a:rPr lang="en-US" sz="1000" dirty="0"/>
              <a:t>Benner, P. (1984). </a:t>
            </a:r>
            <a:r>
              <a:rPr lang="en-US" sz="1000" i="1" dirty="0"/>
              <a:t>From Novice to Expert, Excellence and Power in Clinical Nursing Practice.</a:t>
            </a:r>
            <a:r>
              <a:rPr lang="en-US" sz="1000" dirty="0"/>
              <a:t> Menlo Park, California: Addison-Wesley Publishing Company.</a:t>
            </a:r>
          </a:p>
          <a:p>
            <a:r>
              <a:rPr lang="en-US" sz="1000" dirty="0"/>
              <a:t>Boev, C. (2012). The Relationship Between Nurses' Perception of the Work Environment and Patient Satisfaction in Adult Critical Care. </a:t>
            </a:r>
            <a:r>
              <a:rPr lang="en-US" sz="1000" i="1" dirty="0"/>
              <a:t>Journal of Nursing Scholarship, 44</a:t>
            </a:r>
            <a:r>
              <a:rPr lang="en-US" sz="1000" dirty="0"/>
              <a:t>, 368-375.</a:t>
            </a:r>
          </a:p>
          <a:p>
            <a:r>
              <a:rPr lang="en-US" sz="1000" dirty="0"/>
              <a:t>Bressler, T.&amp;Fisher, M. (2012), Leading Into the Future. Nursing Management, November, 10-12.</a:t>
            </a:r>
          </a:p>
          <a:p>
            <a:r>
              <a:rPr lang="en-US" sz="1000" dirty="0"/>
              <a:t>Cadmus, E., &amp; Johansen, M. L. (2012). The Time is Now: Developing a nurse manager residency program. </a:t>
            </a:r>
            <a:r>
              <a:rPr lang="en-US" sz="1000" i="1" dirty="0"/>
              <a:t>Nursing Management, 43</a:t>
            </a:r>
            <a:r>
              <a:rPr lang="en-US" sz="1000" dirty="0"/>
              <a:t>, 18-24.</a:t>
            </a:r>
          </a:p>
          <a:p>
            <a:r>
              <a:rPr lang="en-US" sz="1000" dirty="0"/>
              <a:t>Casida, J., &amp; Parker, J. (2011). Staff nurses perceptions of nurse manager leadership styles and outcomes. </a:t>
            </a:r>
            <a:r>
              <a:rPr lang="en-US" sz="1000" i="1" dirty="0"/>
              <a:t>Journal of Nursing Management, 19</a:t>
            </a:r>
            <a:r>
              <a:rPr lang="en-US" sz="1000" dirty="0"/>
              <a:t>, 478-486.</a:t>
            </a:r>
          </a:p>
          <a:p>
            <a:r>
              <a:rPr lang="en-US" sz="1000" dirty="0"/>
              <a:t>Codier, E., Kamikawa, C., &amp; Molina Kooker, B. (2011). The Impact of Emotional Intelligence Development on Nurse Managers. </a:t>
            </a:r>
            <a:r>
              <a:rPr lang="en-US" sz="1000" i="1" dirty="0"/>
              <a:t>Nursing Administration Quarterly, 35</a:t>
            </a:r>
            <a:r>
              <a:rPr lang="en-US" sz="1000" dirty="0"/>
              <a:t>, 270-281.</a:t>
            </a:r>
          </a:p>
          <a:p>
            <a:r>
              <a:rPr lang="en-US" sz="1000" dirty="0"/>
              <a:t>Fennimore, L., &amp; Wolf, G. (2011). Nurse Manager Leadership Development, Leveraging the Evidence and System-Level Support. </a:t>
            </a:r>
            <a:r>
              <a:rPr lang="en-US" sz="1000" i="1" dirty="0"/>
              <a:t>Journal of Nursing Administration</a:t>
            </a:r>
            <a:r>
              <a:rPr lang="en-US" sz="1000" dirty="0"/>
              <a:t>, 41, 204-210.</a:t>
            </a:r>
          </a:p>
          <a:p>
            <a:r>
              <a:rPr lang="en-US" sz="1000" dirty="0"/>
              <a:t>Hawkins, A., Carter, K., &amp; Nugent, M. (2009). Nurse Manager Orientation. </a:t>
            </a:r>
            <a:r>
              <a:rPr lang="en-US" sz="1000" i="1" dirty="0"/>
              <a:t>AACN Advanced Critical Care, 20</a:t>
            </a:r>
            <a:r>
              <a:rPr lang="en-US" sz="1000" dirty="0"/>
              <a:t>, 55-70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Kouzes, J. and Posner, B. (2013), retrieved from: </a:t>
            </a:r>
            <a:r>
              <a:rPr lang="en-US" sz="1000" dirty="0">
                <a:hlinkClick r:id="rId4"/>
              </a:rPr>
              <a:t>http://www.leadershipchallenge.com/UserFiles/LPISelfSampleReport-Aug2013.pdf</a:t>
            </a:r>
            <a:r>
              <a:rPr lang="en-US" sz="1000" dirty="0"/>
              <a:t>, used by </a:t>
            </a:r>
            <a:r>
              <a:rPr lang="en-US" sz="1000" dirty="0" smtClean="0"/>
              <a:t>permission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38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Mackoff, B. L. (2011). </a:t>
            </a:r>
            <a:r>
              <a:rPr lang="en-US" i="1" dirty="0"/>
              <a:t>Nurse Manager Engagement.</a:t>
            </a:r>
            <a:r>
              <a:rPr lang="en-US" dirty="0"/>
              <a:t> Sudbury: Jones and Bartlett Publishers.</a:t>
            </a:r>
          </a:p>
          <a:p>
            <a:r>
              <a:rPr lang="en-US" dirty="0" smtClean="0"/>
              <a:t>MacPhee</a:t>
            </a:r>
            <a:r>
              <a:rPr lang="en-US" dirty="0"/>
              <a:t>, M., Skelton-Green, J., Bouthillette, F., &amp; Suryaprakash, N. (2011). An empowerment framework for nursing leadership development: supporting evidence. </a:t>
            </a:r>
            <a:r>
              <a:rPr lang="en-US" i="1" dirty="0"/>
              <a:t>Journal of Advanced Nursing, 68</a:t>
            </a:r>
            <a:r>
              <a:rPr lang="en-US" dirty="0"/>
              <a:t>, 159-169.</a:t>
            </a:r>
          </a:p>
          <a:p>
            <a:r>
              <a:rPr lang="en-US" dirty="0"/>
              <a:t>Maryniak, K. (2013). Development of Training for Frontline Nurse Leaders From Assessment to Results. </a:t>
            </a:r>
            <a:r>
              <a:rPr lang="en-US" i="1" dirty="0"/>
              <a:t>Journal of Nurses in Professional Development, 29</a:t>
            </a:r>
            <a:r>
              <a:rPr lang="en-US" dirty="0"/>
              <a:t>, 16-18.</a:t>
            </a:r>
          </a:p>
          <a:p>
            <a:r>
              <a:rPr lang="en-US" dirty="0" smtClean="0"/>
              <a:t>McLarty</a:t>
            </a:r>
            <a:r>
              <a:rPr lang="en-US" dirty="0"/>
              <a:t>, J. &amp; McCartney, D. (2009). The Nurse Manager the Neglected Middle. </a:t>
            </a:r>
            <a:r>
              <a:rPr lang="en-US" i="1" dirty="0"/>
              <a:t>Healthcare Financial Management</a:t>
            </a:r>
            <a:r>
              <a:rPr lang="en-US" dirty="0"/>
              <a:t>, August, 74-80.</a:t>
            </a:r>
          </a:p>
          <a:p>
            <a:r>
              <a:rPr lang="en-US" dirty="0"/>
              <a:t>Palumbo, M., Rambur, B. A., &amp; Boyer, S. A. (2012). Education and Employment Characteristics of Nurse Preceptors. </a:t>
            </a:r>
            <a:r>
              <a:rPr lang="en-US" i="1" dirty="0"/>
              <a:t>The Journal of Continuing Education in Nursing, 43</a:t>
            </a:r>
            <a:r>
              <a:rPr lang="en-US" dirty="0"/>
              <a:t>, 472-480.</a:t>
            </a:r>
          </a:p>
          <a:p>
            <a:r>
              <a:rPr lang="en-US" dirty="0"/>
              <a:t>Parry, J., Calarco, M. M., Hensinger, B., Kearly, G., &amp; Shakarjian, L. (2012). An Online Portal to Support the Role of the Nurse Manager. </a:t>
            </a:r>
            <a:r>
              <a:rPr lang="en-US" i="1" dirty="0"/>
              <a:t>Nursing Economics, 30</a:t>
            </a:r>
            <a:r>
              <a:rPr lang="en-US" dirty="0"/>
              <a:t>, 230-232.</a:t>
            </a:r>
          </a:p>
          <a:p>
            <a:r>
              <a:rPr lang="en-US" dirty="0"/>
              <a:t>Shirey, M. R. (2007). Competencies and Tips for Effective Leadership, from Novice to Expert. </a:t>
            </a:r>
            <a:r>
              <a:rPr lang="en-US" i="1" dirty="0"/>
              <a:t>Journal of Nursing Administration, 37</a:t>
            </a:r>
            <a:r>
              <a:rPr lang="en-US" dirty="0"/>
              <a:t>, 167-170.</a:t>
            </a:r>
          </a:p>
          <a:p>
            <a:r>
              <a:rPr lang="en-US" dirty="0"/>
              <a:t>Zori, S., Nosek, L. J., &amp; Musil, C. M. (2010). Critical Thinking of Nurse Managers Related to Staff RNs' Perceptions of the Practice Environment. </a:t>
            </a:r>
            <a:r>
              <a:rPr lang="en-US" i="1" dirty="0"/>
              <a:t>Journal of Nursing Scholarship, 42</a:t>
            </a:r>
            <a:r>
              <a:rPr lang="en-US" dirty="0"/>
              <a:t>, 305-313.</a:t>
            </a:r>
          </a:p>
          <a:p>
            <a:r>
              <a:rPr lang="en-US" dirty="0"/>
              <a:t>Zwink, J. E., Dzialo, M., Fink, R. M., Oman, K. S., Shiskowsky, K., Waite, K., et al. (2013). Nurse Manager Perceptions of Role Satisfaction and Retention at an Academic Medical Center. </a:t>
            </a:r>
            <a:r>
              <a:rPr lang="en-US" i="1" dirty="0"/>
              <a:t>Journal of Nursing Administration, 43</a:t>
            </a:r>
            <a:r>
              <a:rPr lang="en-US" dirty="0"/>
              <a:t>, 135-141.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Preceptor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FLNM Preceptors recruited from four acute care hospitals in New Jersey</a:t>
            </a:r>
          </a:p>
          <a:p>
            <a:pPr lvl="1"/>
            <a:r>
              <a:rPr lang="en-US" dirty="0"/>
              <a:t>Letter mailed to CNOs of acute care hospitals</a:t>
            </a:r>
          </a:p>
          <a:p>
            <a:pPr lvl="1"/>
            <a:r>
              <a:rPr lang="en-US" dirty="0"/>
              <a:t>Participant deemed a competent NM, to serve as preceptor</a:t>
            </a:r>
          </a:p>
          <a:p>
            <a:r>
              <a:rPr lang="en-US" sz="2000" dirty="0"/>
              <a:t>Acute Care Hospitals NJ</a:t>
            </a:r>
          </a:p>
          <a:p>
            <a:pPr lvl="1"/>
            <a:r>
              <a:rPr lang="en-US" dirty="0"/>
              <a:t>Have a FLNM that meets the criteria for participation</a:t>
            </a:r>
          </a:p>
          <a:p>
            <a:pPr lvl="1"/>
            <a:r>
              <a:rPr lang="en-US" dirty="0"/>
              <a:t>3 years or more experience in the role.</a:t>
            </a:r>
          </a:p>
          <a:p>
            <a:pPr lvl="1"/>
            <a:r>
              <a:rPr lang="en-US" dirty="0"/>
              <a:t>Competent as per Benner’s model</a:t>
            </a:r>
          </a:p>
          <a:p>
            <a:pPr lvl="2"/>
            <a:r>
              <a:rPr lang="en-US" sz="1400" dirty="0"/>
              <a:t>nurse who has been in the same job for 2-3 years,</a:t>
            </a:r>
          </a:p>
          <a:p>
            <a:pPr lvl="2"/>
            <a:r>
              <a:rPr lang="en-US" sz="1400" dirty="0"/>
              <a:t>has the ability to consider long-term goals as they relate to actions </a:t>
            </a:r>
          </a:p>
          <a:p>
            <a:pPr lvl="2"/>
            <a:r>
              <a:rPr lang="en-US" sz="1400" dirty="0"/>
              <a:t>gains perspective based on conscious, abstract and analytical thinking regarding the problem. </a:t>
            </a:r>
          </a:p>
          <a:p>
            <a:r>
              <a:rPr lang="en-US" sz="2000" dirty="0"/>
              <a:t>CNO’s in New Jersey have identified need for FLNM development (Cadmus and Johansen,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AONE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Healthcare Leadership Alliance Competency Model, (Stefl, 2008) </a:t>
            </a:r>
          </a:p>
          <a:p>
            <a:r>
              <a:rPr lang="en-US" dirty="0"/>
              <a:t>Nurse Manager Leadership Collaborative, AONE, AACN, AORN, Learning Domain Framework (Fennimore and Wolf, 2011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Essentials of Nurse Manager Orientation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1828673"/>
            <a:ext cx="4348290" cy="43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Create an FLNM Preceptor Training Program</a:t>
            </a:r>
          </a:p>
          <a:p>
            <a:pPr lvl="1"/>
            <a:r>
              <a:rPr lang="en-US" dirty="0"/>
              <a:t>Develop FLNM preceptors for their role.</a:t>
            </a:r>
          </a:p>
          <a:p>
            <a:pPr lvl="1"/>
            <a:r>
              <a:rPr lang="en-US" dirty="0"/>
              <a:t>Build upon competency as FLNM </a:t>
            </a:r>
          </a:p>
          <a:p>
            <a:pPr lvl="1"/>
            <a:r>
              <a:rPr lang="en-US" dirty="0"/>
              <a:t>Build upon constructs of the Essentials of Nurse Manager Orientation</a:t>
            </a:r>
          </a:p>
          <a:p>
            <a:pPr lvl="1"/>
            <a:r>
              <a:rPr lang="en-US" dirty="0"/>
              <a:t>Objectives:</a:t>
            </a:r>
          </a:p>
          <a:p>
            <a:pPr lvl="2"/>
            <a:r>
              <a:rPr lang="en-US" sz="1400" dirty="0"/>
              <a:t>Increase FLNM preceptors’ ability to translate ENMO concepts into organizational specific practice and performance metrics as measured through pre and post program self-assessment utilizing the Nurse Manager Skills Inventory.</a:t>
            </a:r>
          </a:p>
          <a:p>
            <a:pPr lvl="2"/>
            <a:r>
              <a:rPr lang="en-US" sz="1400" dirty="0"/>
              <a:t>Increase CNO evaluation of the FLNM preceptor skills as measured by pre and post program rating of the FLNM preceptor by the CNO utilizing the Nurse Manager Skills Inventory.</a:t>
            </a:r>
          </a:p>
          <a:p>
            <a:pPr lvl="2"/>
            <a:r>
              <a:rPr lang="en-US" sz="1400" dirty="0"/>
              <a:t>Evaluate the congruence between the pre and post evaluation of the FLNM preceptor skills as reported in the Nurse Manager Skills Inventory assessment by the FLNM preceptor and the CNO.</a:t>
            </a:r>
          </a:p>
          <a:p>
            <a:pPr lvl="2"/>
            <a:r>
              <a:rPr lang="en-US" sz="1400" dirty="0"/>
              <a:t>Demonstrate application of ENMO in the clinical setting as measured by the implementation of a financial skills project at the completion of the didactic session on the finance competency.</a:t>
            </a:r>
          </a:p>
          <a:p>
            <a:pPr lvl="2"/>
            <a:r>
              <a:rPr lang="en-US" sz="1400" dirty="0"/>
              <a:t>Analyze the FLNM preceptors evaluation of the program.</a:t>
            </a:r>
          </a:p>
        </p:txBody>
      </p:sp>
    </p:spTree>
    <p:extLst>
      <p:ext uri="{BB962C8B-B14F-4D97-AF65-F5344CB8AC3E}">
        <p14:creationId xmlns:p14="http://schemas.microsoft.com/office/powerpoint/2010/main" val="9686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Patricia Benner </a:t>
            </a:r>
          </a:p>
          <a:p>
            <a:r>
              <a:rPr lang="en-US" dirty="0" smtClean="0"/>
              <a:t>Novice to Expert</a:t>
            </a:r>
          </a:p>
          <a:p>
            <a:pPr lvl="1"/>
            <a:r>
              <a:rPr lang="en-US" dirty="0" smtClean="0"/>
              <a:t>Novice</a:t>
            </a:r>
          </a:p>
          <a:p>
            <a:pPr lvl="1"/>
            <a:r>
              <a:rPr lang="en-US" dirty="0" smtClean="0"/>
              <a:t>Advanced Beginner</a:t>
            </a:r>
          </a:p>
          <a:p>
            <a:pPr lvl="1"/>
            <a:r>
              <a:rPr lang="en-US" dirty="0" smtClean="0"/>
              <a:t>Competent</a:t>
            </a:r>
          </a:p>
          <a:p>
            <a:pPr lvl="1"/>
            <a:r>
              <a:rPr lang="en-US" dirty="0" smtClean="0"/>
              <a:t>Proficient</a:t>
            </a:r>
          </a:p>
          <a:p>
            <a:pPr lvl="1"/>
            <a:r>
              <a:rPr lang="en-US" dirty="0" smtClean="0"/>
              <a:t>Expert</a:t>
            </a:r>
          </a:p>
          <a:p>
            <a:r>
              <a:rPr lang="en-US" dirty="0" smtClean="0"/>
              <a:t>As new FLNM assumes the new role they enter at the level of Novice</a:t>
            </a:r>
          </a:p>
          <a:p>
            <a:r>
              <a:rPr lang="en-US" dirty="0" smtClean="0"/>
              <a:t>Competent manager a preceptor as per Benner definition</a:t>
            </a:r>
          </a:p>
          <a:p>
            <a:pPr lvl="1"/>
            <a:r>
              <a:rPr lang="en-US" dirty="0" smtClean="0"/>
              <a:t>nurse who has been in the same job for 2-3 years</a:t>
            </a:r>
          </a:p>
          <a:p>
            <a:pPr lvl="1"/>
            <a:r>
              <a:rPr lang="en-US" dirty="0" smtClean="0"/>
              <a:t>has the ability to consider long-term goals as they relate to actions </a:t>
            </a:r>
          </a:p>
          <a:p>
            <a:pPr lvl="1"/>
            <a:r>
              <a:rPr lang="en-US" dirty="0" smtClean="0"/>
              <a:t>gains perspective based on conscious, abstract and analytical thinking regarding the problem. </a:t>
            </a:r>
          </a:p>
          <a:p>
            <a:r>
              <a:rPr lang="en-US" dirty="0" smtClean="0"/>
              <a:t>This helps the nurse to achieve greater efficiency and organization in the performance of tasks. ( Benner, 1984)</a:t>
            </a:r>
          </a:p>
        </p:txBody>
      </p:sp>
    </p:spTree>
    <p:extLst>
      <p:ext uri="{BB962C8B-B14F-4D97-AF65-F5344CB8AC3E}">
        <p14:creationId xmlns:p14="http://schemas.microsoft.com/office/powerpoint/2010/main" val="5063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</TotalTime>
  <Words>4567</Words>
  <Application>Microsoft Office PowerPoint</Application>
  <PresentationFormat>On-screen Show (4:3)</PresentationFormat>
  <Paragraphs>787</Paragraphs>
  <Slides>55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Wingdings</vt:lpstr>
      <vt:lpstr>Retrospect</vt:lpstr>
      <vt:lpstr>A Development Program for Front Line Nurse Manager Preceptors</vt:lpstr>
      <vt:lpstr>Objectives</vt:lpstr>
      <vt:lpstr>Definitions</vt:lpstr>
      <vt:lpstr>Background and Significance</vt:lpstr>
      <vt:lpstr>Nurse Manager Transition to Role</vt:lpstr>
      <vt:lpstr>Identifying Preceptor Participants</vt:lpstr>
      <vt:lpstr>AONE Framework</vt:lpstr>
      <vt:lpstr>Program Objectives</vt:lpstr>
      <vt:lpstr>Theoretical Framework</vt:lpstr>
      <vt:lpstr>Literature Review</vt:lpstr>
      <vt:lpstr>Literature Review</vt:lpstr>
      <vt:lpstr>Literature Review</vt:lpstr>
      <vt:lpstr>Methods</vt:lpstr>
      <vt:lpstr>Methods and Data</vt:lpstr>
      <vt:lpstr>Framework</vt:lpstr>
      <vt:lpstr>Project Activities</vt:lpstr>
      <vt:lpstr>Project Activities</vt:lpstr>
      <vt:lpstr>Project Activities</vt:lpstr>
      <vt:lpstr>Evaluation Plan</vt:lpstr>
      <vt:lpstr>Demographics</vt:lpstr>
      <vt:lpstr>Demographics</vt:lpstr>
      <vt:lpstr>Organizational Demographics</vt:lpstr>
      <vt:lpstr>Nurse Manager Skills Inventory</vt:lpstr>
      <vt:lpstr>Nurse Manager Skills Inventory©</vt:lpstr>
      <vt:lpstr>Nurse Manager Skills Inventory©</vt:lpstr>
      <vt:lpstr>Nurse Manager Skills Inventory©</vt:lpstr>
      <vt:lpstr>Nurse Manager Skills Inventory©</vt:lpstr>
      <vt:lpstr>Nurse Manager Skills Inventory©</vt:lpstr>
      <vt:lpstr>Nurse Manager Skills Inventory©</vt:lpstr>
      <vt:lpstr>Nurse Manager Skills Inventory©</vt:lpstr>
      <vt:lpstr>Nurse Manager Skills Inventory©</vt:lpstr>
      <vt:lpstr>Nurse Manager Skills Inventory©</vt:lpstr>
      <vt:lpstr>Preceptor and Manager Comparison</vt:lpstr>
      <vt:lpstr>Preceptor and Manager Comparison</vt:lpstr>
      <vt:lpstr>Preceptor and Manager Comparison</vt:lpstr>
      <vt:lpstr>Leadership Practices Inventory</vt:lpstr>
      <vt:lpstr> Leadership Practices Inventory© </vt:lpstr>
      <vt:lpstr> Leadership Practices Inventory© </vt:lpstr>
      <vt:lpstr> Leadership Practices Inventory© </vt:lpstr>
      <vt:lpstr>Program Evaluation</vt:lpstr>
      <vt:lpstr>Comments</vt:lpstr>
      <vt:lpstr>The Front Line Nurse Manager Preceptor Assignment with a Front Line Nurse Manager</vt:lpstr>
      <vt:lpstr>Six Month Action Plans</vt:lpstr>
      <vt:lpstr>Six Month Action Plans</vt:lpstr>
      <vt:lpstr>Six Month Action Plans</vt:lpstr>
      <vt:lpstr>Six Month Action Plans</vt:lpstr>
      <vt:lpstr>Program Outputs </vt:lpstr>
      <vt:lpstr>PowerPoint Presentation</vt:lpstr>
      <vt:lpstr>PowerPoint Presentation</vt:lpstr>
      <vt:lpstr>PowerPoint Presentation</vt:lpstr>
      <vt:lpstr>Limitations</vt:lpstr>
      <vt:lpstr>Future Considerations</vt:lpstr>
      <vt:lpstr>Questions</vt:lpstr>
      <vt:lpstr>References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Development Program for Front Line Nurse Manager Preceptors</dc:title>
  <dc:creator>Mary Anne</dc:creator>
  <cp:lastModifiedBy>Susan Cholewka</cp:lastModifiedBy>
  <cp:revision>26</cp:revision>
  <dcterms:created xsi:type="dcterms:W3CDTF">2014-03-24T09:45:40Z</dcterms:created>
  <dcterms:modified xsi:type="dcterms:W3CDTF">2014-06-05T21:46:23Z</dcterms:modified>
</cp:coreProperties>
</file>